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781" r:id="rId1"/>
  </p:sldMasterIdLst>
  <p:notesMasterIdLst>
    <p:notesMasterId r:id="rId11"/>
  </p:notesMasterIdLst>
  <p:sldIdLst>
    <p:sldId id="257" r:id="rId2"/>
    <p:sldId id="312" r:id="rId3"/>
    <p:sldId id="297" r:id="rId4"/>
    <p:sldId id="290" r:id="rId5"/>
    <p:sldId id="285" r:id="rId6"/>
    <p:sldId id="276" r:id="rId7"/>
    <p:sldId id="267" r:id="rId8"/>
    <p:sldId id="286" r:id="rId9"/>
    <p:sldId id="30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00" autoAdjust="0"/>
  </p:normalViewPr>
  <p:slideViewPr>
    <p:cSldViewPr snapToGrid="0" snapToObjects="1">
      <p:cViewPr varScale="1">
        <p:scale>
          <a:sx n="75" d="100"/>
          <a:sy n="75" d="100"/>
        </p:scale>
        <p:origin x="-6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51599-F1A1-460A-A652-1D23ABA94439}" type="datetimeFigureOut">
              <a:rPr lang="fr-FR" smtClean="0"/>
              <a:t>06/01/20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1EFD2-137D-4740-89E1-AA3F5211C3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31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AF97CC-3C47-4C97-BAED-25D2F47A9066}" type="slidenum">
              <a:rPr lang="fr-FR"/>
              <a:pPr/>
              <a:t>4</a:t>
            </a:fld>
            <a:endParaRPr lang="fr-FR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174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08625E3-55D0-42E9-B8AF-31F94617F994}" type="datetime1">
              <a:rPr lang="en-US" smtClean="0"/>
              <a:t>06/01/20</a:t>
            </a:fld>
            <a:endParaRPr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F69B7D-B44D-455B-800D-15BC80FFE304}" type="datetime1">
              <a:rPr lang="en-US" smtClean="0"/>
              <a:t>06/01/20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9CB38B-D125-43DB-9840-EA01DA17D044}" type="datetime1">
              <a:rPr lang="en-US" smtClean="0"/>
              <a:t>06/01/20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5CAD5-EFBB-41FC-A6F3-8C26752A8C25}" type="datetime1">
              <a:rPr lang="en-US" smtClean="0"/>
              <a:t>06/01/20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E446B7-305E-4591-8438-9887B4916585}" type="datetime1">
              <a:rPr lang="en-US" smtClean="0"/>
              <a:t>06/01/20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BA462-6A1E-4457-B281-9C34E47253E5}" type="datetime1">
              <a:rPr lang="en-US" smtClean="0"/>
              <a:t>06/01/20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86F2BE-98E6-46B2-B54F-0190FF14200B}" type="datetime1">
              <a:rPr lang="en-US" smtClean="0"/>
              <a:t>06/01/20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F370C16-7FDF-42B3-93B8-35B317977EEA}" type="datetime1">
              <a:rPr lang="en-US" smtClean="0"/>
              <a:t>06/01/20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7C2C4C-A582-4C9A-A1E9-F3D2B6893040}" type="datetime1">
              <a:rPr lang="en-US" smtClean="0"/>
              <a:t>06/01/20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2E647E-1DDF-4C2F-87C7-0FAEA4359A3B}" type="datetime1">
              <a:rPr lang="en-US" smtClean="0"/>
              <a:t>06/01/20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EC135C-8B36-4C12-8588-860EE18308F7}" type="datetime1">
              <a:rPr lang="en-US" smtClean="0"/>
              <a:t>06/01/20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4D47877-C1EA-4BC2-8534-EB8FE69C9C83}" type="datetime1">
              <a:rPr lang="en-US" smtClean="0"/>
              <a:t>06/01/20</a:t>
            </a:fld>
            <a:endParaRPr lang="en-US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1756" y="2180841"/>
            <a:ext cx="8752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  <a:latin typeface="Baskerville Old Face" pitchFamily="18" charset="0"/>
              </a:rPr>
              <a:t>EVALUATION</a:t>
            </a:r>
            <a:r>
              <a:rPr lang="en-GB" sz="4800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GB" sz="4800" b="1" dirty="0" smtClean="0">
                <a:solidFill>
                  <a:srgbClr val="FF0000"/>
                </a:solidFill>
                <a:latin typeface="Baskerville Old Face" pitchFamily="18" charset="0"/>
              </a:rPr>
              <a:t>DES DOSSIERS D’AMM</a:t>
            </a: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815543" y="5913447"/>
            <a:ext cx="7772400" cy="609481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b="1" dirty="0" smtClean="0">
                <a:solidFill>
                  <a:srgbClr val="000090"/>
                </a:solidFill>
                <a:latin typeface="Baskerville Old Face" pitchFamily="18" charset="0"/>
              </a:rPr>
              <a:t>Prof </a:t>
            </a:r>
            <a:r>
              <a:rPr lang="fr-FR" b="1" dirty="0" err="1" smtClean="0">
                <a:solidFill>
                  <a:srgbClr val="000090"/>
                </a:solidFill>
                <a:latin typeface="Baskerville Old Face" pitchFamily="18" charset="0"/>
              </a:rPr>
              <a:t>Rasmané</a:t>
            </a:r>
            <a:r>
              <a:rPr lang="fr-FR" b="1" dirty="0" smtClean="0">
                <a:solidFill>
                  <a:srgbClr val="000090"/>
                </a:solidFill>
                <a:latin typeface="Baskerville Old Face" pitchFamily="18" charset="0"/>
              </a:rPr>
              <a:t> SEMDE</a:t>
            </a:r>
            <a:endParaRPr lang="fr-FR" b="1" dirty="0">
              <a:solidFill>
                <a:srgbClr val="000090"/>
              </a:solidFill>
              <a:latin typeface="Baskerville Old Fac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2948" y="341477"/>
            <a:ext cx="703810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dirty="0"/>
              <a:t>PRESENTATION DE </a:t>
            </a:r>
            <a:r>
              <a:rPr lang="fr-FR" sz="3200" dirty="0" smtClean="0"/>
              <a:t>LA FORMATION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96420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99" name="Rectangle 24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036050" cy="992187"/>
          </a:xfrm>
        </p:spPr>
        <p:txBody>
          <a:bodyPr/>
          <a:lstStyle/>
          <a:p>
            <a:r>
              <a:rPr lang="fr-FR" altLang="fr-FR" sz="3600" b="1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Produit de santé : Développement et vie</a:t>
            </a:r>
            <a:endParaRPr lang="fr-FR" altLang="fr-FR" sz="3600" b="1" dirty="0" smtClean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97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E51594-5F9E-40E1-91EA-D3D23D44B879}" type="slidenum">
              <a:rPr lang="fr-FR" altLang="fr-FR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fr-FR" altLang="fr-FR" sz="1400">
              <a:solidFill>
                <a:srgbClr val="000000"/>
              </a:solidFill>
            </a:endParaRPr>
          </a:p>
        </p:txBody>
      </p:sp>
      <p:sp>
        <p:nvSpPr>
          <p:cNvPr id="126979" name="Text Box 4"/>
          <p:cNvSpPr txBox="1">
            <a:spLocks noChangeArrowheads="1"/>
          </p:cNvSpPr>
          <p:nvPr/>
        </p:nvSpPr>
        <p:spPr bwMode="auto">
          <a:xfrm>
            <a:off x="323850" y="2420938"/>
            <a:ext cx="1924050" cy="3621087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FF0066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Conception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Recherche, Modélisation,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Mise au point, </a:t>
            </a:r>
            <a:r>
              <a:rPr lang="fr-FR" altLang="fr-FR" sz="2000" b="1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y compris développement pharmaceutique</a:t>
            </a:r>
            <a:r>
              <a:rPr lang="fr-FR" altLang="fr-FR" sz="200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...</a:t>
            </a:r>
            <a:r>
              <a:rPr lang="fr-FR" altLang="fr-FR" sz="2000" smtClean="0">
                <a:solidFill>
                  <a:srgbClr val="99CC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99CC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Expérimentation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Animale : Activité, Sécurité</a:t>
            </a:r>
          </a:p>
        </p:txBody>
      </p:sp>
      <p:sp>
        <p:nvSpPr>
          <p:cNvPr id="126980" name="Text Box 10"/>
          <p:cNvSpPr txBox="1">
            <a:spLocks noChangeArrowheads="1"/>
          </p:cNvSpPr>
          <p:nvPr/>
        </p:nvSpPr>
        <p:spPr bwMode="auto">
          <a:xfrm>
            <a:off x="2484438" y="2492375"/>
            <a:ext cx="1295400" cy="2132013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dirty="0" smtClean="0">
                <a:solidFill>
                  <a:srgbClr val="00009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Essai clinique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Activité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Sécurité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fr-FR" altLang="fr-FR" sz="1800" b="1" dirty="0" smtClean="0">
              <a:solidFill>
                <a:srgbClr val="0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800" b="1" dirty="0" smtClean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Phases I, II, III, IV</a:t>
            </a:r>
            <a:endParaRPr lang="fr-FR" altLang="fr-FR" sz="2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7524750" y="2565400"/>
            <a:ext cx="1385888" cy="20701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00CC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Utilisation courante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Sécurité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« Activité »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Phase IV</a:t>
            </a:r>
            <a:endParaRPr lang="fr-FR" altLang="fr-FR" sz="2000" b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82" name="Line 24"/>
          <p:cNvSpPr>
            <a:spLocks noChangeShapeType="1"/>
          </p:cNvSpPr>
          <p:nvPr/>
        </p:nvSpPr>
        <p:spPr bwMode="auto">
          <a:xfrm flipV="1">
            <a:off x="307975" y="2205038"/>
            <a:ext cx="2103438" cy="349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240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26983" name="Text Box 25"/>
          <p:cNvSpPr txBox="1">
            <a:spLocks noChangeArrowheads="1"/>
          </p:cNvSpPr>
          <p:nvPr/>
        </p:nvSpPr>
        <p:spPr bwMode="auto">
          <a:xfrm>
            <a:off x="250825" y="1557338"/>
            <a:ext cx="252095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Essais précliniques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« in vitro » et « in vivo »</a:t>
            </a: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6156325" y="2565400"/>
            <a:ext cx="1223963" cy="14605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33339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Approvi-sonne-ment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« Qualité»</a:t>
            </a:r>
            <a:endParaRPr lang="fr-FR" altLang="fr-FR" sz="2000" b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85" name="Text Box 10"/>
          <p:cNvSpPr txBox="1">
            <a:spLocks noChangeArrowheads="1"/>
          </p:cNvSpPr>
          <p:nvPr/>
        </p:nvSpPr>
        <p:spPr bwMode="auto">
          <a:xfrm>
            <a:off x="3924300" y="2565400"/>
            <a:ext cx="935038" cy="10033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00009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Deman-de d’AMM</a:t>
            </a:r>
            <a:endParaRPr lang="fr-FR" altLang="fr-FR" sz="2400" b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86" name="Text Box 10"/>
          <p:cNvSpPr txBox="1">
            <a:spLocks noChangeArrowheads="1"/>
          </p:cNvSpPr>
          <p:nvPr/>
        </p:nvSpPr>
        <p:spPr bwMode="auto">
          <a:xfrm>
            <a:off x="5003800" y="2565400"/>
            <a:ext cx="1008063" cy="16129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00009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Produc-tion indus-trielle (BPF)</a:t>
            </a:r>
            <a:endParaRPr lang="fr-FR" altLang="fr-FR" sz="2400" b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87" name="Text Box 10"/>
          <p:cNvSpPr txBox="1">
            <a:spLocks noChangeArrowheads="1"/>
          </p:cNvSpPr>
          <p:nvPr/>
        </p:nvSpPr>
        <p:spPr bwMode="auto">
          <a:xfrm>
            <a:off x="5003800" y="5373688"/>
            <a:ext cx="1081088" cy="6985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7030A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Inspec-tions</a:t>
            </a:r>
            <a:endParaRPr lang="fr-FR" altLang="fr-FR" sz="2400" b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988" name="AutoShape 23"/>
          <p:cNvCxnSpPr>
            <a:cxnSpLocks noChangeShapeType="1"/>
          </p:cNvCxnSpPr>
          <p:nvPr/>
        </p:nvCxnSpPr>
        <p:spPr bwMode="auto">
          <a:xfrm flipV="1">
            <a:off x="5508625" y="4365625"/>
            <a:ext cx="0" cy="863600"/>
          </a:xfrm>
          <a:prstGeom prst="straightConnector1">
            <a:avLst/>
          </a:prstGeom>
          <a:noFill/>
          <a:ln w="7620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6989" name="Text Box 10"/>
          <p:cNvSpPr txBox="1">
            <a:spLocks noChangeArrowheads="1"/>
          </p:cNvSpPr>
          <p:nvPr/>
        </p:nvSpPr>
        <p:spPr bwMode="auto">
          <a:xfrm>
            <a:off x="7451725" y="5300663"/>
            <a:ext cx="1584325" cy="1311275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7030A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Usage rationnel;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7030A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Vigilance (MAPI)</a:t>
            </a:r>
            <a:endParaRPr lang="fr-FR" altLang="fr-FR" sz="2400" b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90" name="Text Box 10"/>
          <p:cNvSpPr txBox="1">
            <a:spLocks noChangeArrowheads="1"/>
          </p:cNvSpPr>
          <p:nvPr/>
        </p:nvSpPr>
        <p:spPr bwMode="auto">
          <a:xfrm>
            <a:off x="6156325" y="5373688"/>
            <a:ext cx="1152525" cy="1004887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7030A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CQ;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7030A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Libéra-tion lot</a:t>
            </a:r>
            <a:endParaRPr lang="fr-FR" altLang="fr-FR" sz="2400" b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91" name="Text Box 10"/>
          <p:cNvSpPr txBox="1">
            <a:spLocks noChangeArrowheads="1"/>
          </p:cNvSpPr>
          <p:nvPr/>
        </p:nvSpPr>
        <p:spPr bwMode="auto">
          <a:xfrm>
            <a:off x="3779838" y="5373688"/>
            <a:ext cx="1079500" cy="6985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7030A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Homo-logation</a:t>
            </a:r>
            <a:endParaRPr lang="fr-FR" altLang="fr-FR" sz="2400" b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92" name="Text Box 10"/>
          <p:cNvSpPr txBox="1">
            <a:spLocks noChangeArrowheads="1"/>
          </p:cNvSpPr>
          <p:nvPr/>
        </p:nvSpPr>
        <p:spPr bwMode="auto">
          <a:xfrm>
            <a:off x="2555875" y="5373688"/>
            <a:ext cx="1079500" cy="6985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smtClean="0">
                <a:solidFill>
                  <a:srgbClr val="7030A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Surveil-lance</a:t>
            </a:r>
            <a:endParaRPr lang="fr-FR" altLang="fr-FR" sz="2400" b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993" name="AutoShape 23"/>
          <p:cNvCxnSpPr>
            <a:cxnSpLocks noChangeShapeType="1"/>
          </p:cNvCxnSpPr>
          <p:nvPr/>
        </p:nvCxnSpPr>
        <p:spPr bwMode="auto">
          <a:xfrm flipV="1">
            <a:off x="6732588" y="4292600"/>
            <a:ext cx="0" cy="865188"/>
          </a:xfrm>
          <a:prstGeom prst="straightConnector1">
            <a:avLst/>
          </a:prstGeom>
          <a:noFill/>
          <a:ln w="7620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6994" name="AutoShape 23"/>
          <p:cNvCxnSpPr>
            <a:cxnSpLocks noChangeShapeType="1"/>
          </p:cNvCxnSpPr>
          <p:nvPr/>
        </p:nvCxnSpPr>
        <p:spPr bwMode="auto">
          <a:xfrm flipV="1">
            <a:off x="4356100" y="3933825"/>
            <a:ext cx="0" cy="1223963"/>
          </a:xfrm>
          <a:prstGeom prst="straightConnector1">
            <a:avLst/>
          </a:prstGeom>
          <a:noFill/>
          <a:ln w="7620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6995" name="AutoShape 23"/>
          <p:cNvCxnSpPr>
            <a:cxnSpLocks noChangeShapeType="1"/>
          </p:cNvCxnSpPr>
          <p:nvPr/>
        </p:nvCxnSpPr>
        <p:spPr bwMode="auto">
          <a:xfrm flipV="1">
            <a:off x="3059113" y="4652963"/>
            <a:ext cx="0" cy="576262"/>
          </a:xfrm>
          <a:prstGeom prst="straightConnector1">
            <a:avLst/>
          </a:prstGeom>
          <a:noFill/>
          <a:ln w="7620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6996" name="AutoShape 23"/>
          <p:cNvCxnSpPr>
            <a:cxnSpLocks noChangeShapeType="1"/>
          </p:cNvCxnSpPr>
          <p:nvPr/>
        </p:nvCxnSpPr>
        <p:spPr bwMode="auto">
          <a:xfrm flipV="1">
            <a:off x="2339975" y="2492375"/>
            <a:ext cx="0" cy="3457575"/>
          </a:xfrm>
          <a:prstGeom prst="straightConnector1">
            <a:avLst/>
          </a:prstGeom>
          <a:noFill/>
          <a:ln w="76200">
            <a:solidFill>
              <a:schemeClr val="tx2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6997" name="Text Box 10"/>
          <p:cNvSpPr txBox="1">
            <a:spLocks noChangeArrowheads="1"/>
          </p:cNvSpPr>
          <p:nvPr/>
        </p:nvSpPr>
        <p:spPr bwMode="auto">
          <a:xfrm>
            <a:off x="3413125" y="6237288"/>
            <a:ext cx="1584325" cy="454025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>
            <a:spAutoFit/>
          </a:bodyPr>
          <a:lstStyle>
            <a:lvl1pPr defTabSz="801688" eaLnBrk="0" hangingPunct="0">
              <a:spcBef>
                <a:spcPct val="20000"/>
              </a:spcBef>
              <a:buChar char="•"/>
              <a:defRPr sz="32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rgbClr val="2271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01688" eaLnBrk="0" hangingPunct="0">
              <a:spcBef>
                <a:spcPct val="20000"/>
              </a:spcBef>
              <a:buChar char="•"/>
              <a:defRPr sz="24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01688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89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01688" eaLnBrk="0" hangingPunct="0">
              <a:spcBef>
                <a:spcPct val="20000"/>
              </a:spcBef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000">
                <a:solidFill>
                  <a:srgbClr val="743515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400" b="1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HOMME</a:t>
            </a:r>
          </a:p>
        </p:txBody>
      </p:sp>
      <p:cxnSp>
        <p:nvCxnSpPr>
          <p:cNvPr id="126998" name="AutoShape 23"/>
          <p:cNvCxnSpPr>
            <a:cxnSpLocks noChangeShapeType="1"/>
          </p:cNvCxnSpPr>
          <p:nvPr/>
        </p:nvCxnSpPr>
        <p:spPr bwMode="auto">
          <a:xfrm flipV="1">
            <a:off x="8101013" y="4652963"/>
            <a:ext cx="0" cy="576262"/>
          </a:xfrm>
          <a:prstGeom prst="straightConnector1">
            <a:avLst/>
          </a:prstGeom>
          <a:noFill/>
          <a:ln w="7620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95561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649484"/>
              </p:ext>
            </p:extLst>
          </p:nvPr>
        </p:nvGraphicFramePr>
        <p:xfrm>
          <a:off x="179512" y="980728"/>
          <a:ext cx="8964488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99"/>
                <a:gridCol w="2634844"/>
                <a:gridCol w="3881545"/>
              </a:tblGrid>
              <a:tr h="469838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FONCTION</a:t>
                      </a:r>
                      <a:r>
                        <a:rPr lang="fr-FR" sz="16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fr-FR" sz="16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NATURE DES ACTES</a:t>
                      </a:r>
                      <a:endParaRPr lang="fr-FR" sz="16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TITRE</a:t>
                      </a:r>
                      <a:r>
                        <a:rPr lang="fr-FR" sz="1600" baseline="0" dirty="0" smtClean="0">
                          <a:solidFill>
                            <a:srgbClr val="000000"/>
                          </a:solidFill>
                        </a:rPr>
                        <a:t> EXACT DE L’ACTE</a:t>
                      </a:r>
                      <a:endParaRPr lang="fr-FR" sz="16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</a:tr>
              <a:tr h="823344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</a:rPr>
                        <a:t>HOMOLOGATION</a:t>
                      </a:r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</a:rPr>
                        <a:t> MEDICAMENT A USAGE HUMAIN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Règlement</a:t>
                      </a:r>
                      <a:endParaRPr lang="fr-FR" sz="1600" b="1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Procédure</a:t>
                      </a:r>
                      <a:r>
                        <a:rPr lang="fr-FR" sz="1600" baseline="0" dirty="0" smtClean="0">
                          <a:solidFill>
                            <a:srgbClr val="000000"/>
                          </a:solidFill>
                        </a:rPr>
                        <a:t> d’homologation des médicaments à usage humain</a:t>
                      </a:r>
                      <a:endParaRPr lang="fr-FR" sz="1600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</a:tr>
              <a:tr h="855996">
                <a:tc rowSpan="2">
                  <a:txBody>
                    <a:bodyPr/>
                    <a:lstStyle/>
                    <a:p>
                      <a:pPr algn="ctr"/>
                      <a:endParaRPr lang="fr-FR" sz="1400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</a:rPr>
                        <a:t>HOMOLOGATION</a:t>
                      </a:r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</a:rPr>
                        <a:t> PRODUITS COSMETIQUES ET COMPLEMENTS NUTRITIONNELS</a:t>
                      </a:r>
                    </a:p>
                    <a:p>
                      <a:pPr algn="ctr"/>
                      <a:endParaRPr lang="fr-FR" sz="1400" b="1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Décision</a:t>
                      </a:r>
                      <a:endParaRPr lang="fr-FR" sz="1600" b="1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Adoption de ligne directrice</a:t>
                      </a:r>
                      <a:r>
                        <a:rPr lang="fr-FR" sz="1600" baseline="0" dirty="0" smtClean="0">
                          <a:solidFill>
                            <a:srgbClr val="000000"/>
                          </a:solidFill>
                        </a:rPr>
                        <a:t> pour l’homologation des complément nutritionnels</a:t>
                      </a:r>
                      <a:endParaRPr lang="fr-FR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</a:tr>
              <a:tr h="974641">
                <a:tc v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Décision</a:t>
                      </a:r>
                      <a:endParaRPr lang="fr-FR" sz="1600" b="1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Adoption de lignes directrices pour l’homologation des produits cosmétiques</a:t>
                      </a:r>
                      <a:endParaRPr lang="fr-FR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</a:tr>
              <a:tr h="574243">
                <a:tc rowSpan="2">
                  <a:txBody>
                    <a:bodyPr/>
                    <a:lstStyle/>
                    <a:p>
                      <a:pPr algn="ctr"/>
                      <a:endParaRPr lang="fr-FR" sz="1400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</a:rPr>
                        <a:t>INSPECTION PHARMACEUTIQUE 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Décision</a:t>
                      </a:r>
                      <a:endParaRPr lang="fr-FR" sz="1600" b="1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Adoption</a:t>
                      </a:r>
                      <a:r>
                        <a:rPr lang="fr-FR" sz="1600" baseline="0" dirty="0" smtClean="0">
                          <a:solidFill>
                            <a:srgbClr val="000000"/>
                          </a:solidFill>
                        </a:rPr>
                        <a:t>  du guide BPF</a:t>
                      </a:r>
                      <a:endParaRPr lang="fr-FR" sz="1600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</a:tr>
              <a:tr h="597015">
                <a:tc vMerge="1">
                  <a:txBody>
                    <a:bodyPr/>
                    <a:lstStyle/>
                    <a:p>
                      <a:pPr algn="ctr"/>
                      <a:endParaRPr lang="fr-FR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639" marR="88639" marT="37217" marB="372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Décision</a:t>
                      </a:r>
                    </a:p>
                    <a:p>
                      <a:pPr algn="ctr"/>
                      <a:endParaRPr lang="fr-FR" sz="1600" b="1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Adoption du guide BPD</a:t>
                      </a:r>
                      <a:endParaRPr lang="fr-FR" sz="1600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</a:tr>
              <a:tr h="1321547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</a:rPr>
                        <a:t>PUBLICITE ET INFORMATION AUPRES</a:t>
                      </a:r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</a:rPr>
                        <a:t> DES PROFESSIONNELS DE SANTE 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Décision</a:t>
                      </a:r>
                      <a:endParaRPr lang="fr-FR" sz="1600" b="1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000000"/>
                          </a:solidFill>
                        </a:rPr>
                        <a:t>Adoption de lignes</a:t>
                      </a:r>
                      <a:r>
                        <a:rPr lang="fr-FR" sz="1600" baseline="0" dirty="0" smtClean="0">
                          <a:solidFill>
                            <a:srgbClr val="000000"/>
                          </a:solidFill>
                        </a:rPr>
                        <a:t> directrices pour le contrôle de l’information et la publicité auprès des professionnels de la santé</a:t>
                      </a:r>
                      <a:endParaRPr lang="fr-FR" sz="1600" dirty="0">
                        <a:solidFill>
                          <a:srgbClr val="000000"/>
                        </a:solidFill>
                      </a:endParaRPr>
                    </a:p>
                  </a:txBody>
                  <a:tcPr marL="88639" marR="88639" marT="37217" marB="37217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79512" y="178783"/>
            <a:ext cx="877165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600" b="1" dirty="0" smtClean="0">
                <a:solidFill>
                  <a:srgbClr val="0070C0"/>
                </a:solidFill>
                <a:latin typeface="Arial Black"/>
                <a:cs typeface="Arial Black"/>
              </a:rPr>
              <a:t>SIX (06) TEXTES COMMUNAUTAIRES (UEMOA) </a:t>
            </a:r>
            <a:endParaRPr lang="fr-FR" sz="2600" b="1" dirty="0">
              <a:solidFill>
                <a:srgbClr val="0070C0"/>
              </a:solidFill>
              <a:latin typeface="Arial Black"/>
              <a:cs typeface="Arial Black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817568" y="6237312"/>
            <a:ext cx="2133600" cy="457200"/>
          </a:xfrm>
        </p:spPr>
        <p:txBody>
          <a:bodyPr/>
          <a:lstStyle/>
          <a:p>
            <a:fld id="{6169BA74-2D81-44C6-8C29-053D705E4DE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25539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prstClr val="white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89777" y="163254"/>
            <a:ext cx="6835775" cy="758825"/>
          </a:xfrm>
        </p:spPr>
        <p:txBody>
          <a:bodyPr>
            <a:noAutofit/>
          </a:bodyPr>
          <a:lstStyle/>
          <a:p>
            <a:pPr algn="ctr"/>
            <a:r>
              <a:rPr lang="fr-FR" sz="4400" dirty="0" smtClean="0">
                <a:solidFill>
                  <a:schemeClr val="accent2"/>
                </a:solidFill>
              </a:rPr>
              <a:t>Homologatio</a:t>
            </a:r>
            <a:r>
              <a:rPr lang="fr-FR" sz="4400" dirty="0">
                <a:solidFill>
                  <a:schemeClr val="accent2"/>
                </a:solidFill>
              </a:rPr>
              <a:t>n</a:t>
            </a:r>
            <a:endParaRPr lang="fr-FR" sz="4400" i="1" dirty="0">
              <a:solidFill>
                <a:schemeClr val="accent2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347091" y="1155634"/>
            <a:ext cx="8364537" cy="5087937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1000"/>
              </a:spcBef>
              <a:spcAft>
                <a:spcPts val="600"/>
              </a:spcAft>
              <a:buFont typeface="Arial"/>
              <a:buChar char="•"/>
            </a:pPr>
            <a:r>
              <a:rPr lang="fr-FR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Première porte d’entrée des médicaments dans le système de santé ;</a:t>
            </a:r>
          </a:p>
          <a:p>
            <a:pPr marL="457200" indent="-457200" algn="just">
              <a:spcBef>
                <a:spcPts val="1000"/>
              </a:spcBef>
              <a:spcAft>
                <a:spcPts val="600"/>
              </a:spcAft>
              <a:buFont typeface="Arial"/>
              <a:buChar char="•"/>
            </a:pPr>
            <a:r>
              <a:rPr lang="fr-FR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S’assure de la qualité, de l’efficacité et de la sécurité d’emploi des médicaments ;</a:t>
            </a:r>
          </a:p>
          <a:p>
            <a:pPr marL="457200" indent="-457200" algn="just">
              <a:spcBef>
                <a:spcPts val="1000"/>
              </a:spcBef>
              <a:spcAft>
                <a:spcPts val="600"/>
              </a:spcAft>
              <a:buFont typeface="Arial"/>
              <a:buChar char="•"/>
            </a:pPr>
            <a:r>
              <a:rPr lang="fr-FR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Fonction règlementaire ayant </a:t>
            </a:r>
            <a:r>
              <a:rPr lang="fr-FR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plus grand impact sur l’assurance qualité des médicaments</a:t>
            </a:r>
          </a:p>
          <a:p>
            <a:pPr marL="457200" indent="-457200" algn="just">
              <a:spcBef>
                <a:spcPts val="1000"/>
              </a:spcBef>
              <a:spcAft>
                <a:spcPts val="600"/>
              </a:spcAft>
              <a:buFont typeface="Arial"/>
              <a:buChar char="•"/>
            </a:pPr>
            <a:r>
              <a:rPr lang="fr-FR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Processus d’harmonisation avancé ;</a:t>
            </a:r>
          </a:p>
          <a:p>
            <a:pPr marL="457200" indent="-457200" algn="just">
              <a:spcBef>
                <a:spcPts val="1000"/>
              </a:spcBef>
              <a:spcAft>
                <a:spcPts val="600"/>
              </a:spcAft>
              <a:buFont typeface="Arial"/>
              <a:buChar char="•"/>
            </a:pPr>
            <a:endParaRPr lang="fr-FR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spcBef>
                <a:spcPts val="1000"/>
              </a:spcBef>
              <a:spcAft>
                <a:spcPts val="600"/>
              </a:spcAft>
              <a:buFont typeface="Arial"/>
              <a:buChar char="•"/>
            </a:pPr>
            <a:endParaRPr lang="fr-FR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spcBef>
                <a:spcPts val="1000"/>
              </a:spcBef>
              <a:spcAft>
                <a:spcPts val="600"/>
              </a:spcAft>
              <a:buFont typeface="Arial"/>
              <a:buChar char="•"/>
            </a:pPr>
            <a:endParaRPr lang="fr-FR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214575" y="5589240"/>
            <a:ext cx="3279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i="1" dirty="0" smtClean="0"/>
              <a:t> 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306275824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5" y="616017"/>
            <a:ext cx="8641584" cy="520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Connecteur droit avec flèche 13"/>
          <p:cNvCxnSpPr/>
          <p:nvPr/>
        </p:nvCxnSpPr>
        <p:spPr>
          <a:xfrm flipH="1">
            <a:off x="7896225" y="4221163"/>
            <a:ext cx="811213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8675688" y="1916113"/>
            <a:ext cx="0" cy="230505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35496" y="-81487"/>
            <a:ext cx="8964612" cy="68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3200" b="1" dirty="0" smtClean="0">
                <a:solidFill>
                  <a:srgbClr val="7030A0"/>
                </a:solidFill>
                <a:latin typeface="Baskerville Old Face" pitchFamily="18" charset="0"/>
              </a:rPr>
              <a:t>Processus homologation UEMOA</a:t>
            </a:r>
            <a:endParaRPr lang="fr-FR" sz="32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5620941" y="2616536"/>
            <a:ext cx="3086497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5</a:t>
            </a:fld>
            <a:endParaRPr lang="en-US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336884" y="5978435"/>
            <a:ext cx="8556291" cy="68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</a:t>
            </a:r>
            <a:r>
              <a:rPr lang="fr-F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rocédure d’évaluation (</a:t>
            </a:r>
            <a:r>
              <a:rPr lang="fr-FR" sz="2800" dirty="0">
                <a:solidFill>
                  <a:srgbClr val="7030A0"/>
                </a:solidFill>
                <a:latin typeface="Arial Narrow" panose="020B0606020202030204" pitchFamily="34" charset="0"/>
              </a:rPr>
              <a:t>Règlement </a:t>
            </a:r>
            <a:r>
              <a:rPr lang="fr-FR" sz="2800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n°06/2010/CM/UEMOA)</a:t>
            </a:r>
            <a:endParaRPr lang="fr-F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741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7672" y="889144"/>
            <a:ext cx="8573945" cy="5518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b="1" dirty="0" smtClean="0">
                <a:latin typeface="Baskerville Old Face" pitchFamily="18" charset="0"/>
              </a:rPr>
              <a:t>Décrire le format CTD</a:t>
            </a:r>
            <a:r>
              <a:rPr lang="fr-FR" sz="3200" b="1" dirty="0">
                <a:latin typeface="Baskerville Old Face" pitchFamily="18" charset="0"/>
              </a:rPr>
              <a:t> </a:t>
            </a:r>
            <a:r>
              <a:rPr lang="fr-FR" sz="3200" b="1" dirty="0" smtClean="0">
                <a:latin typeface="Baskerville Old Face" pitchFamily="18" charset="0"/>
              </a:rPr>
              <a:t>de présentation des </a:t>
            </a:r>
            <a:r>
              <a:rPr lang="fr-FR" sz="3200" b="1" dirty="0">
                <a:latin typeface="Baskerville Old Face" pitchFamily="18" charset="0"/>
              </a:rPr>
              <a:t>dossiers de demande d’AMM </a:t>
            </a:r>
            <a:r>
              <a:rPr lang="fr-FR" sz="3200" b="1" dirty="0" smtClean="0">
                <a:latin typeface="Baskerville Old Face" pitchFamily="18" charset="0"/>
              </a:rPr>
              <a:t>;</a:t>
            </a:r>
            <a:endParaRPr lang="fr-FR" sz="3200" b="1" dirty="0">
              <a:latin typeface="Baskerville Old Face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b="1" dirty="0" smtClean="0">
                <a:latin typeface="Baskerville Old Face" pitchFamily="18" charset="0"/>
              </a:rPr>
              <a:t>Evaluer </a:t>
            </a:r>
            <a:r>
              <a:rPr lang="fr-FR" sz="3200" b="1" dirty="0">
                <a:latin typeface="Baskerville Old Face" pitchFamily="18" charset="0"/>
              </a:rPr>
              <a:t>la conformité des données administratives </a:t>
            </a:r>
            <a:r>
              <a:rPr lang="fr-FR" sz="3200" b="1" dirty="0" smtClean="0">
                <a:latin typeface="Baskerville Old Face" pitchFamily="18" charset="0"/>
              </a:rPr>
              <a:t>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b="1" dirty="0" smtClean="0">
                <a:latin typeface="Baskerville Old Face" pitchFamily="18" charset="0"/>
              </a:rPr>
              <a:t>Evaluer </a:t>
            </a:r>
            <a:r>
              <a:rPr lang="fr-FR" sz="3200" b="1" dirty="0">
                <a:latin typeface="Baskerville Old Face" pitchFamily="18" charset="0"/>
              </a:rPr>
              <a:t>la conformité des données de </a:t>
            </a:r>
            <a:r>
              <a:rPr lang="fr-FR" sz="3200" b="1" dirty="0" smtClean="0">
                <a:latin typeface="Baskerville Old Face" pitchFamily="18" charset="0"/>
              </a:rPr>
              <a:t>qualité des substances actives</a:t>
            </a:r>
            <a:r>
              <a:rPr lang="fr-FR" sz="3200" b="1" dirty="0">
                <a:latin typeface="Baskerville Old Face" pitchFamily="18" charset="0"/>
              </a:rPr>
              <a:t> </a:t>
            </a:r>
            <a:r>
              <a:rPr lang="fr-FR" sz="3200" b="1" dirty="0" smtClean="0">
                <a:latin typeface="Baskerville Old Face" pitchFamily="18" charset="0"/>
              </a:rPr>
              <a:t>et des </a:t>
            </a:r>
            <a:r>
              <a:rPr lang="fr-FR" sz="3200" b="1" dirty="0">
                <a:latin typeface="Baskerville Old Face" pitchFamily="18" charset="0"/>
              </a:rPr>
              <a:t>produits finis;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b="1" dirty="0" smtClean="0">
                <a:latin typeface="Baskerville Old Face" pitchFamily="18" charset="0"/>
              </a:rPr>
              <a:t>Evaluer </a:t>
            </a:r>
            <a:r>
              <a:rPr lang="fr-FR" sz="3200" b="1" dirty="0">
                <a:latin typeface="Baskerville Old Face" pitchFamily="18" charset="0"/>
              </a:rPr>
              <a:t>la conformité des données </a:t>
            </a:r>
            <a:r>
              <a:rPr lang="fr-FR" sz="3200" b="1" dirty="0" smtClean="0">
                <a:latin typeface="Baskerville Old Face" pitchFamily="18" charset="0"/>
              </a:rPr>
              <a:t>non cliniques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b="1" dirty="0" smtClean="0">
                <a:latin typeface="Baskerville Old Face" pitchFamily="18" charset="0"/>
              </a:rPr>
              <a:t>Evaluer les données cliniques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b="1" dirty="0" smtClean="0">
                <a:latin typeface="Baskerville Old Face" pitchFamily="18" charset="0"/>
              </a:rPr>
              <a:t>Rédiger les </a:t>
            </a:r>
            <a:r>
              <a:rPr lang="fr-FR" sz="3200" b="1" dirty="0">
                <a:latin typeface="Baskerville Old Face" pitchFamily="18" charset="0"/>
              </a:rPr>
              <a:t>rapports </a:t>
            </a:r>
            <a:r>
              <a:rPr lang="fr-FR" sz="3200" b="1" dirty="0" smtClean="0">
                <a:latin typeface="Baskerville Old Face" pitchFamily="18" charset="0"/>
              </a:rPr>
              <a:t>d’évaluations.</a:t>
            </a:r>
            <a:endParaRPr lang="fr-FR" sz="3200" b="1" dirty="0">
              <a:latin typeface="Baskerville Old Face" pitchFamily="18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7672" y="96982"/>
            <a:ext cx="8229600" cy="51987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dirty="0" smtClean="0">
                <a:solidFill>
                  <a:srgbClr val="7030A0"/>
                </a:solidFill>
                <a:effectLst/>
                <a:latin typeface="Baskerville Old Face" pitchFamily="18" charset="0"/>
              </a:rPr>
              <a:t>OBJECTIFS PEDAGOGIQUES</a:t>
            </a:r>
            <a:endParaRPr lang="fr-FR" sz="4000" dirty="0">
              <a:solidFill>
                <a:srgbClr val="7030A0"/>
              </a:solidFill>
              <a:effectLst/>
              <a:latin typeface="Baskerville Old Face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53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12783"/>
            <a:ext cx="8273418" cy="5418404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Baskerville Old Face" pitchFamily="18" charset="0"/>
              </a:rPr>
              <a:t>Brefs exposés </a:t>
            </a:r>
            <a:r>
              <a:rPr lang="fr-FR" sz="3200" dirty="0">
                <a:latin typeface="Baskerville Old Face" pitchFamily="18" charset="0"/>
              </a:rPr>
              <a:t>théoriques </a:t>
            </a:r>
            <a:r>
              <a:rPr lang="fr-FR" sz="3200" dirty="0" smtClean="0">
                <a:latin typeface="Baskerville Old Face" pitchFamily="18" charset="0"/>
              </a:rPr>
              <a:t>et interactifs </a:t>
            </a:r>
            <a:r>
              <a:rPr lang="fr-FR" sz="3200" dirty="0">
                <a:latin typeface="Baskerville Old Face" pitchFamily="18" charset="0"/>
              </a:rPr>
              <a:t>en plénière 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Baskerville Old Face" pitchFamily="18" charset="0"/>
              </a:rPr>
              <a:t>Exercices dirigés sur </a:t>
            </a:r>
            <a:r>
              <a:rPr lang="fr-FR" sz="3200" dirty="0">
                <a:latin typeface="Baskerville Old Face" pitchFamily="18" charset="0"/>
              </a:rPr>
              <a:t>des vrais </a:t>
            </a:r>
            <a:r>
              <a:rPr lang="fr-FR" sz="3200" dirty="0" smtClean="0">
                <a:latin typeface="Baskerville Old Face" pitchFamily="18" charset="0"/>
              </a:rPr>
              <a:t>dossiers en </a:t>
            </a:r>
            <a:r>
              <a:rPr lang="fr-FR" sz="3200" dirty="0">
                <a:latin typeface="Baskerville Old Face" pitchFamily="18" charset="0"/>
              </a:rPr>
              <a:t>session plénière </a:t>
            </a:r>
            <a:r>
              <a:rPr lang="fr-FR" sz="3200" dirty="0" smtClean="0">
                <a:latin typeface="Baskerville Old Face" pitchFamily="18" charset="0"/>
              </a:rPr>
              <a:t>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Baskerville Old Face" pitchFamily="18" charset="0"/>
              </a:rPr>
              <a:t>Travail pratique d’évaluation </a:t>
            </a:r>
            <a:r>
              <a:rPr lang="fr-FR" sz="3200" dirty="0" smtClean="0">
                <a:latin typeface="Baskerville Old Face" pitchFamily="18" charset="0"/>
              </a:rPr>
              <a:t>en </a:t>
            </a:r>
            <a:r>
              <a:rPr lang="fr-FR" sz="3200" dirty="0" smtClean="0">
                <a:latin typeface="Baskerville Old Face" pitchFamily="18" charset="0"/>
              </a:rPr>
              <a:t>groupe de dossiers réels ;</a:t>
            </a:r>
            <a:endParaRPr lang="fr-FR" sz="3200" dirty="0">
              <a:latin typeface="Baskerville Old Face" pitchFamily="18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Baskerville Old Face" pitchFamily="18" charset="0"/>
              </a:rPr>
              <a:t>Remise </a:t>
            </a:r>
            <a:r>
              <a:rPr lang="fr-FR" sz="3200" dirty="0">
                <a:latin typeface="Baskerville Old Face" pitchFamily="18" charset="0"/>
              </a:rPr>
              <a:t>de la documentation disponible ;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fr-FR" sz="3200" dirty="0" smtClean="0">
                <a:latin typeface="Baskerville Old Face" pitchFamily="18" charset="0"/>
              </a:rPr>
              <a:t>Evaluation </a:t>
            </a:r>
            <a:r>
              <a:rPr lang="fr-FR" sz="3200" dirty="0">
                <a:latin typeface="Baskerville Old Face" pitchFamily="18" charset="0"/>
              </a:rPr>
              <a:t>des connaissances </a:t>
            </a:r>
            <a:r>
              <a:rPr lang="fr-FR" sz="3200" dirty="0" smtClean="0">
                <a:latin typeface="Baskerville Old Face" pitchFamily="18" charset="0"/>
              </a:rPr>
              <a:t>acquises au moyen de restitution des rapports d’évaluation.</a:t>
            </a:r>
            <a:endParaRPr lang="fr-FR" sz="3200" dirty="0">
              <a:latin typeface="Baskerville Old Face" pitchFamily="18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9943"/>
            <a:ext cx="8229600" cy="722889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rgbClr val="7030A0"/>
                </a:solidFill>
                <a:effectLst/>
                <a:latin typeface="Baskerville Old Face" pitchFamily="18" charset="0"/>
              </a:rPr>
              <a:t>MÉTHODOLOGIE </a:t>
            </a:r>
            <a:endParaRPr lang="fr-FR" sz="4000" dirty="0">
              <a:solidFill>
                <a:srgbClr val="7030A0"/>
              </a:solidFill>
              <a:effectLst/>
              <a:latin typeface="Baskerville Old Face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89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62140" y="1270536"/>
            <a:ext cx="8850892" cy="538988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fr-FR" sz="3200" b="1" dirty="0">
                <a:latin typeface="Arial"/>
                <a:cs typeface="Arial"/>
              </a:rPr>
              <a:t>A la fin de </a:t>
            </a:r>
            <a:r>
              <a:rPr lang="fr-FR" sz="3200" b="1" dirty="0" smtClean="0">
                <a:latin typeface="Arial"/>
                <a:cs typeface="Arial"/>
              </a:rPr>
              <a:t>la session de formation, les participants</a:t>
            </a:r>
            <a:r>
              <a:rPr lang="fr-FR" sz="3200" b="1" dirty="0">
                <a:latin typeface="Arial"/>
                <a:cs typeface="Arial"/>
              </a:rPr>
              <a:t> </a:t>
            </a:r>
            <a:r>
              <a:rPr lang="fr-FR" sz="3200" b="1" dirty="0" smtClean="0">
                <a:latin typeface="Arial"/>
                <a:cs typeface="Arial"/>
              </a:rPr>
              <a:t>sont capables de :</a:t>
            </a:r>
            <a:endParaRPr lang="fr-FR" sz="3200" b="1" dirty="0">
              <a:latin typeface="Arial"/>
              <a:cs typeface="Arial"/>
            </a:endParaRPr>
          </a:p>
          <a:p>
            <a:r>
              <a:rPr lang="fr-FR" sz="2800" dirty="0" smtClean="0">
                <a:latin typeface="Arial"/>
                <a:cs typeface="Arial"/>
              </a:rPr>
              <a:t>Evaluer </a:t>
            </a:r>
            <a:r>
              <a:rPr lang="fr-FR" sz="2800" u="sng" dirty="0" smtClean="0">
                <a:latin typeface="Arial"/>
                <a:cs typeface="Arial"/>
              </a:rPr>
              <a:t>les </a:t>
            </a:r>
            <a:r>
              <a:rPr lang="fr-FR" sz="2800" u="sng" dirty="0">
                <a:latin typeface="Arial"/>
                <a:cs typeface="Arial"/>
              </a:rPr>
              <a:t>données administratives </a:t>
            </a:r>
            <a:r>
              <a:rPr lang="fr-FR" sz="2800" dirty="0" smtClean="0">
                <a:latin typeface="Arial"/>
                <a:cs typeface="Arial"/>
              </a:rPr>
              <a:t>d’un </a:t>
            </a:r>
            <a:r>
              <a:rPr lang="fr-FR" sz="2800" dirty="0">
                <a:latin typeface="Arial"/>
                <a:cs typeface="Arial"/>
              </a:rPr>
              <a:t>médicament soumis pour </a:t>
            </a:r>
            <a:r>
              <a:rPr lang="fr-FR" sz="2800" dirty="0" smtClean="0">
                <a:latin typeface="Arial"/>
                <a:cs typeface="Arial"/>
              </a:rPr>
              <a:t>homologation ;</a:t>
            </a:r>
          </a:p>
          <a:p>
            <a:r>
              <a:rPr lang="fr-FR" sz="2800" dirty="0" smtClean="0">
                <a:latin typeface="Arial"/>
                <a:cs typeface="Arial"/>
              </a:rPr>
              <a:t>Evaluer </a:t>
            </a:r>
            <a:r>
              <a:rPr lang="fr-FR" sz="2800" u="sng" dirty="0" smtClean="0">
                <a:latin typeface="Arial"/>
                <a:cs typeface="Arial"/>
              </a:rPr>
              <a:t>le données relatives à la qualité </a:t>
            </a:r>
            <a:r>
              <a:rPr lang="fr-FR" sz="2800" dirty="0">
                <a:latin typeface="Arial"/>
                <a:cs typeface="Arial"/>
              </a:rPr>
              <a:t>d’un médicament soumis pour homologation ;</a:t>
            </a:r>
            <a:endParaRPr lang="fr-FR" sz="2800" dirty="0" smtClean="0">
              <a:latin typeface="Arial"/>
              <a:cs typeface="Arial"/>
            </a:endParaRPr>
          </a:p>
          <a:p>
            <a:r>
              <a:rPr lang="fr-FR" sz="2800" dirty="0">
                <a:latin typeface="Arial"/>
                <a:cs typeface="Arial"/>
              </a:rPr>
              <a:t>Evaluer </a:t>
            </a:r>
            <a:r>
              <a:rPr lang="fr-FR" sz="2800" u="sng" dirty="0" smtClean="0">
                <a:latin typeface="Arial"/>
                <a:cs typeface="Arial"/>
              </a:rPr>
              <a:t>le données </a:t>
            </a:r>
            <a:r>
              <a:rPr lang="fr-FR" sz="2800" u="sng" dirty="0" smtClean="0">
                <a:latin typeface="Arial"/>
                <a:cs typeface="Arial"/>
              </a:rPr>
              <a:t>de bioéquivalence </a:t>
            </a:r>
            <a:r>
              <a:rPr lang="fr-FR" sz="2800" dirty="0" smtClean="0">
                <a:latin typeface="Arial"/>
                <a:cs typeface="Arial"/>
              </a:rPr>
              <a:t>d’un </a:t>
            </a:r>
            <a:r>
              <a:rPr lang="fr-FR" sz="2800" dirty="0">
                <a:latin typeface="Arial"/>
                <a:cs typeface="Arial"/>
              </a:rPr>
              <a:t>médicament soumis pour homologation </a:t>
            </a:r>
            <a:r>
              <a:rPr lang="fr-FR" sz="2800" dirty="0" smtClean="0">
                <a:latin typeface="Arial"/>
                <a:cs typeface="Arial"/>
              </a:rPr>
              <a:t>;</a:t>
            </a:r>
          </a:p>
          <a:p>
            <a:r>
              <a:rPr lang="fr-FR" sz="2800" dirty="0" smtClean="0">
                <a:latin typeface="Arial"/>
                <a:cs typeface="Arial"/>
              </a:rPr>
              <a:t>Présenter </a:t>
            </a:r>
            <a:r>
              <a:rPr lang="fr-FR" sz="2800" dirty="0" smtClean="0">
                <a:latin typeface="Arial"/>
                <a:cs typeface="Arial"/>
              </a:rPr>
              <a:t>le rapport d’évaluation (synthétique) d’un dossier de demande d’AMM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8</a:t>
            </a:fld>
            <a:endParaRPr lang="en-US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78387"/>
            <a:ext cx="8229600" cy="834862"/>
          </a:xfrm>
        </p:spPr>
        <p:txBody>
          <a:bodyPr>
            <a:normAutofit/>
          </a:bodyPr>
          <a:lstStyle/>
          <a:p>
            <a:pPr algn="ctr"/>
            <a:r>
              <a:rPr lang="fr-FR" sz="4400" dirty="0">
                <a:solidFill>
                  <a:srgbClr val="7030A0"/>
                </a:solidFill>
                <a:effectLst/>
                <a:latin typeface="Arial Black"/>
                <a:cs typeface="Arial Black"/>
              </a:rPr>
              <a:t> RÉSULTATS </a:t>
            </a:r>
            <a:r>
              <a:rPr lang="fr-FR" sz="4400" dirty="0" smtClean="0">
                <a:solidFill>
                  <a:srgbClr val="7030A0"/>
                </a:solidFill>
                <a:effectLst/>
                <a:latin typeface="Arial Black"/>
                <a:cs typeface="Arial Black"/>
              </a:rPr>
              <a:t>ATTENDUS</a:t>
            </a:r>
            <a:endParaRPr lang="fr-FR" dirty="0">
              <a:solidFill>
                <a:srgbClr val="7030A0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679273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9</a:t>
            </a:fld>
            <a:endParaRPr lang="en-US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0906" y="91627"/>
            <a:ext cx="8764554" cy="629823"/>
          </a:xfrm>
        </p:spPr>
        <p:txBody>
          <a:bodyPr>
            <a:noAutofit/>
          </a:bodyPr>
          <a:lstStyle/>
          <a:p>
            <a:pPr algn="ctr"/>
            <a:r>
              <a:rPr lang="fr-FR" sz="3200" dirty="0" smtClean="0">
                <a:effectLst/>
                <a:latin typeface="Arial Black"/>
                <a:cs typeface="Arial Black"/>
              </a:rPr>
              <a:t>AGENDA</a:t>
            </a:r>
            <a:endParaRPr lang="fr-FR" sz="3200" dirty="0">
              <a:latin typeface="Arial Black"/>
              <a:cs typeface="Arial Black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11001665" y="-104792"/>
            <a:ext cx="31711592" cy="66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76176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kumimoji="0" lang="fr-FR" altLang="fr-FR" sz="1200" b="1" i="0" u="none" strike="noStrike" cap="none" normalizeH="0" baseline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ROPOSITION D</a:t>
            </a:r>
            <a:r>
              <a:rPr kumimoji="0" lang="fr-FR" altLang="fr-FR" sz="1200" b="1" i="0" u="none" strike="noStrike" cap="none" normalizeH="0" baseline="0" smtClean="0" bmk="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</a:t>
            </a:r>
            <a:r>
              <a:rPr kumimoji="0" lang="fr-FR" altLang="fr-FR" sz="1200" b="1" i="0" u="none" strike="noStrike" cap="none" normalizeH="0" baseline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AGENDA DE L</a:t>
            </a:r>
            <a:r>
              <a:rPr kumimoji="0" lang="fr-FR" altLang="fr-FR" sz="1200" b="1" i="0" u="none" strike="noStrike" cap="none" normalizeH="0" baseline="0" smtClean="0" bmk="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</a:t>
            </a:r>
            <a:r>
              <a:rPr kumimoji="0" lang="fr-FR" altLang="fr-FR" sz="1200" b="1" i="0" u="none" strike="noStrike" cap="none" normalizeH="0" baseline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ATELIER DE FORMATION</a:t>
            </a:r>
            <a:endParaRPr kumimoji="0" lang="fr-FR" altLang="fr-FR" sz="1300" b="1" i="0" u="none" strike="noStrike" cap="none" normalizeH="0" baseline="0" smtClean="0">
              <a:ln>
                <a:noFill/>
              </a:ln>
              <a:solidFill>
                <a:srgbClr val="4F81BD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140906" y="1389621"/>
            <a:ext cx="8764554" cy="629823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fr-FR" sz="3200" dirty="0">
              <a:latin typeface="Arial Black"/>
              <a:cs typeface="Arial Blac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896552"/>
            <a:ext cx="8229600" cy="5511392"/>
          </a:xfrm>
        </p:spPr>
        <p:txBody>
          <a:bodyPr>
            <a:noAutofit/>
          </a:bodyPr>
          <a:lstStyle/>
          <a:p>
            <a:pPr marL="2159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J1: Format </a:t>
            </a: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CTD, Module </a:t>
            </a:r>
            <a:r>
              <a:rPr lang="fr-FR" sz="3200" b="1" dirty="0">
                <a:solidFill>
                  <a:srgbClr val="000000"/>
                </a:solidFill>
                <a:latin typeface="Arial"/>
                <a:cs typeface="Arial"/>
              </a:rPr>
              <a:t>administratif </a:t>
            </a:r>
            <a:r>
              <a:rPr lang="fr-FR" sz="3200" b="1" dirty="0">
                <a:solidFill>
                  <a:srgbClr val="000000"/>
                </a:solidFill>
                <a:latin typeface="Arial"/>
                <a:cs typeface="Arial"/>
              </a:rPr>
              <a:t>et  Qualité des </a:t>
            </a: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substances actives </a:t>
            </a:r>
            <a:endParaRPr lang="fr-FR" sz="32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159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J2 : </a:t>
            </a:r>
            <a:r>
              <a:rPr lang="fr-FR" sz="3200" b="1" dirty="0">
                <a:solidFill>
                  <a:srgbClr val="000000"/>
                </a:solidFill>
                <a:latin typeface="Arial"/>
                <a:cs typeface="Arial"/>
              </a:rPr>
              <a:t>Qualité </a:t>
            </a: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roduit fini et Données de Bioéquivalence</a:t>
            </a:r>
            <a:endParaRPr lang="fr-FR" sz="32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159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J3 </a:t>
            </a: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fr-FR" sz="3200" b="1" dirty="0" smtClean="0">
                <a:latin typeface="Arial"/>
                <a:cs typeface="Arial"/>
              </a:rPr>
              <a:t>Restitution </a:t>
            </a:r>
            <a:r>
              <a:rPr lang="fr-FR" sz="3200" dirty="0" smtClean="0">
                <a:solidFill>
                  <a:srgbClr val="000000"/>
                </a:solidFill>
                <a:latin typeface="Arial"/>
                <a:cs typeface="Arial"/>
              </a:rPr>
              <a:t>des rapports 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d’évaluation</a:t>
            </a:r>
            <a:r>
              <a:rPr lang="fr-FR" sz="3200" dirty="0" smtClean="0">
                <a:solidFill>
                  <a:srgbClr val="000000"/>
                </a:solidFill>
                <a:latin typeface="Arial"/>
                <a:cs typeface="Arial"/>
              </a:rPr>
              <a:t>,</a:t>
            </a:r>
          </a:p>
          <a:p>
            <a:pPr marL="2159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J4 : </a:t>
            </a:r>
            <a:r>
              <a:rPr lang="fr-FR" sz="3200" b="1" dirty="0" smtClean="0">
                <a:solidFill>
                  <a:srgbClr val="000000"/>
                </a:solidFill>
                <a:latin typeface="Arial"/>
                <a:cs typeface="Arial"/>
              </a:rPr>
              <a:t>Discussion sur l’inspection des sites d’essai </a:t>
            </a:r>
            <a:r>
              <a:rPr lang="fr-FR" sz="3200" b="1" smtClean="0">
                <a:solidFill>
                  <a:srgbClr val="000000"/>
                </a:solidFill>
                <a:latin typeface="Arial"/>
                <a:cs typeface="Arial"/>
              </a:rPr>
              <a:t>clinique et </a:t>
            </a:r>
            <a:r>
              <a:rPr lang="fr-FR" sz="3200" b="1" smtClean="0">
                <a:latin typeface="Arial"/>
                <a:cs typeface="Arial"/>
              </a:rPr>
              <a:t>Evaluation </a:t>
            </a:r>
            <a:r>
              <a:rPr lang="fr-FR" sz="3200" b="1" dirty="0" smtClean="0">
                <a:latin typeface="Arial"/>
                <a:cs typeface="Arial"/>
              </a:rPr>
              <a:t>des étudiants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419265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8,922822654,C:\Documents and Settings\user\Bureau\Présentation DIUI Vaccino le bon\3- Mercredi 14\Dispositions règlementaires en vaccinologie au BF Pr SEMDE\Regl_vaccin_DIU Vaccino1.pp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3584</TotalTime>
  <Words>373</Words>
  <Application>Microsoft Macintosh PowerPoint</Application>
  <PresentationFormat>Présentation à l'écran (4:3)</PresentationFormat>
  <Paragraphs>96</Paragraphs>
  <Slides>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Rotonde</vt:lpstr>
      <vt:lpstr>Présentation PowerPoint</vt:lpstr>
      <vt:lpstr>Produit de santé : Développement et vie</vt:lpstr>
      <vt:lpstr>Présentation PowerPoint</vt:lpstr>
      <vt:lpstr>Homologation</vt:lpstr>
      <vt:lpstr>Présentation PowerPoint</vt:lpstr>
      <vt:lpstr>OBJECTIFS PEDAGOGIQUES</vt:lpstr>
      <vt:lpstr>MÉTHODOLOGIE </vt:lpstr>
      <vt:lpstr> RÉSULTATS ATTENDUS</vt:lpstr>
      <vt:lpstr>AGENDA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Rochigneux</dc:creator>
  <cp:lastModifiedBy>Pr SEMDE</cp:lastModifiedBy>
  <cp:revision>90</cp:revision>
  <dcterms:created xsi:type="dcterms:W3CDTF">2014-06-11T09:51:35Z</dcterms:created>
  <dcterms:modified xsi:type="dcterms:W3CDTF">2020-01-06T09:37:35Z</dcterms:modified>
</cp:coreProperties>
</file>