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6" r:id="rId3"/>
    <p:sldId id="337" r:id="rId4"/>
    <p:sldId id="323" r:id="rId5"/>
    <p:sldId id="310" r:id="rId6"/>
    <p:sldId id="324" r:id="rId7"/>
    <p:sldId id="322" r:id="rId8"/>
    <p:sldId id="325" r:id="rId9"/>
    <p:sldId id="333" r:id="rId10"/>
    <p:sldId id="332" r:id="rId11"/>
    <p:sldId id="334" r:id="rId12"/>
    <p:sldId id="335" r:id="rId13"/>
    <p:sldId id="330" r:id="rId14"/>
    <p:sldId id="331" r:id="rId15"/>
    <p:sldId id="328" r:id="rId16"/>
    <p:sldId id="311" r:id="rId17"/>
    <p:sldId id="327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179F2-5878-47A3-8F7B-D02CA4B50C34}" type="datetimeFigureOut">
              <a:rPr lang="fr-FR" smtClean="0"/>
              <a:pPr/>
              <a:t>23/07/18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1BF46-9AFF-4E75-8B41-B6EA2BD1166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802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5ACBE-31CF-4188-8B31-1233C1A8C5EB}" type="datetimeFigureOut">
              <a:rPr lang="fr-FR" smtClean="0"/>
              <a:pPr/>
              <a:t>23/07/18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9942F-AD41-4E48-9915-5B58DFDC4E0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61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9E95-7953-4A02-9B1F-F541A91D77B1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9834-F3F4-41DD-B32E-A9C75664CB9A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4B8E-4772-4E13-AF32-40ABE7F45B87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E95A8-B412-4D2D-81BC-607275F7A7C4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CB93-DED6-47A1-BCB3-8385C024C28C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D8E9-2858-4C25-9AA7-8C5160595D70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E94A5-2E34-456B-86E9-C8613FA62911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1AD59-1E6F-445C-8AF0-F11C9BA8CF12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76838-27A6-440B-B9C6-3209DA9C9FE9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6BBD-7E3B-4C88-98C3-E2170F6127BC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4419-50CC-4630-B347-E67797168D5F}" type="datetime1">
              <a:rPr lang="fr-FR" smtClean="0"/>
              <a:pPr/>
              <a:t>23/07/18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A01FDEE-FFD5-4463-A0C6-3FA4831A3848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DF54B8E-4772-4E13-AF32-40ABE7F45B87}" type="datetime1">
              <a:rPr lang="fr-FR" smtClean="0"/>
              <a:pPr/>
              <a:t>23/07/18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352928" cy="302433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fr-FR" sz="5400" dirty="0" smtClean="0">
                <a:solidFill>
                  <a:schemeClr val="bg1"/>
                </a:solidFill>
                <a:effectLst/>
                <a:latin typeface="Britannic Bold" panose="020B0903060703020204" pitchFamily="34" charset="0"/>
              </a:rPr>
              <a:t>EVALUATION DU </a:t>
            </a:r>
            <a:r>
              <a:rPr lang="fr-FR" sz="5400" dirty="0">
                <a:solidFill>
                  <a:schemeClr val="bg1"/>
                </a:solidFill>
                <a:effectLst/>
                <a:latin typeface="Britannic Bold" panose="020B0903060703020204" pitchFamily="34" charset="0"/>
              </a:rPr>
              <a:t>DOSSIER </a:t>
            </a:r>
            <a:r>
              <a:rPr lang="fr-FR" sz="5400" dirty="0" smtClean="0">
                <a:solidFill>
                  <a:schemeClr val="bg1"/>
                </a:solidFill>
                <a:effectLst/>
                <a:latin typeface="Britannic Bold" panose="020B0903060703020204" pitchFamily="34" charset="0"/>
              </a:rPr>
              <a:t>ADMINISTRATIF DE LA DEMANDE D’AMM</a:t>
            </a:r>
            <a:r>
              <a:rPr lang="fr-FR" sz="5400" b="1" dirty="0" smtClean="0">
                <a:solidFill>
                  <a:schemeClr val="bg1"/>
                </a:solidFill>
                <a:effectLst/>
                <a:latin typeface="Britannic Bold" panose="020B0903060703020204" pitchFamily="34" charset="0"/>
              </a:rPr>
              <a:t> (UEMOA : Module I)</a:t>
            </a:r>
            <a:endParaRPr lang="fr-FR" sz="5400" b="1" dirty="0">
              <a:solidFill>
                <a:schemeClr val="bg1"/>
              </a:solidFill>
              <a:effectLst/>
              <a:latin typeface="Britannic Bold" panose="020B0903060703020204" pitchFamily="34" charset="0"/>
            </a:endParaRP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395536" y="5589240"/>
            <a:ext cx="7772400" cy="609481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 smtClean="0">
                <a:solidFill>
                  <a:srgbClr val="FFFF00"/>
                </a:solidFill>
                <a:latin typeface="Baskerville Old Face" pitchFamily="18" charset="0"/>
              </a:rPr>
              <a:t>Prof </a:t>
            </a:r>
            <a:r>
              <a:rPr lang="fr-FR" sz="4000" b="1" dirty="0" err="1" smtClean="0">
                <a:solidFill>
                  <a:srgbClr val="FFFF00"/>
                </a:solidFill>
                <a:latin typeface="Baskerville Old Face" pitchFamily="18" charset="0"/>
              </a:rPr>
              <a:t>Rasmané</a:t>
            </a:r>
            <a:r>
              <a:rPr lang="fr-FR" sz="4000" b="1" dirty="0" smtClean="0">
                <a:solidFill>
                  <a:srgbClr val="FFFF00"/>
                </a:solidFill>
                <a:latin typeface="Baskerville Old Face" pitchFamily="18" charset="0"/>
              </a:rPr>
              <a:t> SEMDE</a:t>
            </a:r>
            <a:endParaRPr lang="fr-FR" sz="4000" b="1" dirty="0">
              <a:solidFill>
                <a:srgbClr val="FFFF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3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80920" cy="706090"/>
          </a:xfrm>
        </p:spPr>
        <p:txBody>
          <a:bodyPr/>
          <a:lstStyle/>
          <a:p>
            <a:r>
              <a:rPr lang="fr-FR" sz="4000" b="1" dirty="0">
                <a:solidFill>
                  <a:srgbClr val="660066"/>
                </a:solidFill>
                <a:latin typeface="Arial"/>
                <a:cs typeface="Arial"/>
              </a:rPr>
              <a:t>Critères </a:t>
            </a:r>
            <a:r>
              <a:rPr lang="fr-FR" sz="4000" b="1" dirty="0" smtClean="0">
                <a:solidFill>
                  <a:srgbClr val="660066"/>
                </a:solidFill>
                <a:latin typeface="Arial"/>
                <a:cs typeface="Arial"/>
              </a:rPr>
              <a:t>et méthodes d’évaluation ! </a:t>
            </a:r>
            <a:endParaRPr lang="fr-FR" sz="40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12776"/>
            <a:ext cx="7620000" cy="4392488"/>
          </a:xfrm>
        </p:spPr>
        <p:txBody>
          <a:bodyPr>
            <a:normAutofit/>
          </a:bodyPr>
          <a:lstStyle/>
          <a:p>
            <a:pPr marL="1143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200" b="1" dirty="0" smtClean="0">
                <a:latin typeface="Arial"/>
                <a:cs typeface="Arial"/>
              </a:rPr>
              <a:t>Vérification de 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Présence de l’information ou </a:t>
            </a:r>
            <a:r>
              <a:rPr lang="fr-FR" sz="3200" dirty="0" smtClean="0">
                <a:latin typeface="Arial"/>
                <a:cs typeface="Arial"/>
              </a:rPr>
              <a:t>des données demandées </a:t>
            </a:r>
            <a:r>
              <a:rPr lang="fr-FR" sz="3200" dirty="0" smtClean="0">
                <a:latin typeface="Arial"/>
                <a:cs typeface="Arial"/>
              </a:rPr>
              <a:t>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Authenticité 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Validité 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Titre du signataire ;</a:t>
            </a:r>
            <a:endParaRPr lang="fr-FR" sz="3200" dirty="0">
              <a:latin typeface="Arial"/>
              <a:cs typeface="Arial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Champ d’application </a:t>
            </a:r>
            <a:r>
              <a:rPr lang="fr-FR" sz="3200" dirty="0">
                <a:latin typeface="Arial"/>
                <a:cs typeface="Arial"/>
              </a:rPr>
              <a:t>du </a:t>
            </a:r>
            <a:r>
              <a:rPr lang="fr-FR" sz="3200" dirty="0" smtClean="0">
                <a:latin typeface="Arial"/>
                <a:cs typeface="Arial"/>
              </a:rPr>
              <a:t>Document !</a:t>
            </a:r>
          </a:p>
        </p:txBody>
      </p:sp>
    </p:spTree>
    <p:extLst>
      <p:ext uri="{BB962C8B-B14F-4D97-AF65-F5344CB8AC3E}">
        <p14:creationId xmlns:p14="http://schemas.microsoft.com/office/powerpoint/2010/main" val="2129643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 b="1" dirty="0">
                <a:solidFill>
                  <a:srgbClr val="FF6600"/>
                </a:solidFill>
              </a:rPr>
              <a:t>1. Une table des matières du dossier </a:t>
            </a:r>
            <a:r>
              <a:rPr lang="fr-FR" sz="4000" b="1" dirty="0" smtClean="0">
                <a:solidFill>
                  <a:srgbClr val="FF6600"/>
                </a:solidFill>
              </a:rPr>
              <a:t>administratif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699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692696"/>
          </a:xfrm>
        </p:spPr>
        <p:txBody>
          <a:bodyPr>
            <a:noAutofit/>
          </a:bodyPr>
          <a:lstStyle/>
          <a:p>
            <a:pPr marL="0" indent="0" algn="ctr">
              <a:spcAft>
                <a:spcPts val="600"/>
              </a:spcAft>
            </a:pPr>
            <a:r>
              <a:rPr lang="fr-FR" sz="4000" b="1" dirty="0" smtClean="0">
                <a:solidFill>
                  <a:srgbClr val="FF0000"/>
                </a:solidFill>
                <a:latin typeface="Arial"/>
                <a:cs typeface="Arial"/>
              </a:rPr>
              <a:t>2. La </a:t>
            </a:r>
            <a:r>
              <a:rPr lang="fr-FR" sz="4000" b="1" dirty="0">
                <a:solidFill>
                  <a:srgbClr val="FF0000"/>
                </a:solidFill>
                <a:latin typeface="Arial"/>
                <a:cs typeface="Arial"/>
              </a:rPr>
              <a:t>lettre de demande </a:t>
            </a:r>
            <a:r>
              <a:rPr lang="fr-FR" sz="4000" b="1" dirty="0" smtClean="0">
                <a:solidFill>
                  <a:srgbClr val="FF0000"/>
                </a:solidFill>
                <a:latin typeface="Arial"/>
                <a:cs typeface="Arial"/>
              </a:rPr>
              <a:t>d’AMM</a:t>
            </a:r>
            <a:endParaRPr lang="fr-FR" sz="4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8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200" dirty="0" smtClean="0">
                <a:latin typeface="Arial"/>
                <a:cs typeface="Arial"/>
              </a:rPr>
              <a:t>Comporte les informations suivantes :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 La nature de la demande ;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Le nom du laboratoire demandeur ;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dirty="0">
                <a:latin typeface="Arial"/>
                <a:cs typeface="Arial"/>
              </a:rPr>
              <a:t> Le nom du laboratoire fabricant ;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dirty="0">
                <a:latin typeface="Arial"/>
                <a:cs typeface="Arial"/>
              </a:rPr>
              <a:t> Le nom du produit, la Dénomination Commune Internationale (DCI), le dosage, la forme et la présentation ;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dirty="0">
                <a:latin typeface="Arial"/>
                <a:cs typeface="Arial"/>
              </a:rPr>
              <a:t> Le nombre d’échantillons déposés ;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b="1" dirty="0">
                <a:latin typeface="Arial"/>
                <a:cs typeface="Arial"/>
              </a:rPr>
              <a:t> Une attestation de </a:t>
            </a:r>
            <a:r>
              <a:rPr lang="fr-FR" sz="3200" b="1" dirty="0" smtClean="0">
                <a:latin typeface="Arial"/>
                <a:cs typeface="Arial"/>
              </a:rPr>
              <a:t>« </a:t>
            </a:r>
            <a:r>
              <a:rPr lang="fr-FR" sz="3200" b="1" dirty="0">
                <a:latin typeface="Arial"/>
                <a:cs typeface="Arial"/>
              </a:rPr>
              <a:t>Prix Grossiste Hors Taxe » </a:t>
            </a:r>
            <a:r>
              <a:rPr lang="fr-FR" sz="3200" b="1" dirty="0" smtClean="0">
                <a:latin typeface="Arial"/>
                <a:cs typeface="Arial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0378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720080"/>
          </a:xfrm>
        </p:spPr>
        <p:txBody>
          <a:bodyPr>
            <a:normAutofit fontScale="9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</a:pPr>
            <a:r>
              <a:rPr lang="fr-FR" sz="4000" b="1" dirty="0" smtClean="0">
                <a:solidFill>
                  <a:srgbClr val="FF0000"/>
                </a:solidFill>
                <a:latin typeface="Arial"/>
                <a:cs typeface="Arial"/>
              </a:rPr>
              <a:t>3. </a:t>
            </a:r>
            <a:r>
              <a:rPr lang="fr-FR" sz="4000" b="1" dirty="0">
                <a:solidFill>
                  <a:srgbClr val="FF0000"/>
                </a:solidFill>
                <a:latin typeface="Arial"/>
                <a:cs typeface="Arial"/>
              </a:rPr>
              <a:t>Le formulaire de demande d’AMM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795320" cy="561662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Toute demande doit </a:t>
            </a:r>
            <a:r>
              <a:rPr lang="fr-FR" sz="2800" dirty="0">
                <a:latin typeface="Arial"/>
                <a:cs typeface="Arial"/>
              </a:rPr>
              <a:t>être accompagnée d’un formulaire de demande dûment rempli.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2800" dirty="0">
                <a:latin typeface="Arial"/>
                <a:cs typeface="Arial"/>
              </a:rPr>
              <a:t>Il est valable pour un seul produit à la fois, adressé à l’autorité de réglementation et transmis par voie électronique, de préférence ou par tout autre </a:t>
            </a:r>
            <a:r>
              <a:rPr lang="fr-FR" sz="2800" dirty="0" smtClean="0">
                <a:latin typeface="Arial"/>
                <a:cs typeface="Arial"/>
              </a:rPr>
              <a:t>mécanisme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fr-FR" sz="2800" b="1" dirty="0" smtClean="0">
                <a:latin typeface="Arial"/>
                <a:cs typeface="Arial"/>
              </a:rPr>
              <a:t>NB </a:t>
            </a:r>
            <a:r>
              <a:rPr lang="fr-FR" sz="2800" dirty="0">
                <a:latin typeface="Arial"/>
                <a:cs typeface="Arial"/>
              </a:rPr>
              <a:t>: Ce formulaire doit être transmis à l’autorité de règlementation deux (2) mois au moins avant la transmission du dossier exigé afin de lui permettre de planifier son examen</a:t>
            </a:r>
            <a:r>
              <a:rPr lang="fr-FR" sz="2800" dirty="0" smtClean="0">
                <a:latin typeface="Arial"/>
                <a:cs typeface="Arial"/>
              </a:rPr>
              <a:t>.</a:t>
            </a:r>
            <a:endParaRPr lang="fr-FR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273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20880" cy="1080120"/>
          </a:xfrm>
        </p:spPr>
        <p:txBody>
          <a:bodyPr>
            <a:noAutofit/>
          </a:bodyPr>
          <a:lstStyle/>
          <a:p>
            <a:pPr marL="0" indent="0"/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4.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Informations sur le demandeur (agence, laboratoire, … ) de l’ AMM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8064896" cy="453650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3200" dirty="0" smtClean="0"/>
              <a:t>Nom </a:t>
            </a:r>
            <a:r>
              <a:rPr lang="fr-FR" sz="3200" dirty="0"/>
              <a:t>et adresse du laboratoire demandeur </a:t>
            </a:r>
            <a:r>
              <a:rPr lang="fr-FR" sz="3200" dirty="0" smtClean="0"/>
              <a:t>(exploitant) ;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3200" dirty="0" smtClean="0"/>
              <a:t>Les licences d’ouverture  délivrés </a:t>
            </a:r>
            <a:r>
              <a:rPr lang="fr-FR" sz="3200" dirty="0"/>
              <a:t>par les autorités compétentes ;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3200" dirty="0" smtClean="0"/>
              <a:t>La </a:t>
            </a:r>
            <a:r>
              <a:rPr lang="fr-FR" sz="3200" dirty="0"/>
              <a:t>licence d’exploitation pour les produits fabriqués sous licence </a:t>
            </a:r>
            <a:r>
              <a:rPr lang="fr-FR" sz="3200" dirty="0" smtClean="0"/>
              <a:t>;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3200" dirty="0" smtClean="0"/>
              <a:t> </a:t>
            </a:r>
            <a:r>
              <a:rPr lang="fr-FR" sz="3200" dirty="0"/>
              <a:t>Les autorisations d’exportation si le produit n’est </a:t>
            </a:r>
            <a:r>
              <a:rPr lang="fr-FR" sz="3200" dirty="0" smtClean="0"/>
              <a:t>pas  enregistré </a:t>
            </a:r>
            <a:r>
              <a:rPr lang="fr-FR" sz="3200" dirty="0"/>
              <a:t>dans le pays du </a:t>
            </a:r>
            <a:r>
              <a:rPr lang="fr-FR" sz="3200" dirty="0" smtClean="0"/>
              <a:t>fabricant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27031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488832" cy="648072"/>
          </a:xfrm>
        </p:spPr>
        <p:txBody>
          <a:bodyPr>
            <a:normAutofit fontScale="90000"/>
          </a:bodyPr>
          <a:lstStyle/>
          <a:p>
            <a:pPr marL="0" indent="0" algn="ctr">
              <a:spcBef>
                <a:spcPts val="672"/>
              </a:spcBef>
              <a:spcAft>
                <a:spcPts val="600"/>
              </a:spcAft>
            </a:pPr>
            <a:r>
              <a:rPr lang="fr-FR" sz="4000" b="1" dirty="0" smtClean="0">
                <a:solidFill>
                  <a:srgbClr val="FF0000"/>
                </a:solidFill>
                <a:latin typeface="Arial"/>
                <a:cs typeface="Arial"/>
              </a:rPr>
              <a:t>5. </a:t>
            </a:r>
            <a:r>
              <a:rPr lang="fr-FR" sz="4000" b="1" dirty="0">
                <a:solidFill>
                  <a:srgbClr val="FF0000"/>
                </a:solidFill>
                <a:latin typeface="Arial"/>
                <a:cs typeface="Arial"/>
              </a:rPr>
              <a:t>Informations sur le </a:t>
            </a:r>
            <a:r>
              <a:rPr lang="fr-FR" sz="4000" b="1" dirty="0" smtClean="0">
                <a:solidFill>
                  <a:srgbClr val="FF0000"/>
                </a:solidFill>
                <a:latin typeface="Arial"/>
                <a:cs typeface="Arial"/>
              </a:rPr>
              <a:t>fabricant</a:t>
            </a:r>
            <a:endParaRPr lang="fr-FR" sz="4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96752"/>
            <a:ext cx="8712968" cy="5112568"/>
          </a:xfrm>
        </p:spPr>
        <p:txBody>
          <a:bodyPr>
            <a:noAutofit/>
          </a:bodyPr>
          <a:lstStyle/>
          <a:p>
            <a:pPr marL="457200" indent="-457200"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Autorisation </a:t>
            </a:r>
            <a:r>
              <a:rPr lang="fr-FR" sz="2800" dirty="0">
                <a:latin typeface="Arial"/>
                <a:cs typeface="Arial"/>
              </a:rPr>
              <a:t>de fabrication ou licence d’exploitation pour les produits fabriqués sous licence</a:t>
            </a:r>
            <a:r>
              <a:rPr lang="fr-FR" sz="2800" dirty="0" smtClean="0">
                <a:latin typeface="Arial"/>
                <a:cs typeface="Arial"/>
              </a:rPr>
              <a:t>;</a:t>
            </a:r>
            <a:endParaRPr lang="fr-FR" sz="2800" dirty="0">
              <a:latin typeface="Arial"/>
              <a:cs typeface="Arial"/>
            </a:endParaRP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fr-FR" sz="2800" b="1" dirty="0" smtClean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lang="fr-FR" sz="2800" b="1" dirty="0">
                <a:solidFill>
                  <a:srgbClr val="000090"/>
                </a:solidFill>
                <a:latin typeface="Arial"/>
                <a:cs typeface="Arial"/>
              </a:rPr>
              <a:t>Certificat de bonnes pratiques de fabrication </a:t>
            </a:r>
            <a:r>
              <a:rPr lang="fr-FR" sz="2800" b="1" dirty="0" smtClean="0">
                <a:solidFill>
                  <a:srgbClr val="000090"/>
                </a:solidFill>
                <a:latin typeface="Arial"/>
                <a:cs typeface="Arial"/>
              </a:rPr>
              <a:t>(BPF) </a:t>
            </a:r>
          </a:p>
          <a:p>
            <a:pPr lvl="1"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délivré par l’ANR du pays de fabrication ;</a:t>
            </a:r>
          </a:p>
          <a:p>
            <a:pPr lvl="1"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Valide</a:t>
            </a:r>
            <a:endParaRPr lang="fr-FR" sz="2800" dirty="0">
              <a:latin typeface="Arial"/>
              <a:cs typeface="Arial"/>
            </a:endParaRP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>
                <a:latin typeface="Arial"/>
                <a:cs typeface="Arial"/>
              </a:rPr>
              <a:t>Adresse des sites de fabrication, de contrôle, de conditionnement et de libération des lots ;</a:t>
            </a: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>
                <a:latin typeface="Arial"/>
                <a:cs typeface="Arial"/>
              </a:rPr>
              <a:t>Les autorisations d’ouverture </a:t>
            </a:r>
            <a:r>
              <a:rPr lang="fr-FR" sz="2800" dirty="0" smtClean="0">
                <a:latin typeface="Arial"/>
                <a:cs typeface="Arial"/>
              </a:rPr>
              <a:t>du laboratoire </a:t>
            </a:r>
            <a:endParaRPr lang="fr-FR" sz="2800" dirty="0">
              <a:latin typeface="Arial"/>
              <a:cs typeface="Arial"/>
            </a:endParaRP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>
                <a:latin typeface="Arial"/>
                <a:cs typeface="Arial"/>
              </a:rPr>
              <a:t>Engagement de la personne qualifiée </a:t>
            </a:r>
            <a:r>
              <a:rPr lang="fr-FR" sz="2800" dirty="0" smtClean="0">
                <a:latin typeface="Arial"/>
                <a:cs typeface="Arial"/>
              </a:rPr>
              <a:t>s’il y a lieu  </a:t>
            </a:r>
            <a:endParaRPr lang="fr-FR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378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29012"/>
            <a:ext cx="8677472" cy="936104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6. Informations sur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la commercialisation du produit </a:t>
            </a: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pharmaceutique</a:t>
            </a:r>
            <a:endParaRPr lang="fr-FR" sz="3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268760"/>
            <a:ext cx="8064896" cy="5400600"/>
          </a:xfrm>
        </p:spPr>
        <p:txBody>
          <a:bodyPr>
            <a:noAutofit/>
          </a:bodyPr>
          <a:lstStyle/>
          <a:p>
            <a:r>
              <a:rPr lang="fr-FR" sz="3200" dirty="0"/>
              <a:t>L</a:t>
            </a:r>
            <a:r>
              <a:rPr lang="fr-FR" sz="3200" dirty="0" smtClean="0"/>
              <a:t>a </a:t>
            </a:r>
            <a:r>
              <a:rPr lang="fr-FR" sz="3200" dirty="0"/>
              <a:t>liste des pays de l’espace UEMOA pour lesquels le médicament a obtenu </a:t>
            </a:r>
            <a:r>
              <a:rPr lang="fr-FR" sz="3200" dirty="0" smtClean="0"/>
              <a:t>l’AMM ;</a:t>
            </a:r>
            <a:endParaRPr lang="fr-FR" sz="3200" dirty="0"/>
          </a:p>
          <a:p>
            <a:r>
              <a:rPr lang="fr-FR" sz="3200" dirty="0" smtClean="0"/>
              <a:t>Une </a:t>
            </a:r>
            <a:r>
              <a:rPr lang="fr-FR" sz="3200" dirty="0"/>
              <a:t>attestation délivrée par les autorités compétentes certifiant la </a:t>
            </a:r>
            <a:r>
              <a:rPr lang="fr-FR" sz="3200" dirty="0" smtClean="0"/>
              <a:t>commercialisation effective du produit dans </a:t>
            </a:r>
            <a:r>
              <a:rPr lang="fr-FR" sz="3200" dirty="0"/>
              <a:t>le pays d’origine ou le cas échéant </a:t>
            </a:r>
            <a:r>
              <a:rPr lang="fr-FR" sz="3200" dirty="0" smtClean="0"/>
              <a:t>dans le </a:t>
            </a:r>
            <a:r>
              <a:rPr lang="fr-FR" sz="3200" dirty="0"/>
              <a:t>pays de provenance ;</a:t>
            </a:r>
          </a:p>
          <a:p>
            <a:r>
              <a:rPr lang="fr-FR" sz="3200" dirty="0" smtClean="0"/>
              <a:t>Une </a:t>
            </a:r>
            <a:r>
              <a:rPr lang="fr-FR" sz="3200" dirty="0"/>
              <a:t>attestation de prix public notifiée par les autorités compétentes du pays d’origine</a:t>
            </a:r>
          </a:p>
          <a:p>
            <a:r>
              <a:rPr lang="fr-FR" sz="3200" dirty="0"/>
              <a:t>U</a:t>
            </a:r>
            <a:r>
              <a:rPr lang="fr-FR" sz="3200" dirty="0" smtClean="0"/>
              <a:t>ne </a:t>
            </a:r>
            <a:r>
              <a:rPr lang="fr-FR" sz="3200" dirty="0"/>
              <a:t>attestation de prix grossiste hors taxe dans le pays d’origine</a:t>
            </a:r>
            <a:r>
              <a:rPr lang="fr-FR" sz="3200" dirty="0" smtClean="0"/>
              <a:t>.</a:t>
            </a: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2384602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87016" y="188640"/>
            <a:ext cx="7885384" cy="936104"/>
          </a:xfrm>
        </p:spPr>
        <p:txBody>
          <a:bodyPr>
            <a:noAutofit/>
          </a:bodyPr>
          <a:lstStyle/>
          <a:p>
            <a:pPr marL="0" indent="0" algn="ctr"/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7. La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situation règlementaire du produit </a:t>
            </a:r>
            <a:r>
              <a:rPr lang="fr-FR" sz="3200" b="1" dirty="0">
                <a:latin typeface="Arial"/>
                <a:cs typeface="Arial"/>
              </a:rPr>
              <a:t>(</a:t>
            </a:r>
            <a:r>
              <a:rPr lang="fr-FR" sz="3200" b="1" dirty="0">
                <a:solidFill>
                  <a:srgbClr val="7030A0"/>
                </a:solidFill>
                <a:latin typeface="Arial"/>
                <a:cs typeface="Arial"/>
              </a:rPr>
              <a:t>pièces règlementaires)</a:t>
            </a:r>
            <a:endParaRPr lang="fr-FR" sz="3200" b="1" dirty="0"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700808"/>
            <a:ext cx="8136904" cy="4963259"/>
          </a:xfrm>
        </p:spPr>
        <p:txBody>
          <a:bodyPr>
            <a:no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Autorisation </a:t>
            </a:r>
            <a:r>
              <a:rPr lang="fr-FR" sz="3200" dirty="0">
                <a:latin typeface="Arial"/>
                <a:cs typeface="Arial"/>
              </a:rPr>
              <a:t>de Mise sur le Marché (AMM</a:t>
            </a:r>
            <a:r>
              <a:rPr lang="fr-FR" sz="3200" dirty="0" smtClean="0">
                <a:latin typeface="Arial"/>
                <a:cs typeface="Arial"/>
              </a:rPr>
              <a:t>)</a:t>
            </a:r>
          </a:p>
          <a:p>
            <a:pPr marL="114300" indent="0" algn="ctr">
              <a:buNone/>
            </a:pPr>
            <a:r>
              <a:rPr lang="fr-FR" sz="3200" dirty="0" smtClean="0">
                <a:latin typeface="Arial"/>
                <a:cs typeface="Arial"/>
              </a:rPr>
              <a:t>ou </a:t>
            </a:r>
            <a:endParaRPr lang="fr-FR" sz="3200" dirty="0" smtClean="0">
              <a:latin typeface="Arial"/>
              <a:cs typeface="Arial"/>
            </a:endParaRPr>
          </a:p>
          <a:p>
            <a:pPr marL="457200" indent="-457200"/>
            <a:r>
              <a:rPr lang="fr-FR" sz="3200" dirty="0" smtClean="0">
                <a:latin typeface="Arial"/>
                <a:cs typeface="Arial"/>
              </a:rPr>
              <a:t>Certificat </a:t>
            </a:r>
            <a:r>
              <a:rPr lang="fr-FR" sz="3200" dirty="0">
                <a:latin typeface="Arial"/>
                <a:cs typeface="Arial"/>
              </a:rPr>
              <a:t>de Produit </a:t>
            </a:r>
            <a:r>
              <a:rPr lang="fr-FR" sz="3200" dirty="0" smtClean="0">
                <a:latin typeface="Arial"/>
                <a:cs typeface="Arial"/>
              </a:rPr>
              <a:t>Pharmaceutique (</a:t>
            </a:r>
            <a:r>
              <a:rPr lang="fr-FR" sz="3200" dirty="0" smtClean="0">
                <a:latin typeface="Arial"/>
                <a:cs typeface="Arial"/>
              </a:rPr>
              <a:t>CPP</a:t>
            </a:r>
            <a:r>
              <a:rPr lang="fr-FR" sz="3200" dirty="0">
                <a:latin typeface="Arial"/>
                <a:cs typeface="Arial"/>
              </a:rPr>
              <a:t>) qui font ressortir l’identité et l’adresse complète du titulaire de l’autorisation </a:t>
            </a:r>
            <a:r>
              <a:rPr lang="fr-FR" sz="3200" dirty="0" smtClean="0">
                <a:latin typeface="Arial"/>
                <a:cs typeface="Arial"/>
              </a:rPr>
              <a:t>;</a:t>
            </a:r>
          </a:p>
          <a:p>
            <a:r>
              <a:rPr lang="fr-FR" sz="3200" dirty="0">
                <a:latin typeface="Arial"/>
                <a:cs typeface="Arial"/>
              </a:rPr>
              <a:t>Certificat d’analyse du lot de provenance de l’échantillon déposé accompagnant le </a:t>
            </a:r>
            <a:r>
              <a:rPr lang="fr-FR" sz="3200" dirty="0" smtClean="0">
                <a:latin typeface="Arial"/>
                <a:cs typeface="Arial"/>
              </a:rPr>
              <a:t>dossier.</a:t>
            </a:r>
          </a:p>
        </p:txBody>
      </p:sp>
    </p:spTree>
    <p:extLst>
      <p:ext uri="{BB962C8B-B14F-4D97-AF65-F5344CB8AC3E}">
        <p14:creationId xmlns:p14="http://schemas.microsoft.com/office/powerpoint/2010/main" val="3064887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179512" y="2276872"/>
            <a:ext cx="8064896" cy="444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 smtClean="0"/>
              <a:t>La </a:t>
            </a:r>
            <a:r>
              <a:rPr lang="fr-FR" sz="2600" b="0" dirty="0"/>
              <a:t>Dénomination et la Dénomination Commune Internationale du (ou des) principe (s) actif(s);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/>
              <a:t>la forme pharmaceutique, le dosage, la présentation, la voie d’administration;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/>
              <a:t>la composition qualitative et quantitative en principes actifs 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/>
              <a:t>la composition qualitative </a:t>
            </a:r>
            <a:r>
              <a:rPr lang="fr-FR" sz="2600" b="0" dirty="0" smtClean="0"/>
              <a:t>en </a:t>
            </a:r>
            <a:r>
              <a:rPr lang="fr-FR" sz="2600" b="0" dirty="0"/>
              <a:t>excipients;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/>
              <a:t>la classe pharmacologique et thérapeutique </a:t>
            </a:r>
            <a:r>
              <a:rPr lang="fr-FR" sz="2600" b="0" dirty="0" smtClean="0"/>
              <a:t>;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fr-FR" sz="2600" b="0" dirty="0"/>
              <a:t>les indications thérapeutiques, les contre-indications et les effets </a:t>
            </a:r>
            <a:r>
              <a:rPr lang="fr-FR" sz="2600" b="0" dirty="0" smtClean="0"/>
              <a:t>indésirables</a:t>
            </a:r>
            <a:endParaRPr lang="fr-FR" sz="2600" b="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23528" y="116632"/>
            <a:ext cx="7848872" cy="1008112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buClr>
                <a:srgbClr val="FF3300"/>
              </a:buClr>
              <a:defRPr/>
            </a:pPr>
            <a:r>
              <a:rPr lang="fr-FR" sz="3600" b="1" dirty="0" smtClean="0">
                <a:solidFill>
                  <a:srgbClr val="FF0000"/>
                </a:solidFill>
                <a:latin typeface="Arial"/>
                <a:cs typeface="Arial"/>
              </a:rPr>
              <a:t>8. Résumé </a:t>
            </a:r>
            <a:r>
              <a:rPr lang="fr-FR" sz="3600" b="1" dirty="0">
                <a:solidFill>
                  <a:srgbClr val="FF0000"/>
                </a:solidFill>
                <a:latin typeface="Arial"/>
                <a:cs typeface="Arial"/>
              </a:rPr>
              <a:t>des caractéristiques du </a:t>
            </a:r>
            <a:r>
              <a:rPr lang="fr-FR" sz="3600" b="1" dirty="0" smtClean="0">
                <a:solidFill>
                  <a:srgbClr val="FF0000"/>
                </a:solidFill>
                <a:latin typeface="Arial"/>
                <a:cs typeface="Arial"/>
              </a:rPr>
              <a:t>produit (</a:t>
            </a:r>
            <a:r>
              <a:rPr lang="fr-FR" sz="3600" b="1" dirty="0">
                <a:solidFill>
                  <a:srgbClr val="FF0000"/>
                </a:solidFill>
                <a:latin typeface="Arial"/>
                <a:cs typeface="Arial"/>
              </a:rPr>
              <a:t>RCP)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340768"/>
            <a:ext cx="7848872" cy="819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defRPr/>
            </a:pPr>
            <a:r>
              <a:rPr lang="fr-FR" sz="2600" b="1" dirty="0">
                <a:solidFill>
                  <a:srgbClr val="000000"/>
                </a:solidFill>
              </a:rPr>
              <a:t>Informations destinées aux professionnels de </a:t>
            </a:r>
            <a:r>
              <a:rPr lang="fr-FR" sz="2600" b="1" dirty="0" smtClean="0">
                <a:solidFill>
                  <a:srgbClr val="000000"/>
                </a:solidFill>
              </a:rPr>
              <a:t>santé. Toute </a:t>
            </a:r>
            <a:r>
              <a:rPr lang="fr-FR" sz="2600" b="1" dirty="0">
                <a:solidFill>
                  <a:srgbClr val="000000"/>
                </a:solidFill>
              </a:rPr>
              <a:t>variation doit être préalablement approuvée</a:t>
            </a:r>
          </a:p>
        </p:txBody>
      </p:sp>
    </p:spTree>
    <p:extLst>
      <p:ext uri="{BB962C8B-B14F-4D97-AF65-F5344CB8AC3E}">
        <p14:creationId xmlns:p14="http://schemas.microsoft.com/office/powerpoint/2010/main" val="4284497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179512" y="1340768"/>
            <a:ext cx="8136904" cy="544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les </a:t>
            </a:r>
            <a:r>
              <a:rPr lang="fr-FR" sz="2400" b="0" dirty="0"/>
              <a:t>précautions d’emploi et mise en </a:t>
            </a:r>
            <a:r>
              <a:rPr lang="fr-FR" sz="2400" b="0" dirty="0" smtClean="0"/>
              <a:t>garde, les </a:t>
            </a:r>
            <a:r>
              <a:rPr lang="fr-FR" sz="2400" b="0" dirty="0"/>
              <a:t>précautions d’utilisation en cas de grossesse et </a:t>
            </a:r>
            <a:r>
              <a:rPr lang="fr-FR" sz="2400" b="0" dirty="0" smtClean="0"/>
              <a:t>d’allaitement, en </a:t>
            </a:r>
            <a:r>
              <a:rPr lang="fr-FR" sz="2400" b="0" dirty="0"/>
              <a:t>cas de conduite ;</a:t>
            </a:r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les </a:t>
            </a:r>
            <a:r>
              <a:rPr lang="fr-FR" sz="2400" b="0" dirty="0"/>
              <a:t>interactions avec d’autres </a:t>
            </a:r>
            <a:r>
              <a:rPr lang="fr-FR" sz="2400" b="0" dirty="0" smtClean="0"/>
              <a:t>médicaments</a:t>
            </a:r>
            <a:r>
              <a:rPr lang="fr-FR" sz="2400" b="0" dirty="0"/>
              <a:t>,</a:t>
            </a:r>
            <a:r>
              <a:rPr lang="fr-FR" sz="2400" b="0" dirty="0" smtClean="0"/>
              <a:t> </a:t>
            </a:r>
            <a:r>
              <a:rPr lang="fr-FR" sz="2400" b="0" dirty="0"/>
              <a:t>les incompatibilités </a:t>
            </a:r>
            <a:r>
              <a:rPr lang="fr-FR" sz="2400" b="0" dirty="0" smtClean="0"/>
              <a:t>;</a:t>
            </a:r>
            <a:endParaRPr lang="fr-FR" sz="2400" b="0" dirty="0"/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la </a:t>
            </a:r>
            <a:r>
              <a:rPr lang="fr-FR" sz="2400" b="0" dirty="0"/>
              <a:t>posologie et le mode </a:t>
            </a:r>
            <a:r>
              <a:rPr lang="fr-FR" sz="2400" b="0" dirty="0" smtClean="0"/>
              <a:t>d’administration, la </a:t>
            </a:r>
            <a:r>
              <a:rPr lang="fr-FR" sz="2400" b="0" dirty="0"/>
              <a:t>conduite à tenir en cas de surdosage ;</a:t>
            </a:r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la </a:t>
            </a:r>
            <a:r>
              <a:rPr lang="fr-FR" sz="2400" b="0" dirty="0"/>
              <a:t>durée de stabilité pour les formes reconstituées, le cas échéant avant et </a:t>
            </a:r>
            <a:r>
              <a:rPr lang="fr-FR" sz="2400" b="0" dirty="0" smtClean="0"/>
              <a:t>après reconstitution </a:t>
            </a:r>
            <a:r>
              <a:rPr lang="fr-FR" sz="2400" b="0" dirty="0"/>
              <a:t>du produit ;</a:t>
            </a:r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les </a:t>
            </a:r>
            <a:r>
              <a:rPr lang="fr-FR" sz="2400" b="0" dirty="0"/>
              <a:t>conditions de conservation;</a:t>
            </a:r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la </a:t>
            </a:r>
            <a:r>
              <a:rPr lang="fr-FR" sz="2400" b="0" dirty="0"/>
              <a:t>nature du conditionnement primaire;</a:t>
            </a:r>
          </a:p>
          <a:p>
            <a:pPr marL="342900" indent="-342900" algn="just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fr-FR" sz="2400" b="0" dirty="0" smtClean="0"/>
              <a:t>l’inscription </a:t>
            </a:r>
            <a:r>
              <a:rPr lang="fr-FR" sz="2400" b="0" dirty="0"/>
              <a:t>à une liste des substances vénéneuses.</a:t>
            </a:r>
            <a:endParaRPr lang="fr-FR" sz="2400" b="0" dirty="0">
              <a:solidFill>
                <a:srgbClr val="000000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79512" y="188640"/>
            <a:ext cx="7920880" cy="936104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FF3300"/>
              </a:buClr>
              <a:defRPr/>
            </a:pP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8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Résumé des caractéristiques du produit (RCP)</a:t>
            </a:r>
          </a:p>
        </p:txBody>
      </p:sp>
    </p:spTree>
    <p:extLst>
      <p:ext uri="{BB962C8B-B14F-4D97-AF65-F5344CB8AC3E}">
        <p14:creationId xmlns:p14="http://schemas.microsoft.com/office/powerpoint/2010/main" val="421762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323528" y="332656"/>
            <a:ext cx="7776864" cy="864096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FF3300"/>
              </a:buClr>
              <a:defRPr/>
            </a:pPr>
            <a:r>
              <a:rPr lang="fr-FR" sz="3600" b="1" dirty="0">
                <a:solidFill>
                  <a:srgbClr val="FF0000"/>
                </a:solidFill>
                <a:latin typeface="Arial"/>
                <a:cs typeface="Arial"/>
              </a:rPr>
              <a:t>1.8 Résumé des caractéristiques du produit (RCP)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1412776"/>
            <a:ext cx="7999755" cy="87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Arial"/>
              <a:buChar char="•"/>
              <a:defRPr/>
            </a:pPr>
            <a:r>
              <a:rPr lang="fr-FR" sz="2800" b="1" dirty="0">
                <a:solidFill>
                  <a:srgbClr val="660066"/>
                </a:solidFill>
              </a:rPr>
              <a:t>Notice : </a:t>
            </a:r>
            <a:r>
              <a:rPr lang="fr-FR" sz="2800" dirty="0" smtClean="0">
                <a:solidFill>
                  <a:srgbClr val="000000"/>
                </a:solidFill>
              </a:rPr>
              <a:t>Information  </a:t>
            </a:r>
            <a:r>
              <a:rPr lang="fr-FR" sz="2800" dirty="0">
                <a:solidFill>
                  <a:srgbClr val="000000"/>
                </a:solidFill>
              </a:rPr>
              <a:t>destinée aux </a:t>
            </a:r>
            <a:r>
              <a:rPr lang="fr-FR" sz="2800" dirty="0" smtClean="0">
                <a:solidFill>
                  <a:srgbClr val="000000"/>
                </a:solidFill>
              </a:rPr>
              <a:t>patients. En </a:t>
            </a:r>
            <a:r>
              <a:rPr lang="fr-FR" sz="2800" dirty="0">
                <a:solidFill>
                  <a:srgbClr val="000000"/>
                </a:solidFill>
              </a:rPr>
              <a:t>conformité avec le RCP.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2492896"/>
            <a:ext cx="8208912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fr-FR" sz="2400" dirty="0"/>
              <a:t>le nom du médicament le cas </a:t>
            </a:r>
            <a:r>
              <a:rPr lang="fr-FR" sz="2400" dirty="0" smtClean="0"/>
              <a:t>échéant, et la DCI ;</a:t>
            </a:r>
            <a:endParaRPr lang="fr-FR" sz="2400" dirty="0"/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 </a:t>
            </a:r>
            <a:r>
              <a:rPr lang="fr-FR" sz="2400" dirty="0"/>
              <a:t>dosage </a:t>
            </a:r>
            <a:r>
              <a:rPr lang="fr-FR" sz="2400" dirty="0" smtClean="0"/>
              <a:t>du PA par </a:t>
            </a:r>
            <a:r>
              <a:rPr lang="fr-FR" sz="2400" dirty="0"/>
              <a:t>unité </a:t>
            </a:r>
            <a:r>
              <a:rPr lang="fr-FR" sz="2400" dirty="0" smtClean="0"/>
              <a:t>et la </a:t>
            </a:r>
            <a:r>
              <a:rPr lang="fr-FR" sz="2400" dirty="0"/>
              <a:t>liste complète des excipients ;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la </a:t>
            </a:r>
            <a:r>
              <a:rPr lang="fr-FR" sz="2400" dirty="0"/>
              <a:t>forme </a:t>
            </a:r>
            <a:r>
              <a:rPr lang="fr-FR" sz="2400" dirty="0" smtClean="0"/>
              <a:t>galénique, les </a:t>
            </a:r>
            <a:r>
              <a:rPr lang="fr-FR" sz="2400" dirty="0"/>
              <a:t>voies et modes d'administration 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les </a:t>
            </a:r>
            <a:r>
              <a:rPr lang="fr-FR" sz="2400" dirty="0"/>
              <a:t>indications thérapeutiques ;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les </a:t>
            </a:r>
            <a:r>
              <a:rPr lang="fr-FR" sz="2400" dirty="0"/>
              <a:t>contre-</a:t>
            </a:r>
            <a:r>
              <a:rPr lang="fr-FR" sz="2400" dirty="0" smtClean="0"/>
              <a:t>indications, les </a:t>
            </a:r>
            <a:r>
              <a:rPr lang="fr-FR" sz="2400" dirty="0"/>
              <a:t>effets </a:t>
            </a:r>
            <a:r>
              <a:rPr lang="fr-FR" sz="2400" dirty="0" smtClean="0"/>
              <a:t>secondaires,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les </a:t>
            </a:r>
            <a:r>
              <a:rPr lang="fr-FR" sz="2400" dirty="0"/>
              <a:t>précautions d’emploi et mises en </a:t>
            </a:r>
            <a:r>
              <a:rPr lang="fr-FR" sz="2400" dirty="0" smtClean="0"/>
              <a:t>garde,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les </a:t>
            </a:r>
            <a:r>
              <a:rPr lang="fr-FR" sz="2400" dirty="0"/>
              <a:t>interactions médicamenteuses ;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la </a:t>
            </a:r>
            <a:r>
              <a:rPr lang="fr-FR" sz="2400" dirty="0"/>
              <a:t>posologie </a:t>
            </a:r>
            <a:r>
              <a:rPr lang="fr-FR" sz="2400" dirty="0" smtClean="0"/>
              <a:t>usuelle,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 </a:t>
            </a:r>
            <a:r>
              <a:rPr lang="fr-FR" sz="2400" dirty="0"/>
              <a:t>mode d’utilisation et le cas </a:t>
            </a:r>
            <a:r>
              <a:rPr lang="fr-FR" sz="2400" dirty="0" smtClean="0"/>
              <a:t>échéant, </a:t>
            </a:r>
            <a:r>
              <a:rPr lang="fr-FR" sz="2400" dirty="0"/>
              <a:t>la durée de conservation après reconstitution </a:t>
            </a:r>
            <a:r>
              <a:rPr lang="fr-FR" sz="2400" dirty="0" smtClean="0"/>
              <a:t>;</a:t>
            </a:r>
          </a:p>
          <a:p>
            <a:pPr marL="457200" indent="-457200">
              <a:buFont typeface="Wingdings" charset="2"/>
              <a:buChar char="ü"/>
            </a:pPr>
            <a:r>
              <a:rPr lang="fr-FR" sz="2400" dirty="0" smtClean="0"/>
              <a:t>le </a:t>
            </a:r>
            <a:r>
              <a:rPr lang="fr-FR" sz="2400" dirty="0"/>
              <a:t>nom et l’adresse du titulaire de </a:t>
            </a:r>
            <a:r>
              <a:rPr lang="fr-FR" sz="2400" dirty="0" smtClean="0"/>
              <a:t>l’AMM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73709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81000" y="175260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algn="ctr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>
              <a:defRPr/>
            </a:pPr>
            <a:endParaRPr lang="en-AU" smtClean="0">
              <a:cs typeface="+mn-cs"/>
            </a:endParaRP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179512" y="1268760"/>
            <a:ext cx="8713341" cy="538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66763" indent="-309563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marL="0" indent="0">
              <a:buClr>
                <a:srgbClr val="FF3300"/>
              </a:buClr>
            </a:pPr>
            <a:r>
              <a:rPr lang="fr-FR" sz="2800" dirty="0" smtClean="0"/>
              <a:t>Conditionnement extérieur : </a:t>
            </a:r>
            <a:r>
              <a:rPr lang="fr-FR" sz="2800" b="0" dirty="0" smtClean="0"/>
              <a:t>Si </a:t>
            </a:r>
            <a:r>
              <a:rPr lang="fr-FR" sz="2800" b="0" dirty="0"/>
              <a:t>absence, utiliser le conditionnement primaire</a:t>
            </a:r>
            <a:r>
              <a:rPr lang="fr-FR" sz="2800" b="0" dirty="0" smtClean="0"/>
              <a:t>.</a:t>
            </a:r>
            <a:endParaRPr lang="fr-FR" sz="2800" b="0" dirty="0"/>
          </a:p>
          <a:p>
            <a:pPr lvl="1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 smtClean="0">
                <a:solidFill>
                  <a:srgbClr val="000000"/>
                </a:solidFill>
              </a:rPr>
              <a:t>Nom </a:t>
            </a:r>
            <a:r>
              <a:rPr lang="fr-FR" sz="2400" b="0" dirty="0">
                <a:solidFill>
                  <a:srgbClr val="000000"/>
                </a:solidFill>
              </a:rPr>
              <a:t>du PFP.</a:t>
            </a:r>
          </a:p>
          <a:p>
            <a:pPr lvl="1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Voie d’administration.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La liste des SAP (en DCI) avec dosage par unité.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Nombre d’unités, poids, volume, …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Les excipients à effet </a:t>
            </a:r>
            <a:r>
              <a:rPr lang="fr-FR" sz="2400" b="0" dirty="0" smtClean="0">
                <a:solidFill>
                  <a:srgbClr val="000000"/>
                </a:solidFill>
              </a:rPr>
              <a:t>notoire si applicable.</a:t>
            </a:r>
            <a:endParaRPr lang="fr-FR" sz="2400" b="0" dirty="0">
              <a:solidFill>
                <a:srgbClr val="000000"/>
              </a:solidFill>
            </a:endParaRP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Instructions d’utilisation.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Numéro de Lot.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La date de </a:t>
            </a:r>
            <a:r>
              <a:rPr lang="fr-FR" sz="2400" b="0" dirty="0" smtClean="0">
                <a:solidFill>
                  <a:srgbClr val="000000"/>
                </a:solidFill>
              </a:rPr>
              <a:t>péremption (+ date de fabrication).</a:t>
            </a:r>
            <a:endParaRPr lang="fr-FR" sz="2400" b="0" dirty="0">
              <a:solidFill>
                <a:srgbClr val="000000"/>
              </a:solidFill>
            </a:endParaRP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Conditions de stockage.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Recommandations d’utilisation et précautions.</a:t>
            </a:r>
          </a:p>
          <a:p>
            <a:pPr lvl="1" algn="just">
              <a:buClr>
                <a:srgbClr val="FF3300"/>
              </a:buClr>
              <a:buFont typeface="Wingdings" charset="0"/>
              <a:buChar char="§"/>
            </a:pPr>
            <a:r>
              <a:rPr lang="fr-FR" sz="2400" b="0" dirty="0">
                <a:solidFill>
                  <a:srgbClr val="000000"/>
                </a:solidFill>
              </a:rPr>
              <a:t>Nom et adresse du fabricant et du laboratoire en charge de la mise sur le marché.</a:t>
            </a:r>
            <a:endParaRPr lang="en-AU" sz="2400" b="0" dirty="0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12968" cy="864096"/>
          </a:xfrm>
        </p:spPr>
        <p:txBody>
          <a:bodyPr>
            <a:noAutofit/>
          </a:bodyPr>
          <a:lstStyle/>
          <a:p>
            <a:pPr marL="0" indent="0" algn="ctr">
              <a:spcAft>
                <a:spcPts val="60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9.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nformations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imprimées sur les </a:t>
            </a:r>
            <a:r>
              <a:rPr lang="fr-FR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conditionne-ments</a:t>
            </a: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primaire, secondaire et la notice </a:t>
            </a:r>
            <a:r>
              <a:rPr lang="it-IT" sz="3200" b="1" dirty="0">
                <a:solidFill>
                  <a:srgbClr val="FF0000"/>
                </a:solidFill>
                <a:latin typeface="Arial"/>
                <a:cs typeface="Arial"/>
              </a:rPr>
              <a:t>interne</a:t>
            </a:r>
            <a:endParaRPr lang="fr-FR" sz="3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995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251520" y="1772816"/>
            <a:ext cx="7992888" cy="473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algn="ctr"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algn="ctr"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algn="ctr"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algn="ctr"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  <a:tab pos="663575" algn="l"/>
              </a:tabLst>
              <a:defRPr sz="20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dirty="0" smtClean="0">
                <a:solidFill>
                  <a:srgbClr val="000000"/>
                </a:solidFill>
                <a:cs typeface="+mn-cs"/>
              </a:rPr>
              <a:t>Plaquettes thermoformées et films </a:t>
            </a:r>
            <a:r>
              <a:rPr lang="fr-FR" sz="2800" dirty="0" err="1" smtClean="0">
                <a:solidFill>
                  <a:srgbClr val="000000"/>
                </a:solidFill>
                <a:cs typeface="+mn-cs"/>
              </a:rPr>
              <a:t>thermosoudés</a:t>
            </a:r>
            <a:r>
              <a:rPr lang="fr-FR" sz="2800" dirty="0" smtClean="0">
                <a:solidFill>
                  <a:srgbClr val="000000"/>
                </a:solidFill>
              </a:rPr>
              <a:t> (blisters)</a:t>
            </a:r>
            <a:r>
              <a:rPr lang="fr-FR" sz="2800" dirty="0">
                <a:solidFill>
                  <a:srgbClr val="000000"/>
                </a:solidFill>
              </a:rPr>
              <a:t> </a:t>
            </a:r>
            <a:r>
              <a:rPr lang="fr-FR" sz="2800" dirty="0" smtClean="0">
                <a:solidFill>
                  <a:srgbClr val="000000"/>
                </a:solidFill>
              </a:rPr>
              <a:t>: 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doivent comprendre au minimum 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Wingdings" charset="0"/>
              <a:buChar char="§"/>
              <a:defRPr/>
            </a:pPr>
            <a:r>
              <a:rPr lang="fr-FR" sz="2800" b="0" dirty="0">
                <a:solidFill>
                  <a:srgbClr val="000000"/>
                </a:solidFill>
              </a:rPr>
              <a:t> 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Nom, dosage et forme pharmaceutique.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Wingdings" charset="0"/>
              <a:buChar char="§"/>
              <a:defRPr/>
            </a:pPr>
            <a:r>
              <a:rPr lang="fr-FR" sz="2800" b="0" dirty="0">
                <a:solidFill>
                  <a:srgbClr val="000000"/>
                </a:solidFill>
              </a:rPr>
              <a:t> 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Nom </a:t>
            </a:r>
            <a:r>
              <a:rPr lang="fr-FR" sz="2800" b="0" dirty="0">
                <a:solidFill>
                  <a:srgbClr val="000000"/>
                </a:solidFill>
                <a:cs typeface="+mn-cs"/>
              </a:rPr>
              <a:t>du 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responsable </a:t>
            </a:r>
            <a:r>
              <a:rPr lang="fr-FR" sz="2800" b="0" dirty="0">
                <a:solidFill>
                  <a:srgbClr val="000000"/>
                </a:solidFill>
                <a:cs typeface="+mn-cs"/>
              </a:rPr>
              <a:t>de la 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demande d’AMM.</a:t>
            </a:r>
            <a:endParaRPr lang="fr-FR" sz="2800" b="0" dirty="0">
              <a:solidFill>
                <a:srgbClr val="000000"/>
              </a:solidFill>
              <a:cs typeface="+mn-cs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Wingdings" charset="0"/>
              <a:buChar char="§"/>
              <a:defRPr/>
            </a:pP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 Nom du fabricant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Wingdings" charset="0"/>
              <a:buChar char="§"/>
              <a:defRPr/>
            </a:pP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 Numéro de Lot.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3300"/>
              </a:buClr>
              <a:buFont typeface="Wingdings" charset="0"/>
              <a:buChar char="§"/>
              <a:defRPr/>
            </a:pPr>
            <a:r>
              <a:rPr lang="fr-FR" sz="2800" b="0" dirty="0" smtClean="0">
                <a:solidFill>
                  <a:srgbClr val="000000"/>
                </a:solidFill>
              </a:rPr>
              <a:t> D</a:t>
            </a:r>
            <a:r>
              <a:rPr lang="fr-FR" sz="2800" b="0" dirty="0" smtClean="0">
                <a:solidFill>
                  <a:srgbClr val="000000"/>
                </a:solidFill>
                <a:cs typeface="+mn-cs"/>
              </a:rPr>
              <a:t>ate de péremption.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896" cy="1512168"/>
          </a:xfrm>
        </p:spPr>
        <p:txBody>
          <a:bodyPr>
            <a:noAutofit/>
          </a:bodyPr>
          <a:lstStyle/>
          <a:p>
            <a:pPr marL="0" indent="0" algn="ctr">
              <a:spcAft>
                <a:spcPts val="60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9. Informations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imprimées sur les </a:t>
            </a:r>
            <a:r>
              <a:rPr lang="fr-FR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condition-nements</a:t>
            </a:r>
            <a:r>
              <a:rPr lang="fr-FR" sz="32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3200" b="1" dirty="0">
                <a:solidFill>
                  <a:srgbClr val="FF0000"/>
                </a:solidFill>
                <a:latin typeface="Arial"/>
                <a:cs typeface="Arial"/>
              </a:rPr>
              <a:t>primaire, secondaire et la notice </a:t>
            </a:r>
            <a:r>
              <a:rPr lang="it-IT" sz="3200" b="1" dirty="0">
                <a:solidFill>
                  <a:srgbClr val="FF0000"/>
                </a:solidFill>
                <a:latin typeface="Arial"/>
                <a:cs typeface="Arial"/>
              </a:rPr>
              <a:t>interne</a:t>
            </a:r>
            <a:endParaRPr lang="fr-FR" sz="3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6950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64896" cy="936104"/>
          </a:xfrm>
        </p:spPr>
        <p:txBody>
          <a:bodyPr>
            <a:no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Arial"/>
                <a:cs typeface="Arial"/>
              </a:rPr>
              <a:t>Redevances, nombre d’exemplaires du dossier</a:t>
            </a:r>
            <a:endParaRPr lang="fr-FR" sz="3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6" cy="5040560"/>
          </a:xfrm>
          <a:noFill/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200" b="1" dirty="0" smtClean="0">
                <a:latin typeface="Arial"/>
                <a:cs typeface="Arial"/>
              </a:rPr>
              <a:t>10 Le Récépissé de paiement des redevances ou droits 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b="1" dirty="0" smtClean="0">
              <a:latin typeface="Arial"/>
              <a:cs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 smtClean="0">
                <a:latin typeface="Arial"/>
                <a:cs typeface="Arial"/>
              </a:rPr>
              <a:t>11 Le nombre d’exemplaires du dossier : 03</a:t>
            </a:r>
          </a:p>
          <a:p>
            <a:pPr marL="708660" lvl="1" indent="-342900">
              <a:spcAft>
                <a:spcPts val="600"/>
              </a:spcAft>
              <a:buFont typeface="Wingdings" charset="2"/>
              <a:buChar char="ü"/>
            </a:pPr>
            <a:r>
              <a:rPr lang="fr-FR" sz="2800" dirty="0" smtClean="0">
                <a:latin typeface="Arial"/>
                <a:cs typeface="Arial"/>
              </a:rPr>
              <a:t>02 exemplaires papier ?</a:t>
            </a:r>
          </a:p>
          <a:p>
            <a:pPr marL="708660" lvl="1" indent="-342900">
              <a:spcAft>
                <a:spcPts val="600"/>
              </a:spcAft>
              <a:buFont typeface="Wingdings" charset="2"/>
              <a:buChar char="ü"/>
            </a:pPr>
            <a:r>
              <a:rPr lang="fr-FR" sz="2800" dirty="0">
                <a:latin typeface="Arial"/>
                <a:cs typeface="Arial"/>
              </a:rPr>
              <a:t>U</a:t>
            </a:r>
            <a:r>
              <a:rPr lang="fr-FR" sz="2800" dirty="0" smtClean="0">
                <a:latin typeface="Arial"/>
                <a:cs typeface="Arial"/>
              </a:rPr>
              <a:t>ne version électronique ?</a:t>
            </a:r>
          </a:p>
        </p:txBody>
      </p:sp>
    </p:spTree>
    <p:extLst>
      <p:ext uri="{BB962C8B-B14F-4D97-AF65-F5344CB8AC3E}">
        <p14:creationId xmlns:p14="http://schemas.microsoft.com/office/powerpoint/2010/main" val="3521755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620504"/>
          </a:xfrm>
        </p:spPr>
        <p:txBody>
          <a:bodyPr>
            <a:no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lang="fr-FR" sz="3600" b="1" dirty="0" smtClean="0">
                <a:solidFill>
                  <a:srgbClr val="FF0000"/>
                </a:solidFill>
                <a:latin typeface="Arial Black"/>
                <a:cs typeface="Arial Black"/>
              </a:rPr>
              <a:t>chantillons</a:t>
            </a:r>
            <a:endParaRPr lang="fr-FR" sz="3600" b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760640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r-FR" sz="3200" b="1" dirty="0" smtClean="0">
                <a:latin typeface="Arial"/>
                <a:cs typeface="Arial"/>
              </a:rPr>
              <a:t>12 </a:t>
            </a:r>
            <a:r>
              <a:rPr lang="fr-FR" sz="3200" b="1" dirty="0">
                <a:latin typeface="Arial"/>
                <a:cs typeface="Arial"/>
              </a:rPr>
              <a:t>Le nombre </a:t>
            </a:r>
            <a:r>
              <a:rPr lang="fr-FR" sz="3200" b="1" dirty="0" smtClean="0">
                <a:latin typeface="Arial"/>
                <a:cs typeface="Arial"/>
              </a:rPr>
              <a:t>habituel : </a:t>
            </a:r>
            <a:endParaRPr lang="fr-FR" sz="2800" b="1" dirty="0" smtClean="0">
              <a:solidFill>
                <a:srgbClr val="660066"/>
              </a:solidFill>
              <a:latin typeface="Arial"/>
              <a:cs typeface="Arial"/>
            </a:endParaRPr>
          </a:p>
          <a:p>
            <a:pPr marL="708660" lvl="1" indent="-342900">
              <a:spcBef>
                <a:spcPts val="600"/>
              </a:spcBef>
              <a:buFont typeface="Wingdings" charset="2"/>
              <a:buChar char="ü"/>
            </a:pPr>
            <a:r>
              <a:rPr lang="fr-FR" sz="2800" b="1" dirty="0" smtClean="0">
                <a:solidFill>
                  <a:srgbClr val="660066"/>
                </a:solidFill>
                <a:latin typeface="Arial"/>
                <a:cs typeface="Arial"/>
              </a:rPr>
              <a:t>Spécialités pharmaceutiques  </a:t>
            </a:r>
            <a:r>
              <a:rPr lang="fr-FR" sz="2800" b="1" dirty="0">
                <a:solidFill>
                  <a:srgbClr val="660066"/>
                </a:solidFill>
                <a:latin typeface="Arial"/>
                <a:cs typeface="Arial"/>
              </a:rPr>
              <a:t>:</a:t>
            </a:r>
            <a:endParaRPr lang="fr-FR" sz="2800" b="1" dirty="0" smtClean="0">
              <a:solidFill>
                <a:srgbClr val="660066"/>
              </a:solidFill>
              <a:latin typeface="Arial"/>
              <a:cs typeface="Arial"/>
            </a:endParaRP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 smtClean="0">
                <a:latin typeface="Arial"/>
                <a:cs typeface="Arial"/>
              </a:rPr>
              <a:t>Conditionnement unitaire (n &lt;  50) : max. 50</a:t>
            </a: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>
                <a:latin typeface="Arial"/>
                <a:cs typeface="Arial"/>
              </a:rPr>
              <a:t>Conditionnement </a:t>
            </a:r>
            <a:r>
              <a:rPr lang="fr-FR" sz="2500" dirty="0" smtClean="0">
                <a:latin typeface="Arial"/>
                <a:cs typeface="Arial"/>
              </a:rPr>
              <a:t>hospitalier (n </a:t>
            </a:r>
            <a:r>
              <a:rPr lang="fr-FR" sz="2500" smtClean="0">
                <a:latin typeface="Arial"/>
                <a:cs typeface="Arial"/>
              </a:rPr>
              <a:t>&gt;  50</a:t>
            </a:r>
            <a:r>
              <a:rPr lang="fr-FR" sz="2500" dirty="0" smtClean="0">
                <a:latin typeface="Arial"/>
                <a:cs typeface="Arial"/>
              </a:rPr>
              <a:t>) </a:t>
            </a:r>
            <a:r>
              <a:rPr lang="fr-FR" sz="2500" dirty="0">
                <a:latin typeface="Arial"/>
                <a:cs typeface="Arial"/>
              </a:rPr>
              <a:t>: max. 1</a:t>
            </a:r>
            <a:r>
              <a:rPr lang="fr-FR" sz="2500" dirty="0" smtClean="0">
                <a:latin typeface="Arial"/>
                <a:cs typeface="Arial"/>
              </a:rPr>
              <a:t>0</a:t>
            </a:r>
            <a:endParaRPr lang="fr-FR" sz="2500" dirty="0">
              <a:latin typeface="Arial"/>
              <a:cs typeface="Arial"/>
            </a:endParaRPr>
          </a:p>
          <a:p>
            <a:pPr marL="708660" lvl="1" indent="-342900">
              <a:spcBef>
                <a:spcPts val="600"/>
              </a:spcBef>
              <a:buFont typeface="Wingdings" charset="2"/>
              <a:buChar char="ü"/>
            </a:pPr>
            <a:r>
              <a:rPr lang="fr-FR" sz="2800" b="1" dirty="0" smtClean="0">
                <a:solidFill>
                  <a:srgbClr val="660066"/>
                </a:solidFill>
                <a:latin typeface="Arial"/>
                <a:cs typeface="Arial"/>
              </a:rPr>
              <a:t>Médicament générique : </a:t>
            </a: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>
                <a:latin typeface="Arial"/>
                <a:cs typeface="Arial"/>
              </a:rPr>
              <a:t>Conditionnement unitaire (n &lt;  50) : max. </a:t>
            </a:r>
            <a:r>
              <a:rPr lang="fr-FR" sz="2500" dirty="0" smtClean="0">
                <a:latin typeface="Arial"/>
                <a:cs typeface="Arial"/>
              </a:rPr>
              <a:t>30</a:t>
            </a:r>
            <a:endParaRPr lang="fr-FR" sz="2500" dirty="0">
              <a:latin typeface="Arial"/>
              <a:cs typeface="Arial"/>
            </a:endParaRP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>
                <a:latin typeface="Arial"/>
                <a:cs typeface="Arial"/>
              </a:rPr>
              <a:t>Conditionnement hospitalier (n &gt;  </a:t>
            </a:r>
            <a:r>
              <a:rPr lang="fr-FR" sz="2500" dirty="0" smtClean="0">
                <a:latin typeface="Arial"/>
                <a:cs typeface="Arial"/>
              </a:rPr>
              <a:t>50</a:t>
            </a:r>
            <a:r>
              <a:rPr lang="fr-FR" sz="2500" dirty="0">
                <a:latin typeface="Arial"/>
                <a:cs typeface="Arial"/>
              </a:rPr>
              <a:t>) : max. 10</a:t>
            </a:r>
          </a:p>
          <a:p>
            <a:pPr marL="708660" lvl="1" indent="-342900">
              <a:spcBef>
                <a:spcPts val="600"/>
              </a:spcBef>
              <a:buFont typeface="Wingdings" charset="2"/>
              <a:buChar char="ü"/>
            </a:pPr>
            <a:r>
              <a:rPr lang="fr-FR" sz="2800" b="1" dirty="0" smtClean="0">
                <a:solidFill>
                  <a:srgbClr val="660066"/>
                </a:solidFill>
                <a:latin typeface="Arial"/>
                <a:cs typeface="Arial"/>
              </a:rPr>
              <a:t>Vaccin : </a:t>
            </a:r>
            <a:endParaRPr lang="fr-FR" sz="2800" b="1" dirty="0">
              <a:solidFill>
                <a:srgbClr val="660066"/>
              </a:solidFill>
              <a:latin typeface="Arial"/>
              <a:cs typeface="Arial"/>
            </a:endParaRP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>
                <a:latin typeface="Arial"/>
                <a:cs typeface="Arial"/>
              </a:rPr>
              <a:t>Conditionnement unitaire (n &lt;  50) : max. 30</a:t>
            </a:r>
          </a:p>
          <a:p>
            <a:pPr marL="1097280" lvl="2" indent="-457200">
              <a:spcBef>
                <a:spcPts val="0"/>
              </a:spcBef>
              <a:buFont typeface="Wingdings" charset="2"/>
              <a:buChar char="Ø"/>
            </a:pPr>
            <a:r>
              <a:rPr lang="fr-FR" sz="2500" dirty="0">
                <a:latin typeface="Arial"/>
                <a:cs typeface="Arial"/>
              </a:rPr>
              <a:t>Conditionnement hospitalier (n &gt;  </a:t>
            </a:r>
            <a:r>
              <a:rPr lang="fr-FR" sz="2500" dirty="0" smtClean="0">
                <a:latin typeface="Arial"/>
                <a:cs typeface="Arial"/>
              </a:rPr>
              <a:t>50</a:t>
            </a:r>
            <a:r>
              <a:rPr lang="fr-FR" sz="2500" dirty="0">
                <a:latin typeface="Arial"/>
                <a:cs typeface="Arial"/>
              </a:rPr>
              <a:t>) : max. </a:t>
            </a:r>
            <a:r>
              <a:rPr lang="fr-FR" sz="2500" dirty="0" smtClean="0">
                <a:latin typeface="Arial"/>
                <a:cs typeface="Arial"/>
              </a:rPr>
              <a:t>05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2800" b="1" dirty="0" smtClean="0">
                <a:latin typeface="Arial"/>
                <a:cs typeface="Arial"/>
              </a:rPr>
              <a:t>NB. : </a:t>
            </a:r>
            <a:r>
              <a:rPr lang="fr-FR" sz="2800" dirty="0" smtClean="0">
                <a:latin typeface="Arial"/>
                <a:cs typeface="Arial"/>
              </a:rPr>
              <a:t>Plus, si justifié (</a:t>
            </a:r>
            <a:r>
              <a:rPr lang="fr-FR" sz="2800" dirty="0">
                <a:latin typeface="Arial"/>
                <a:cs typeface="Arial"/>
              </a:rPr>
              <a:t>C</a:t>
            </a:r>
            <a:r>
              <a:rPr lang="fr-FR" sz="2800" dirty="0" smtClean="0">
                <a:latin typeface="Arial"/>
                <a:cs typeface="Arial"/>
              </a:rPr>
              <a:t>ontrôle pré-AMM, Expertises) 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3200" b="1" dirty="0" smtClean="0">
                <a:solidFill>
                  <a:srgbClr val="660066"/>
                </a:solidFill>
              </a:rPr>
              <a:t>Date </a:t>
            </a:r>
            <a:r>
              <a:rPr lang="fr-FR" sz="3200" b="1" dirty="0">
                <a:solidFill>
                  <a:srgbClr val="660066"/>
                </a:solidFill>
              </a:rPr>
              <a:t>de </a:t>
            </a:r>
            <a:r>
              <a:rPr lang="fr-FR" sz="3200" b="1" dirty="0" smtClean="0">
                <a:solidFill>
                  <a:srgbClr val="660066"/>
                </a:solidFill>
              </a:rPr>
              <a:t>péremption : ≥ 18 mois !</a:t>
            </a:r>
            <a:endParaRPr lang="fr-FR" sz="3200" b="1" dirty="0">
              <a:solidFill>
                <a:srgbClr val="66006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59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432048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b="1" dirty="0" smtClean="0">
                <a:solidFill>
                  <a:schemeClr val="tx1"/>
                </a:solidFill>
                <a:latin typeface="Arial Black"/>
                <a:cs typeface="Arial Black"/>
              </a:rPr>
              <a:t>Exemple de synthèse d’une évaluation du dossier administratif</a:t>
            </a:r>
            <a:br>
              <a:rPr lang="fr-FR" sz="4000" b="1" dirty="0" smtClean="0">
                <a:solidFill>
                  <a:schemeClr val="tx1"/>
                </a:solidFill>
                <a:latin typeface="Arial Black"/>
                <a:cs typeface="Arial Black"/>
              </a:rPr>
            </a:br>
            <a: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  <a:t/>
            </a:r>
            <a:b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</a:br>
            <a: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  <a:t>E</a:t>
            </a:r>
            <a:r>
              <a:rPr lang="fr-FR" sz="4000" b="1" dirty="0" smtClean="0">
                <a:solidFill>
                  <a:schemeClr val="tx1"/>
                </a:solidFill>
                <a:latin typeface="Arial Black"/>
                <a:cs typeface="Arial Black"/>
              </a:rPr>
              <a:t>t </a:t>
            </a:r>
            <a:br>
              <a:rPr lang="fr-FR" sz="4000" b="1" dirty="0" smtClean="0">
                <a:solidFill>
                  <a:schemeClr val="tx1"/>
                </a:solidFill>
                <a:latin typeface="Arial Black"/>
                <a:cs typeface="Arial Black"/>
              </a:rPr>
            </a:br>
            <a: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  <a:t/>
            </a:r>
            <a:b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</a:br>
            <a:r>
              <a:rPr lang="fr-FR" sz="4000" b="1" dirty="0">
                <a:solidFill>
                  <a:schemeClr val="tx1"/>
                </a:solidFill>
                <a:latin typeface="Arial Black"/>
                <a:cs typeface="Arial Black"/>
              </a:rPr>
              <a:t>E</a:t>
            </a:r>
            <a:r>
              <a:rPr lang="fr-FR" sz="4000" b="1" dirty="0" smtClean="0">
                <a:solidFill>
                  <a:schemeClr val="tx1"/>
                </a:solidFill>
                <a:latin typeface="Arial Black"/>
                <a:cs typeface="Arial Black"/>
              </a:rPr>
              <a:t>xercice pratique !</a:t>
            </a:r>
            <a:endParaRPr lang="fr-FR" sz="4000" b="1" dirty="0">
              <a:solidFill>
                <a:schemeClr val="tx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76814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jdacency">
  <a:themeElements>
    <a:clrScheme name="Ajd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jd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1840</TotalTime>
  <Words>1075</Words>
  <Application>Microsoft Macintosh PowerPoint</Application>
  <PresentationFormat>Présentation à l'écran (4:3)</PresentationFormat>
  <Paragraphs>113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Ajdacency</vt:lpstr>
      <vt:lpstr>EVALUATION DU DOSSIER ADMINISTRATIF DE LA DEMANDE D’AMM (UEMOA : Module I)</vt:lpstr>
      <vt:lpstr>Critères et méthodes d’évaluation ! </vt:lpstr>
      <vt:lpstr>1. Une table des matières du dossier administratif</vt:lpstr>
      <vt:lpstr>2. La lettre de demande d’AMM</vt:lpstr>
      <vt:lpstr>3. Le formulaire de demande d’AMM</vt:lpstr>
      <vt:lpstr>4. Informations sur le demandeur (agence, laboratoire, … ) de l’ AMM</vt:lpstr>
      <vt:lpstr>5. Informations sur le fabricant</vt:lpstr>
      <vt:lpstr>6. Informations sur la commercialisation du produit pharmaceutique</vt:lpstr>
      <vt:lpstr>7. La situation règlementaire du produit (pièces règlementaires)</vt:lpstr>
      <vt:lpstr>Présentation PowerPoint</vt:lpstr>
      <vt:lpstr>Présentation PowerPoint</vt:lpstr>
      <vt:lpstr>Présentation PowerPoint</vt:lpstr>
      <vt:lpstr>9. Informations imprimées sur les conditionne-ments primaire, secondaire et la notice interne</vt:lpstr>
      <vt:lpstr>9. Informations imprimées sur les condition-nements primaire, secondaire et la notice interne</vt:lpstr>
      <vt:lpstr>Redevances, nombre d’exemplaires du dossier</vt:lpstr>
      <vt:lpstr>Echantillons</vt:lpstr>
      <vt:lpstr>Exemple de synthèse d’une évaluation du dossier administratif  Et   Exercice pratique 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RESTITUTION</dc:title>
  <dc:creator>HCNK</dc:creator>
  <cp:lastModifiedBy>Pr SEMDE</cp:lastModifiedBy>
  <cp:revision>106</cp:revision>
  <cp:lastPrinted>2013-08-06T08:56:18Z</cp:lastPrinted>
  <dcterms:created xsi:type="dcterms:W3CDTF">2013-08-05T08:35:11Z</dcterms:created>
  <dcterms:modified xsi:type="dcterms:W3CDTF">2018-07-23T15:09:13Z</dcterms:modified>
</cp:coreProperties>
</file>