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9" r:id="rId11"/>
    <p:sldId id="270" r:id="rId12"/>
    <p:sldId id="265" r:id="rId13"/>
    <p:sldId id="272" r:id="rId14"/>
    <p:sldId id="271" r:id="rId15"/>
    <p:sldId id="266" r:id="rId16"/>
    <p:sldId id="267" r:id="rId17"/>
    <p:sldId id="297" r:id="rId18"/>
    <p:sldId id="296" r:id="rId19"/>
    <p:sldId id="284" r:id="rId20"/>
    <p:sldId id="273" r:id="rId21"/>
    <p:sldId id="276" r:id="rId22"/>
    <p:sldId id="277" r:id="rId23"/>
    <p:sldId id="278" r:id="rId24"/>
    <p:sldId id="279" r:id="rId25"/>
    <p:sldId id="274" r:id="rId26"/>
    <p:sldId id="280" r:id="rId27"/>
    <p:sldId id="281" r:id="rId28"/>
    <p:sldId id="282" r:id="rId29"/>
    <p:sldId id="275" r:id="rId30"/>
    <p:sldId id="283" r:id="rId31"/>
    <p:sldId id="285" r:id="rId32"/>
    <p:sldId id="286" r:id="rId33"/>
    <p:sldId id="298" r:id="rId34"/>
    <p:sldId id="299" r:id="rId35"/>
    <p:sldId id="300" r:id="rId36"/>
    <p:sldId id="287" r:id="rId37"/>
    <p:sldId id="288" r:id="rId38"/>
    <p:sldId id="289" r:id="rId39"/>
    <p:sldId id="290" r:id="rId40"/>
    <p:sldId id="291" r:id="rId41"/>
    <p:sldId id="292" r:id="rId42"/>
    <p:sldId id="268" r:id="rId43"/>
    <p:sldId id="294" r:id="rId44"/>
    <p:sldId id="295" r:id="rId45"/>
    <p:sldId id="293" r:id="rId46"/>
    <p:sldId id="301" r:id="rId4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7" autoAdjust="0"/>
    <p:restoredTop sz="94660"/>
  </p:normalViewPr>
  <p:slideViewPr>
    <p:cSldViewPr snapToGrid="0">
      <p:cViewPr varScale="1">
        <p:scale>
          <a:sx n="72" d="100"/>
          <a:sy n="72" d="100"/>
        </p:scale>
        <p:origin x="447"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160111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188323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314984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8210650-E9A5-4C4B-919F-3931BA2F1D97}"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281159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8210650-E9A5-4C4B-919F-3931BA2F1D97}" type="datetimeFigureOut">
              <a:rPr lang="fr-FR" smtClean="0"/>
              <a:t>09/05/2022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329155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8210650-E9A5-4C4B-919F-3931BA2F1D97}" type="datetimeFigureOut">
              <a:rPr lang="fr-FR" smtClean="0"/>
              <a:t>09/05/2022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4038881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8210650-E9A5-4C4B-919F-3931BA2F1D97}" type="datetimeFigureOut">
              <a:rPr lang="fr-FR" smtClean="0"/>
              <a:t>09/05/2022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3779002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8210650-E9A5-4C4B-919F-3931BA2F1D97}"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485588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8210650-E9A5-4C4B-919F-3931BA2F1D97}"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501595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428636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CE9334-6274-4EF0-89B4-5F920C5F5297}" type="slidenum">
              <a:rPr lang="fr-FR" smtClean="0"/>
              <a:t>‹N°›</a:t>
            </a:fld>
            <a:endParaRPr lang="fr-FR"/>
          </a:p>
        </p:txBody>
      </p:sp>
    </p:spTree>
    <p:extLst>
      <p:ext uri="{BB962C8B-B14F-4D97-AF65-F5344CB8AC3E}">
        <p14:creationId xmlns:p14="http://schemas.microsoft.com/office/powerpoint/2010/main" val="38750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10650-E9A5-4C4B-919F-3931BA2F1D97}" type="datetimeFigureOut">
              <a:rPr lang="fr-FR" smtClean="0"/>
              <a:t>09/05/2022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CE9334-6274-4EF0-89B4-5F920C5F5297}" type="slidenum">
              <a:rPr lang="fr-FR" smtClean="0"/>
              <a:t>‹N°›</a:t>
            </a:fld>
            <a:endParaRPr lang="fr-FR"/>
          </a:p>
        </p:txBody>
      </p:sp>
    </p:spTree>
    <p:extLst>
      <p:ext uri="{BB962C8B-B14F-4D97-AF65-F5344CB8AC3E}">
        <p14:creationId xmlns:p14="http://schemas.microsoft.com/office/powerpoint/2010/main" val="3755956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I" dirty="0" smtClean="0">
                <a:latin typeface="Arial Rounded MT Bold" panose="020F0704030504030204" pitchFamily="34" charset="0"/>
              </a:rPr>
              <a:t>Toxicologie médico-légale</a:t>
            </a:r>
            <a:endParaRPr lang="fr-FR" dirty="0">
              <a:latin typeface="Arial Rounded MT Bold" panose="020F0704030504030204" pitchFamily="34" charset="0"/>
            </a:endParaRPr>
          </a:p>
        </p:txBody>
      </p:sp>
      <p:sp>
        <p:nvSpPr>
          <p:cNvPr id="3" name="Sous-titre 2"/>
          <p:cNvSpPr>
            <a:spLocks noGrp="1"/>
          </p:cNvSpPr>
          <p:nvPr>
            <p:ph type="subTitle" idx="1"/>
          </p:nvPr>
        </p:nvSpPr>
        <p:spPr>
          <a:xfrm>
            <a:off x="1524000" y="4571999"/>
            <a:ext cx="9144000" cy="1318591"/>
          </a:xfrm>
        </p:spPr>
        <p:txBody>
          <a:bodyPr/>
          <a:lstStyle/>
          <a:p>
            <a:r>
              <a:rPr lang="fr-CI" i="1" dirty="0" smtClean="0">
                <a:latin typeface="Arial Rounded MT Bold" panose="020F0704030504030204" pitchFamily="34" charset="0"/>
              </a:rPr>
              <a:t>Dr SANGARE-TIGORI B</a:t>
            </a:r>
            <a:r>
              <a:rPr lang="fr-CI" dirty="0" smtClean="0">
                <a:latin typeface="Arial Rounded MT Bold" panose="020F0704030504030204" pitchFamily="34" charset="0"/>
              </a:rPr>
              <a:t>.</a:t>
            </a:r>
          </a:p>
          <a:p>
            <a:r>
              <a:rPr lang="fr-CI" i="1" dirty="0" smtClean="0">
                <a:latin typeface="Arial Rounded MT Bold" panose="020F0704030504030204" pitchFamily="34" charset="0"/>
              </a:rPr>
              <a:t>MCA de Toxicologie</a:t>
            </a:r>
            <a:endParaRPr lang="fr-FR" i="1" dirty="0">
              <a:latin typeface="Arial Rounded MT Bold" panose="020F0704030504030204" pitchFamily="34" charset="0"/>
            </a:endParaRPr>
          </a:p>
          <a:p>
            <a:endParaRPr lang="fr-FR" dirty="0">
              <a:latin typeface="Arial Rounded MT Bold" panose="020F0704030504030204" pitchFamily="34" charset="0"/>
            </a:endParaRPr>
          </a:p>
        </p:txBody>
      </p:sp>
    </p:spTree>
    <p:extLst>
      <p:ext uri="{BB962C8B-B14F-4D97-AF65-F5344CB8AC3E}">
        <p14:creationId xmlns:p14="http://schemas.microsoft.com/office/powerpoint/2010/main" val="332648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496266"/>
          </a:xfrm>
        </p:spPr>
        <p:txBody>
          <a:bodyPr>
            <a:normAutofit fontScale="90000"/>
          </a:bodyPr>
          <a:lstStyle/>
          <a:p>
            <a:r>
              <a:rPr lang="fr-CI" dirty="0" smtClean="0">
                <a:latin typeface="Arial Rounded MT Bold" panose="020F0704030504030204" pitchFamily="34" charset="0"/>
              </a:rPr>
              <a:t>Toxicologie médico-légale (TML)</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967409"/>
            <a:ext cx="10515600" cy="5671930"/>
          </a:xfrm>
        </p:spPr>
        <p:txBody>
          <a:bodyPr/>
          <a:lstStyle/>
          <a:p>
            <a:r>
              <a:rPr lang="fr-CI" dirty="0" smtClean="0">
                <a:latin typeface="Arial Rounded MT Bold" panose="020F0704030504030204" pitchFamily="34" charset="0"/>
              </a:rPr>
              <a:t>Définitions</a:t>
            </a:r>
          </a:p>
          <a:p>
            <a:r>
              <a:rPr lang="fr-CI" dirty="0" smtClean="0">
                <a:latin typeface="Arial Rounded MT Bold" panose="020F0704030504030204" pitchFamily="34" charset="0"/>
              </a:rPr>
              <a:t>Historique</a:t>
            </a:r>
          </a:p>
          <a:p>
            <a:r>
              <a:rPr lang="fr-CI" dirty="0" smtClean="0">
                <a:latin typeface="Arial Rounded MT Bold" panose="020F0704030504030204" pitchFamily="34" charset="0"/>
              </a:rPr>
              <a:t>But, objectifs et missions</a:t>
            </a:r>
          </a:p>
          <a:p>
            <a:r>
              <a:rPr lang="fr-CI" dirty="0" smtClean="0">
                <a:latin typeface="Arial Rounded MT Bold" panose="020F0704030504030204" pitchFamily="34" charset="0"/>
              </a:rPr>
              <a:t>Domaines</a:t>
            </a:r>
          </a:p>
          <a:p>
            <a:r>
              <a:rPr lang="fr-CI" dirty="0" smtClean="0">
                <a:latin typeface="Arial Rounded MT Bold" panose="020F0704030504030204" pitchFamily="34" charset="0"/>
              </a:rPr>
              <a:t>Rôle dans les procédures judiciaires</a:t>
            </a:r>
          </a:p>
          <a:p>
            <a:r>
              <a:rPr lang="fr-CI" dirty="0" smtClean="0">
                <a:latin typeface="Arial Rounded MT Bold" panose="020F0704030504030204" pitchFamily="34" charset="0"/>
              </a:rPr>
              <a:t>Médicaments et drogues</a:t>
            </a:r>
          </a:p>
          <a:p>
            <a:r>
              <a:rPr lang="fr-CI" dirty="0" smtClean="0">
                <a:latin typeface="Arial Rounded MT Bold" panose="020F0704030504030204" pitchFamily="34" charset="0"/>
              </a:rPr>
              <a:t>Soumission chimique</a:t>
            </a:r>
          </a:p>
          <a:p>
            <a:r>
              <a:rPr lang="fr-CI" dirty="0" smtClean="0">
                <a:latin typeface="Arial Rounded MT Bold" panose="020F0704030504030204" pitchFamily="34" charset="0"/>
              </a:rPr>
              <a:t>Dépistage et dosage</a:t>
            </a:r>
          </a:p>
          <a:p>
            <a:r>
              <a:rPr lang="fr-CI" dirty="0" smtClean="0">
                <a:latin typeface="Arial Rounded MT Bold" panose="020F0704030504030204" pitchFamily="34" charset="0"/>
              </a:rPr>
              <a:t>Intérêts des prélèvements à visée toxicologique</a:t>
            </a:r>
          </a:p>
          <a:p>
            <a:r>
              <a:rPr lang="fr-CI" dirty="0" smtClean="0">
                <a:latin typeface="Arial Rounded MT Bold" panose="020F0704030504030204" pitchFamily="34" charset="0"/>
              </a:rPr>
              <a:t>Expertise toxicologique</a:t>
            </a:r>
          </a:p>
          <a:p>
            <a:r>
              <a:rPr lang="fr-CI" dirty="0">
                <a:latin typeface="Arial Rounded MT Bold" panose="020F0704030504030204" pitchFamily="34" charset="0"/>
              </a:rPr>
              <a:t>R</a:t>
            </a:r>
            <a:r>
              <a:rPr lang="fr-CI" dirty="0" smtClean="0">
                <a:latin typeface="Arial Rounded MT Bold" panose="020F0704030504030204" pitchFamily="34" charset="0"/>
              </a:rPr>
              <a:t>apport d’expertise. </a:t>
            </a:r>
            <a:endParaRPr lang="fr-FR" dirty="0">
              <a:latin typeface="Arial Rounded MT Bold" panose="020F0704030504030204" pitchFamily="34" charset="0"/>
            </a:endParaRPr>
          </a:p>
        </p:txBody>
      </p:sp>
    </p:spTree>
    <p:extLst>
      <p:ext uri="{BB962C8B-B14F-4D97-AF65-F5344CB8AC3E}">
        <p14:creationId xmlns:p14="http://schemas.microsoft.com/office/powerpoint/2010/main" val="1493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88423"/>
          </a:xfrm>
        </p:spPr>
        <p:txBody>
          <a:bodyPr>
            <a:normAutofit fontScale="90000"/>
          </a:bodyPr>
          <a:lstStyle/>
          <a:p>
            <a:r>
              <a:rPr lang="fr-CI" dirty="0" smtClean="0">
                <a:latin typeface="Arial Rounded MT Bold" panose="020F0704030504030204" pitchFamily="34" charset="0"/>
              </a:rPr>
              <a:t>Définitions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98104"/>
            <a:ext cx="10515600" cy="4778859"/>
          </a:xfrm>
        </p:spPr>
        <p:txBody>
          <a:bodyPr/>
          <a:lstStyle/>
          <a:p>
            <a:r>
              <a:rPr lang="fr-CI" dirty="0" smtClean="0">
                <a:latin typeface="Arial Rounded MT Bold" panose="020F0704030504030204" pitchFamily="34" charset="0"/>
              </a:rPr>
              <a:t>Toxicologie</a:t>
            </a:r>
          </a:p>
          <a:p>
            <a:pPr lvl="1"/>
            <a:r>
              <a:rPr lang="fr-CI" dirty="0" smtClean="0">
                <a:latin typeface="Arial Rounded MT Bold" panose="020F0704030504030204" pitchFamily="34" charset="0"/>
              </a:rPr>
              <a:t>science qui traite des substances toxiques, de leurs effets sur l’organisme et de leur identification.</a:t>
            </a:r>
          </a:p>
          <a:p>
            <a:pPr marL="457200" lvl="1" indent="0">
              <a:buNone/>
            </a:pPr>
            <a:endParaRPr lang="fr-CI" dirty="0" smtClean="0">
              <a:latin typeface="Arial Rounded MT Bold" panose="020F0704030504030204" pitchFamily="34" charset="0"/>
            </a:endParaRPr>
          </a:p>
          <a:p>
            <a:r>
              <a:rPr lang="fr-CI" dirty="0" smtClean="0">
                <a:latin typeface="Arial Rounded MT Bold" panose="020F0704030504030204" pitchFamily="34" charset="0"/>
              </a:rPr>
              <a:t>Substance toxique:</a:t>
            </a:r>
          </a:p>
          <a:p>
            <a:pPr lvl="1"/>
            <a:r>
              <a:rPr lang="fr-FR" dirty="0" smtClean="0">
                <a:latin typeface="Arial Rounded MT Bold" panose="020F0704030504030204" pitchFamily="34" charset="0"/>
              </a:rPr>
              <a:t>après </a:t>
            </a:r>
            <a:r>
              <a:rPr lang="fr-FR" dirty="0">
                <a:latin typeface="Arial Rounded MT Bold" panose="020F0704030504030204" pitchFamily="34" charset="0"/>
              </a:rPr>
              <a:t>pénétration dans l’organisme par quelque voie que ce soit, à une dose relativement élevée, en une ou plusieurs fois très rapprochées ou par petites doses longtemps répétées, elle provoque, immédiatement ou à terme, de façon passagère ou durable, des troubles d’une ou de plusieurs fonctions de l’organisme pouvant aller jusqu’à leur suppression complète et amener la mort </a:t>
            </a:r>
            <a:r>
              <a:rPr lang="fr-FR" b="1" dirty="0">
                <a:latin typeface="Arial Rounded MT Bold" panose="020F0704030504030204" pitchFamily="34" charset="0"/>
              </a:rPr>
              <a:t>(FABRE et TRUHAUT).</a:t>
            </a:r>
            <a:endParaRPr lang="fr-FR" dirty="0">
              <a:latin typeface="Arial Rounded MT Bold" panose="020F0704030504030204" pitchFamily="34" charset="0"/>
            </a:endParaRPr>
          </a:p>
          <a:p>
            <a:pPr lvl="1"/>
            <a:endParaRPr lang="fr-CI" dirty="0" smtClean="0">
              <a:latin typeface="Arial Rounded MT Bold" panose="020F0704030504030204" pitchFamily="34" charset="0"/>
            </a:endParaRPr>
          </a:p>
          <a:p>
            <a:endParaRPr lang="fr-CI" dirty="0" smtClean="0"/>
          </a:p>
          <a:p>
            <a:pPr marL="0" indent="0">
              <a:buNone/>
            </a:pPr>
            <a:endParaRPr lang="fr-FR" dirty="0"/>
          </a:p>
        </p:txBody>
      </p:sp>
    </p:spTree>
    <p:extLst>
      <p:ext uri="{BB962C8B-B14F-4D97-AF65-F5344CB8AC3E}">
        <p14:creationId xmlns:p14="http://schemas.microsoft.com/office/powerpoint/2010/main" val="246637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89032"/>
          </a:xfrm>
        </p:spPr>
        <p:txBody>
          <a:bodyPr>
            <a:normAutofit fontScale="90000"/>
          </a:bodyPr>
          <a:lstStyle/>
          <a:p>
            <a:r>
              <a:rPr lang="fr-CI" dirty="0" smtClean="0">
                <a:latin typeface="Arial Rounded MT Bold" panose="020F0704030504030204" pitchFamily="34" charset="0"/>
              </a:rPr>
              <a:t>Définitions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06557"/>
            <a:ext cx="10515600" cy="5070406"/>
          </a:xfrm>
        </p:spPr>
        <p:txBody>
          <a:bodyPr/>
          <a:lstStyle/>
          <a:p>
            <a:r>
              <a:rPr lang="fr-CI" dirty="0">
                <a:latin typeface="Arial Rounded MT Bold" panose="020F0704030504030204" pitchFamily="34" charset="0"/>
              </a:rPr>
              <a:t>M</a:t>
            </a:r>
            <a:r>
              <a:rPr lang="fr-CI" dirty="0" smtClean="0">
                <a:latin typeface="Arial Rounded MT Bold" panose="020F0704030504030204" pitchFamily="34" charset="0"/>
              </a:rPr>
              <a:t>édico-légal  </a:t>
            </a:r>
          </a:p>
          <a:p>
            <a:pPr lvl="1"/>
            <a:r>
              <a:rPr lang="fr-CI" dirty="0">
                <a:latin typeface="Arial Rounded MT Bold" panose="020F0704030504030204" pitchFamily="34" charset="0"/>
              </a:rPr>
              <a:t>r</a:t>
            </a:r>
            <a:r>
              <a:rPr lang="fr-CI" dirty="0" smtClean="0">
                <a:latin typeface="Arial Rounded MT Bold" panose="020F0704030504030204" pitchFamily="34" charset="0"/>
              </a:rPr>
              <a:t>elatif à la médecine légale</a:t>
            </a:r>
          </a:p>
          <a:p>
            <a:pPr lvl="1"/>
            <a:r>
              <a:rPr lang="fr-CI" dirty="0">
                <a:latin typeface="Arial Rounded MT Bold" panose="020F0704030504030204" pitchFamily="34" charset="0"/>
              </a:rPr>
              <a:t>q</a:t>
            </a:r>
            <a:r>
              <a:rPr lang="fr-CI" dirty="0" smtClean="0">
                <a:latin typeface="Arial Rounded MT Bold" panose="020F0704030504030204" pitchFamily="34" charset="0"/>
              </a:rPr>
              <a:t>ui a pour objet de faciliter la découverte de la vérité par un tribunal civil ou pénal (expertise médico-légale) ou de préparer certaines dispositions légales, réglementaires ou administratives (certificat médico-légal)</a:t>
            </a:r>
          </a:p>
          <a:p>
            <a:pPr marL="0" indent="0">
              <a:buNone/>
            </a:pPr>
            <a:endParaRPr lang="fr-CI" dirty="0" smtClean="0">
              <a:latin typeface="Arial Rounded MT Bold" panose="020F0704030504030204" pitchFamily="34" charset="0"/>
            </a:endParaRPr>
          </a:p>
          <a:p>
            <a:r>
              <a:rPr lang="fr-CI" dirty="0" smtClean="0">
                <a:latin typeface="Arial Rounded MT Bold" panose="020F0704030504030204" pitchFamily="34" charset="0"/>
              </a:rPr>
              <a:t>Toxicologie médico-légale </a:t>
            </a:r>
          </a:p>
          <a:p>
            <a:pPr lvl="1"/>
            <a:r>
              <a:rPr lang="fr-CI" dirty="0">
                <a:latin typeface="Arial Rounded MT Bold" panose="020F0704030504030204" pitchFamily="34" charset="0"/>
              </a:rPr>
              <a:t>s</a:t>
            </a:r>
            <a:r>
              <a:rPr lang="fr-CI" dirty="0" smtClean="0">
                <a:latin typeface="Arial Rounded MT Bold" panose="020F0704030504030204" pitchFamily="34" charset="0"/>
              </a:rPr>
              <a:t>ynonyme = toxicologie </a:t>
            </a:r>
            <a:r>
              <a:rPr lang="fr-CI" dirty="0" err="1" smtClean="0">
                <a:latin typeface="Arial Rounded MT Bold" panose="020F0704030504030204" pitchFamily="34" charset="0"/>
              </a:rPr>
              <a:t>forensique</a:t>
            </a:r>
            <a:endParaRPr lang="fr-CI" dirty="0" smtClean="0">
              <a:latin typeface="Arial Rounded MT Bold" panose="020F0704030504030204" pitchFamily="34" charset="0"/>
            </a:endParaRPr>
          </a:p>
          <a:p>
            <a:pPr lvl="1"/>
            <a:r>
              <a:rPr lang="fr-CI" dirty="0">
                <a:latin typeface="Arial Rounded MT Bold" panose="020F0704030504030204" pitchFamily="34" charset="0"/>
              </a:rPr>
              <a:t>p</a:t>
            </a:r>
            <a:r>
              <a:rPr lang="fr-CI" dirty="0" smtClean="0">
                <a:latin typeface="Arial Rounded MT Bold" panose="020F0704030504030204" pitchFamily="34" charset="0"/>
              </a:rPr>
              <a:t>ermet de désigner la ou les substances toxiques ayant provoqué la mort ou contribué à modifier le comportement.</a:t>
            </a:r>
          </a:p>
          <a:p>
            <a:pPr marL="457200" lvl="1" indent="0">
              <a:buNone/>
            </a:pPr>
            <a:endParaRPr lang="fr-CI" dirty="0"/>
          </a:p>
          <a:p>
            <a:pPr marL="457200" lvl="1" indent="0">
              <a:buNone/>
            </a:pPr>
            <a:endParaRPr lang="fr-CI" dirty="0"/>
          </a:p>
          <a:p>
            <a:pPr marL="457200" lvl="1" indent="0">
              <a:buNone/>
            </a:pPr>
            <a:endParaRPr lang="fr-FR" dirty="0"/>
          </a:p>
        </p:txBody>
      </p:sp>
    </p:spTree>
    <p:extLst>
      <p:ext uri="{BB962C8B-B14F-4D97-AF65-F5344CB8AC3E}">
        <p14:creationId xmlns:p14="http://schemas.microsoft.com/office/powerpoint/2010/main" val="4273573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54684"/>
          </a:xfrm>
        </p:spPr>
        <p:txBody>
          <a:bodyPr/>
          <a:lstStyle/>
          <a:p>
            <a:r>
              <a:rPr lang="fr-CI" dirty="0" smtClean="0">
                <a:latin typeface="Arial Rounded MT Bold" panose="020F0704030504030204" pitchFamily="34" charset="0"/>
              </a:rPr>
              <a:t>Historique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79443"/>
            <a:ext cx="10515600" cy="4545496"/>
          </a:xfrm>
        </p:spPr>
        <p:txBody>
          <a:bodyPr/>
          <a:lstStyle/>
          <a:p>
            <a:r>
              <a:rPr lang="fr-CI" dirty="0" smtClean="0">
                <a:latin typeface="Arial Rounded MT Bold" panose="020F0704030504030204" pitchFamily="34" charset="0"/>
              </a:rPr>
              <a:t>Mathieu ORPHILA (1787-1853): médecin-légiste, chimiste espagnol naturalisé français; le 1</a:t>
            </a:r>
            <a:r>
              <a:rPr lang="fr-CI" baseline="30000" dirty="0" smtClean="0">
                <a:latin typeface="Arial Rounded MT Bold" panose="020F0704030504030204" pitchFamily="34" charset="0"/>
              </a:rPr>
              <a:t>er</a:t>
            </a:r>
            <a:r>
              <a:rPr lang="fr-CI" dirty="0" smtClean="0">
                <a:latin typeface="Arial Rounded MT Bold" panose="020F0704030504030204" pitchFamily="34" charset="0"/>
              </a:rPr>
              <a:t> à appliquer à la toxicologie les techniques de la chimie analytique afin de mettre en évidence les poisons lors d’homicides soupçonnés d’être survenus par empoisonnement.</a:t>
            </a:r>
          </a:p>
          <a:p>
            <a:pPr marL="0" indent="0">
              <a:buNone/>
            </a:pPr>
            <a:endParaRPr lang="fr-CI" dirty="0" smtClean="0">
              <a:latin typeface="Arial Rounded MT Bold" panose="020F0704030504030204" pitchFamily="34" charset="0"/>
            </a:endParaRPr>
          </a:p>
          <a:p>
            <a:r>
              <a:rPr lang="fr-CI" dirty="0" smtClean="0">
                <a:latin typeface="Arial Rounded MT Bold" panose="020F0704030504030204" pitchFamily="34" charset="0"/>
              </a:rPr>
              <a:t>Jean Servais STAS (1813-1891): médecin et chimiste belge </a:t>
            </a:r>
          </a:p>
          <a:p>
            <a:pPr marL="0" indent="0">
              <a:buNone/>
            </a:pPr>
            <a:endParaRPr lang="fr-FR" dirty="0">
              <a:latin typeface="Arial Rounded MT Bold" panose="020F0704030504030204" pitchFamily="34" charset="0"/>
            </a:endParaRPr>
          </a:p>
          <a:p>
            <a:r>
              <a:rPr lang="fr-CI" dirty="0" smtClean="0">
                <a:latin typeface="Arial Rounded MT Bold" panose="020F0704030504030204" pitchFamily="34" charset="0"/>
              </a:rPr>
              <a:t>Les 2 = fondateurs de la toxicologie médico-légale moderne</a:t>
            </a:r>
            <a:endParaRPr lang="fr-FR" dirty="0">
              <a:latin typeface="Arial Rounded MT Bold" panose="020F0704030504030204" pitchFamily="34" charset="0"/>
            </a:endParaRPr>
          </a:p>
        </p:txBody>
      </p:sp>
    </p:spTree>
    <p:extLst>
      <p:ext uri="{BB962C8B-B14F-4D97-AF65-F5344CB8AC3E}">
        <p14:creationId xmlns:p14="http://schemas.microsoft.com/office/powerpoint/2010/main" val="151760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67327"/>
          </a:xfrm>
        </p:spPr>
        <p:txBody>
          <a:bodyPr/>
          <a:lstStyle/>
          <a:p>
            <a:r>
              <a:rPr lang="fr-CI" dirty="0" smtClean="0">
                <a:latin typeface="Arial Rounded MT Bold" panose="020F0704030504030204" pitchFamily="34" charset="0"/>
              </a:rPr>
              <a:t>Missions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934816"/>
            <a:ext cx="10515600" cy="4280453"/>
          </a:xfrm>
        </p:spPr>
        <p:txBody>
          <a:bodyPr>
            <a:normAutofit/>
          </a:bodyPr>
          <a:lstStyle/>
          <a:p>
            <a:r>
              <a:rPr lang="fr-CI" dirty="0" smtClean="0">
                <a:latin typeface="Arial Rounded MT Bold" panose="020F0704030504030204" pitchFamily="34" charset="0"/>
              </a:rPr>
              <a:t>Mission 1</a:t>
            </a:r>
            <a:r>
              <a:rPr lang="fr-CI" baseline="30000" dirty="0" smtClean="0">
                <a:latin typeface="Arial Rounded MT Bold" panose="020F0704030504030204" pitchFamily="34" charset="0"/>
              </a:rPr>
              <a:t>ère</a:t>
            </a:r>
            <a:r>
              <a:rPr lang="fr-CI" dirty="0" smtClean="0">
                <a:latin typeface="Arial Rounded MT Bold" panose="020F0704030504030204" pitchFamily="34" charset="0"/>
              </a:rPr>
              <a:t>: mise en évidence de substances ayant pu jouer un rôle direct ou indirect dans la cause d’un décès ou ayant pu modifier le comportement d’un individu</a:t>
            </a:r>
          </a:p>
          <a:p>
            <a:r>
              <a:rPr lang="fr-CI" dirty="0" smtClean="0">
                <a:latin typeface="Arial Rounded MT Bold" panose="020F0704030504030204" pitchFamily="34" charset="0"/>
              </a:rPr>
              <a:t>Mettre en évidence les poisons( = xénobiotiques) et connaître leurs effets sur l’organisme </a:t>
            </a:r>
          </a:p>
          <a:p>
            <a:r>
              <a:rPr lang="fr-CI" dirty="0" smtClean="0">
                <a:latin typeface="Arial Rounded MT Bold" panose="020F0704030504030204" pitchFamily="34" charset="0"/>
              </a:rPr>
              <a:t>Devoir prendre en compte et rechercher dans les échantillons biologiques, un nombre considérable de substances potentiellement toxiques qui présentent des propriétés physico-chimiques très différentes. </a:t>
            </a:r>
            <a:endParaRPr lang="fr-FR" dirty="0">
              <a:latin typeface="Arial Rounded MT Bold" panose="020F0704030504030204" pitchFamily="34" charset="0"/>
            </a:endParaRPr>
          </a:p>
        </p:txBody>
      </p:sp>
    </p:spTree>
    <p:extLst>
      <p:ext uri="{BB962C8B-B14F-4D97-AF65-F5344CB8AC3E}">
        <p14:creationId xmlns:p14="http://schemas.microsoft.com/office/powerpoint/2010/main" val="3680439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01066"/>
          </a:xfrm>
        </p:spPr>
        <p:txBody>
          <a:bodyPr/>
          <a:lstStyle/>
          <a:p>
            <a:r>
              <a:rPr lang="fr-CI" dirty="0" smtClean="0">
                <a:latin typeface="Arial Rounded MT Bold" panose="020F0704030504030204" pitchFamily="34" charset="0"/>
              </a:rPr>
              <a:t>Domaines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90870"/>
            <a:ext cx="10515600" cy="4686093"/>
          </a:xfrm>
        </p:spPr>
        <p:txBody>
          <a:bodyPr/>
          <a:lstStyle/>
          <a:p>
            <a:r>
              <a:rPr lang="fr-CI" dirty="0" smtClean="0">
                <a:latin typeface="Arial Rounded MT Bold" panose="020F0704030504030204" pitchFamily="34" charset="0"/>
              </a:rPr>
              <a:t>Sécurité routière</a:t>
            </a:r>
          </a:p>
          <a:p>
            <a:r>
              <a:rPr lang="fr-CI" dirty="0" smtClean="0">
                <a:latin typeface="Arial Rounded MT Bold" panose="020F0704030504030204" pitchFamily="34" charset="0"/>
              </a:rPr>
              <a:t>Recherche générale des causes de la mort: le + de médicaments possible, le + de toxiques possible</a:t>
            </a:r>
          </a:p>
          <a:p>
            <a:r>
              <a:rPr lang="fr-CI" dirty="0" smtClean="0">
                <a:latin typeface="Arial Rounded MT Bold" panose="020F0704030504030204" pitchFamily="34" charset="0"/>
              </a:rPr>
              <a:t>Soumission chimique</a:t>
            </a:r>
            <a:endParaRPr lang="fr-FR" dirty="0">
              <a:latin typeface="Arial Rounded MT Bold" panose="020F0704030504030204" pitchFamily="34" charset="0"/>
            </a:endParaRPr>
          </a:p>
          <a:p>
            <a:r>
              <a:rPr lang="fr-CI" dirty="0" smtClean="0">
                <a:latin typeface="Arial Rounded MT Bold" panose="020F0704030504030204" pitchFamily="34" charset="0"/>
              </a:rPr>
              <a:t>Dopage </a:t>
            </a:r>
          </a:p>
          <a:p>
            <a:r>
              <a:rPr lang="fr-CI" dirty="0" smtClean="0">
                <a:latin typeface="Arial Rounded MT Bold" panose="020F0704030504030204" pitchFamily="34" charset="0"/>
              </a:rPr>
              <a:t>Crime ou délit </a:t>
            </a:r>
          </a:p>
          <a:p>
            <a:r>
              <a:rPr lang="fr-CI" dirty="0" smtClean="0">
                <a:latin typeface="Arial Rounded MT Bold" panose="020F0704030504030204" pitchFamily="34" charset="0"/>
              </a:rPr>
              <a:t>Suivi d’1 traitement de substitution</a:t>
            </a:r>
            <a:endParaRPr lang="fr-FR" dirty="0">
              <a:latin typeface="Arial Rounded MT Bold" panose="020F0704030504030204" pitchFamily="34" charset="0"/>
            </a:endParaRPr>
          </a:p>
        </p:txBody>
      </p:sp>
    </p:spTree>
    <p:extLst>
      <p:ext uri="{BB962C8B-B14F-4D97-AF65-F5344CB8AC3E}">
        <p14:creationId xmlns:p14="http://schemas.microsoft.com/office/powerpoint/2010/main" val="195670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496266"/>
          </a:xfrm>
        </p:spPr>
        <p:txBody>
          <a:bodyPr>
            <a:normAutofit fontScale="90000"/>
          </a:bodyPr>
          <a:lstStyle/>
          <a:p>
            <a:r>
              <a:rPr lang="fr-CI" dirty="0" smtClean="0">
                <a:latin typeface="Arial Rounded MT Bold" panose="020F0704030504030204" pitchFamily="34" charset="0"/>
              </a:rPr>
              <a:t>Rôle dans les procédures judiciaires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676399"/>
            <a:ext cx="10515600" cy="4379844"/>
          </a:xfrm>
        </p:spPr>
        <p:txBody>
          <a:bodyPr>
            <a:normAutofit/>
          </a:bodyPr>
          <a:lstStyle/>
          <a:p>
            <a:r>
              <a:rPr lang="fr-CI" dirty="0" smtClean="0">
                <a:latin typeface="Arial Rounded MT Bold" panose="020F0704030504030204" pitchFamily="34" charset="0"/>
              </a:rPr>
              <a:t>Dans le domaine pénal à la demande des magistrats, des services de police ou de gendarmerie</a:t>
            </a:r>
          </a:p>
          <a:p>
            <a:r>
              <a:rPr lang="fr-CI" dirty="0" smtClean="0">
                <a:latin typeface="Arial Rounded MT Bold" panose="020F0704030504030204" pitchFamily="34" charset="0"/>
              </a:rPr>
              <a:t>Examens et analyses des traces et indices relevés au cours de l’enquête en vue d’exploiter des éléments matériels de preuve </a:t>
            </a:r>
          </a:p>
          <a:p>
            <a:r>
              <a:rPr lang="fr-CI" dirty="0" smtClean="0">
                <a:latin typeface="Arial Rounded MT Bold" panose="020F0704030504030204" pitchFamily="34" charset="0"/>
              </a:rPr>
              <a:t>Recherche de la cause de la mort</a:t>
            </a:r>
          </a:p>
          <a:p>
            <a:r>
              <a:rPr lang="fr-CI" dirty="0" smtClean="0">
                <a:latin typeface="Arial Rounded MT Bold" panose="020F0704030504030204" pitchFamily="34" charset="0"/>
              </a:rPr>
              <a:t>Chez victime non décédée, recherche de preuve d’empoisonnement, de substances ayant pu modifier le comportement (sécurité routière ou soumission chimique).</a:t>
            </a:r>
            <a:endParaRPr lang="fr-FR" dirty="0">
              <a:latin typeface="Arial Rounded MT Bold" panose="020F0704030504030204" pitchFamily="34" charset="0"/>
            </a:endParaRPr>
          </a:p>
        </p:txBody>
      </p:sp>
    </p:spTree>
    <p:extLst>
      <p:ext uri="{BB962C8B-B14F-4D97-AF65-F5344CB8AC3E}">
        <p14:creationId xmlns:p14="http://schemas.microsoft.com/office/powerpoint/2010/main" val="3648811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22770"/>
          </a:xfrm>
        </p:spPr>
        <p:txBody>
          <a:bodyPr>
            <a:normAutofit fontScale="90000"/>
          </a:bodyPr>
          <a:lstStyle/>
          <a:p>
            <a:r>
              <a:rPr lang="fr-CI" dirty="0" smtClean="0">
                <a:latin typeface="Arial Rounded MT Bold" panose="020F0704030504030204" pitchFamily="34" charset="0"/>
              </a:rPr>
              <a:t>Médicaments et drogues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06557"/>
            <a:ext cx="10515600" cy="4313582"/>
          </a:xfrm>
        </p:spPr>
        <p:txBody>
          <a:bodyPr/>
          <a:lstStyle/>
          <a:p>
            <a:r>
              <a:rPr lang="fr-CI" dirty="0" smtClean="0">
                <a:latin typeface="Arial Rounded MT Bold" panose="020F0704030504030204" pitchFamily="34" charset="0"/>
              </a:rPr>
              <a:t>Nombreuses substances étrangères absorbées dans la société moderne. Quelle que soit leur utilisation 1</a:t>
            </a:r>
            <a:r>
              <a:rPr lang="fr-CI" baseline="30000" dirty="0" smtClean="0">
                <a:latin typeface="Arial Rounded MT Bold" panose="020F0704030504030204" pitchFamily="34" charset="0"/>
              </a:rPr>
              <a:t>ère</a:t>
            </a:r>
            <a:r>
              <a:rPr lang="fr-CI" dirty="0" smtClean="0">
                <a:latin typeface="Arial Rounded MT Bold" panose="020F0704030504030204" pitchFamily="34" charset="0"/>
              </a:rPr>
              <a:t> , elles peuvent être détournées et donc sources potentielles d’intoxication.</a:t>
            </a:r>
          </a:p>
          <a:p>
            <a:r>
              <a:rPr lang="fr-CI" dirty="0" smtClean="0">
                <a:latin typeface="Arial Rounded MT Bold" panose="020F0704030504030204" pitchFamily="34" charset="0"/>
              </a:rPr>
              <a:t>Médicaments</a:t>
            </a:r>
          </a:p>
          <a:p>
            <a:pPr lvl="1"/>
            <a:r>
              <a:rPr lang="fr-CI" dirty="0" smtClean="0">
                <a:latin typeface="Arial Rounded MT Bold" panose="020F0704030504030204" pitchFamily="34" charset="0"/>
              </a:rPr>
              <a:t>Psychotropes: antidépresseurs, anxiolytiques, anticonvulsivants</a:t>
            </a:r>
          </a:p>
          <a:p>
            <a:pPr lvl="1"/>
            <a:r>
              <a:rPr lang="fr-CI" dirty="0" smtClean="0">
                <a:latin typeface="Arial Rounded MT Bold" panose="020F0704030504030204" pitchFamily="34" charset="0"/>
              </a:rPr>
              <a:t>Analgésiques: morphine </a:t>
            </a:r>
          </a:p>
          <a:p>
            <a:pPr lvl="1"/>
            <a:r>
              <a:rPr lang="fr-CI" dirty="0" err="1" smtClean="0">
                <a:latin typeface="Arial Rounded MT Bold" panose="020F0704030504030204" pitchFamily="34" charset="0"/>
              </a:rPr>
              <a:t>Cardiotropes</a:t>
            </a:r>
            <a:r>
              <a:rPr lang="fr-CI" dirty="0" smtClean="0">
                <a:latin typeface="Arial Rounded MT Bold" panose="020F0704030504030204" pitchFamily="34" charset="0"/>
              </a:rPr>
              <a:t>: faible marge thérapeutique</a:t>
            </a:r>
          </a:p>
          <a:p>
            <a:pPr lvl="1"/>
            <a:r>
              <a:rPr lang="fr-CI" dirty="0" smtClean="0">
                <a:latin typeface="Arial Rounded MT Bold" panose="020F0704030504030204" pitchFamily="34" charset="0"/>
              </a:rPr>
              <a:t>Anesthésiques </a:t>
            </a:r>
            <a:endParaRPr lang="fr-FR" dirty="0">
              <a:latin typeface="Arial Rounded MT Bold" panose="020F0704030504030204" pitchFamily="34" charset="0"/>
            </a:endParaRPr>
          </a:p>
        </p:txBody>
      </p:sp>
    </p:spTree>
    <p:extLst>
      <p:ext uri="{BB962C8B-B14F-4D97-AF65-F5344CB8AC3E}">
        <p14:creationId xmlns:p14="http://schemas.microsoft.com/office/powerpoint/2010/main" val="3165279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22770"/>
          </a:xfrm>
        </p:spPr>
        <p:txBody>
          <a:bodyPr>
            <a:normAutofit fontScale="90000"/>
          </a:bodyPr>
          <a:lstStyle/>
          <a:p>
            <a:r>
              <a:rPr lang="fr-CI" dirty="0" smtClean="0">
                <a:latin typeface="Arial Rounded MT Bold" panose="020F0704030504030204" pitchFamily="34" charset="0"/>
              </a:rPr>
              <a:t>Autres xénobiotiques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06557"/>
            <a:ext cx="10515600" cy="4313582"/>
          </a:xfrm>
        </p:spPr>
        <p:txBody>
          <a:bodyPr>
            <a:normAutofit lnSpcReduction="10000"/>
          </a:bodyPr>
          <a:lstStyle/>
          <a:p>
            <a:r>
              <a:rPr lang="fr-CI" dirty="0" smtClean="0">
                <a:latin typeface="Arial Rounded MT Bold" panose="020F0704030504030204" pitchFamily="34" charset="0"/>
              </a:rPr>
              <a:t>Substances </a:t>
            </a:r>
            <a:r>
              <a:rPr lang="fr-CI" dirty="0" err="1" smtClean="0">
                <a:latin typeface="Arial Rounded MT Bold" panose="020F0704030504030204" pitchFamily="34" charset="0"/>
              </a:rPr>
              <a:t>psycho-actives</a:t>
            </a:r>
            <a:r>
              <a:rPr lang="fr-CI" dirty="0" smtClean="0">
                <a:latin typeface="Arial Rounded MT Bold" panose="020F0704030504030204" pitchFamily="34" charset="0"/>
              </a:rPr>
              <a:t> (SPA) ou « drogues»</a:t>
            </a:r>
            <a:endParaRPr lang="fr-CI" dirty="0">
              <a:latin typeface="Arial Rounded MT Bold" panose="020F0704030504030204" pitchFamily="34" charset="0"/>
            </a:endParaRPr>
          </a:p>
          <a:p>
            <a:r>
              <a:rPr lang="fr-CI" dirty="0" smtClean="0">
                <a:latin typeface="Arial Rounded MT Bold" panose="020F0704030504030204" pitchFamily="34" charset="0"/>
              </a:rPr>
              <a:t>Éthanol et stupéfiants = analyse systématique</a:t>
            </a:r>
          </a:p>
          <a:p>
            <a:r>
              <a:rPr lang="fr-CI" dirty="0" smtClean="0">
                <a:latin typeface="Arial Rounded MT Bold" panose="020F0704030504030204" pitchFamily="34" charset="0"/>
              </a:rPr>
              <a:t>Autres substances volatiles :</a:t>
            </a:r>
          </a:p>
          <a:p>
            <a:pPr lvl="1"/>
            <a:r>
              <a:rPr lang="fr-CI" dirty="0" smtClean="0">
                <a:latin typeface="Arial Rounded MT Bold" panose="020F0704030504030204" pitchFamily="34" charset="0"/>
              </a:rPr>
              <a:t>Méthanol</a:t>
            </a:r>
          </a:p>
          <a:p>
            <a:pPr lvl="1"/>
            <a:r>
              <a:rPr lang="fr-CI" dirty="0" smtClean="0">
                <a:latin typeface="Arial Rounded MT Bold" panose="020F0704030504030204" pitchFamily="34" charset="0"/>
              </a:rPr>
              <a:t>Solvants organiques: benzène, trichloréthylène…</a:t>
            </a:r>
          </a:p>
          <a:p>
            <a:r>
              <a:rPr lang="fr-CI" dirty="0" smtClean="0">
                <a:latin typeface="Arial Rounded MT Bold" panose="020F0704030504030204" pitchFamily="34" charset="0"/>
              </a:rPr>
              <a:t>Produits gazeux:</a:t>
            </a:r>
          </a:p>
          <a:p>
            <a:pPr lvl="1"/>
            <a:r>
              <a:rPr lang="fr-CI" dirty="0" smtClean="0">
                <a:latin typeface="Arial Rounded MT Bold" panose="020F0704030504030204" pitchFamily="34" charset="0"/>
              </a:rPr>
              <a:t>Hydrocarbures</a:t>
            </a:r>
          </a:p>
          <a:p>
            <a:pPr lvl="1"/>
            <a:r>
              <a:rPr lang="fr-CI" dirty="0" smtClean="0">
                <a:latin typeface="Arial Rounded MT Bold" panose="020F0704030504030204" pitchFamily="34" charset="0"/>
              </a:rPr>
              <a:t>« </a:t>
            </a:r>
            <a:r>
              <a:rPr lang="fr-CI" dirty="0" err="1" smtClean="0">
                <a:latin typeface="Arial Rounded MT Bold" panose="020F0704030504030204" pitchFamily="34" charset="0"/>
              </a:rPr>
              <a:t>poppers</a:t>
            </a:r>
            <a:r>
              <a:rPr lang="fr-CI" dirty="0" smtClean="0">
                <a:latin typeface="Arial Rounded MT Bold" panose="020F0704030504030204" pitchFamily="34" charset="0"/>
              </a:rPr>
              <a:t> » dans les milieux festifs, notamment gay</a:t>
            </a:r>
          </a:p>
          <a:p>
            <a:pPr lvl="1"/>
            <a:r>
              <a:rPr lang="fr-CI" dirty="0" smtClean="0">
                <a:latin typeface="Arial Rounded MT Bold" panose="020F0704030504030204" pitchFamily="34" charset="0"/>
              </a:rPr>
              <a:t>Monoxyde de carbone: CO</a:t>
            </a:r>
          </a:p>
          <a:p>
            <a:pPr lvl="1"/>
            <a:r>
              <a:rPr lang="fr-CI" dirty="0" smtClean="0">
                <a:latin typeface="Arial Rounded MT Bold" panose="020F0704030504030204" pitchFamily="34" charset="0"/>
              </a:rPr>
              <a:t>Certains anesthésiques comme le protoxyde d’azote, 1 gaz hilarant</a:t>
            </a:r>
          </a:p>
        </p:txBody>
      </p:sp>
    </p:spTree>
    <p:extLst>
      <p:ext uri="{BB962C8B-B14F-4D97-AF65-F5344CB8AC3E}">
        <p14:creationId xmlns:p14="http://schemas.microsoft.com/office/powerpoint/2010/main" val="268177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22770"/>
          </a:xfrm>
        </p:spPr>
        <p:txBody>
          <a:bodyPr>
            <a:normAutofit fontScale="90000"/>
          </a:bodyPr>
          <a:lstStyle/>
          <a:p>
            <a:r>
              <a:rPr lang="fr-CI" dirty="0" smtClean="0">
                <a:latin typeface="Arial Rounded MT Bold" panose="020F0704030504030204" pitchFamily="34" charset="0"/>
              </a:rPr>
              <a:t>Autres xénobiotiques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06557"/>
            <a:ext cx="10515600" cy="4313582"/>
          </a:xfrm>
        </p:spPr>
        <p:txBody>
          <a:bodyPr>
            <a:normAutofit/>
          </a:bodyPr>
          <a:lstStyle/>
          <a:p>
            <a:r>
              <a:rPr lang="fr-CI" dirty="0" smtClean="0">
                <a:latin typeface="Arial Rounded MT Bold" panose="020F0704030504030204" pitchFamily="34" charset="0"/>
              </a:rPr>
              <a:t>Produits ménagers: hygiène et entretien de l’habitat</a:t>
            </a:r>
          </a:p>
          <a:p>
            <a:pPr lvl="1"/>
            <a:r>
              <a:rPr lang="fr-CI" dirty="0" smtClean="0">
                <a:latin typeface="Arial Rounded MT Bold" panose="020F0704030504030204" pitchFamily="34" charset="0"/>
              </a:rPr>
              <a:t>Lessive, javel, cires, cirages, </a:t>
            </a:r>
            <a:r>
              <a:rPr lang="fr-CI" dirty="0" err="1" smtClean="0">
                <a:latin typeface="Arial Rounded MT Bold" panose="020F0704030504030204" pitchFamily="34" charset="0"/>
              </a:rPr>
              <a:t>xyloprotecteurs</a:t>
            </a:r>
            <a:endParaRPr lang="fr-CI" dirty="0" smtClean="0">
              <a:latin typeface="Arial Rounded MT Bold" panose="020F0704030504030204" pitchFamily="34" charset="0"/>
            </a:endParaRPr>
          </a:p>
          <a:p>
            <a:pPr lvl="1"/>
            <a:r>
              <a:rPr lang="fr-CI" dirty="0" smtClean="0">
                <a:latin typeface="Arial Rounded MT Bold" panose="020F0704030504030204" pitchFamily="34" charset="0"/>
              </a:rPr>
              <a:t>Détartrants, détachants, déboucheurs</a:t>
            </a:r>
          </a:p>
          <a:p>
            <a:pPr lvl="1"/>
            <a:r>
              <a:rPr lang="fr-CI" dirty="0" smtClean="0">
                <a:latin typeface="Arial Rounded MT Bold" panose="020F0704030504030204" pitchFamily="34" charset="0"/>
              </a:rPr>
              <a:t>Raticides, pesticides</a:t>
            </a:r>
          </a:p>
          <a:p>
            <a:r>
              <a:rPr lang="fr-CI" dirty="0" smtClean="0">
                <a:latin typeface="Arial Rounded MT Bold" panose="020F0704030504030204" pitchFamily="34" charset="0"/>
              </a:rPr>
              <a:t>Produits inorganiques: plomb, mercure, lithium, strontium</a:t>
            </a:r>
          </a:p>
          <a:p>
            <a:r>
              <a:rPr lang="fr-CI" dirty="0" smtClean="0">
                <a:latin typeface="Arial Rounded MT Bold" panose="020F0704030504030204" pitchFamily="34" charset="0"/>
              </a:rPr>
              <a:t>Végétaux toxiques:</a:t>
            </a:r>
          </a:p>
          <a:p>
            <a:pPr lvl="1"/>
            <a:r>
              <a:rPr lang="fr-CI" dirty="0" smtClean="0">
                <a:latin typeface="Arial Rounded MT Bold" panose="020F0704030504030204" pitchFamily="34" charset="0"/>
              </a:rPr>
              <a:t>Daturas</a:t>
            </a:r>
          </a:p>
          <a:p>
            <a:pPr lvl="1"/>
            <a:r>
              <a:rPr lang="fr-CI" dirty="0" smtClean="0">
                <a:latin typeface="Arial Rounded MT Bold" panose="020F0704030504030204" pitchFamily="34" charset="0"/>
              </a:rPr>
              <a:t>Baies toxiques</a:t>
            </a:r>
          </a:p>
          <a:p>
            <a:pPr lvl="1"/>
            <a:r>
              <a:rPr lang="fr-CI" dirty="0" smtClean="0">
                <a:latin typeface="Arial Rounded MT Bold" panose="020F0704030504030204" pitchFamily="34" charset="0"/>
              </a:rPr>
              <a:t>Champignons toxiques</a:t>
            </a:r>
            <a:endParaRPr lang="fr-CI" dirty="0">
              <a:latin typeface="Arial Rounded MT Bold" panose="020F0704030504030204" pitchFamily="34" charset="0"/>
            </a:endParaRPr>
          </a:p>
        </p:txBody>
      </p:sp>
    </p:spTree>
    <p:extLst>
      <p:ext uri="{BB962C8B-B14F-4D97-AF65-F5344CB8AC3E}">
        <p14:creationId xmlns:p14="http://schemas.microsoft.com/office/powerpoint/2010/main" val="4115507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2405"/>
          </a:xfrm>
        </p:spPr>
        <p:txBody>
          <a:bodyPr>
            <a:normAutofit fontScale="90000"/>
          </a:bodyPr>
          <a:lstStyle/>
          <a:p>
            <a:r>
              <a:rPr lang="fr-CI" dirty="0" smtClean="0">
                <a:latin typeface="Arial Rounded MT Bold" panose="020F0704030504030204" pitchFamily="34" charset="0"/>
              </a:rPr>
              <a:t>Soumission chimique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05948"/>
            <a:ext cx="10515600" cy="5075582"/>
          </a:xfrm>
        </p:spPr>
        <p:txBody>
          <a:bodyPr>
            <a:normAutofit/>
          </a:bodyPr>
          <a:lstStyle/>
          <a:p>
            <a:r>
              <a:rPr lang="fr-CI" dirty="0" smtClean="0">
                <a:latin typeface="Arial Rounded MT Bold" panose="020F0704030504030204" pitchFamily="34" charset="0"/>
              </a:rPr>
              <a:t>Définition: administration à des fins criminelles (viols, actes de pédophilie) ou délictuelles (violences volontaires, vols) d’une SPA à l’insu de la victime </a:t>
            </a:r>
          </a:p>
          <a:p>
            <a:r>
              <a:rPr lang="fr-CI" dirty="0" smtClean="0">
                <a:latin typeface="Arial Rounded MT Bold" panose="020F0704030504030204" pitchFamily="34" charset="0"/>
              </a:rPr>
              <a:t>Enquête en France par l’ANSM en 2017</a:t>
            </a:r>
          </a:p>
          <a:p>
            <a:r>
              <a:rPr lang="fr-CI" dirty="0" smtClean="0">
                <a:latin typeface="Arial Rounded MT Bold" panose="020F0704030504030204" pitchFamily="34" charset="0"/>
              </a:rPr>
              <a:t>Notifications par:</a:t>
            </a:r>
          </a:p>
          <a:p>
            <a:pPr lvl="1"/>
            <a:r>
              <a:rPr lang="fr-CI" dirty="0">
                <a:latin typeface="Arial Rounded MT Bold" panose="020F0704030504030204" pitchFamily="34" charset="0"/>
              </a:rPr>
              <a:t>d</a:t>
            </a:r>
            <a:r>
              <a:rPr lang="fr-CI" dirty="0" smtClean="0">
                <a:latin typeface="Arial Rounded MT Bold" panose="020F0704030504030204" pitchFamily="34" charset="0"/>
              </a:rPr>
              <a:t>es laboratoires d’analyses toxicologiques experts médico-judiciaires, </a:t>
            </a:r>
          </a:p>
          <a:p>
            <a:pPr lvl="1"/>
            <a:r>
              <a:rPr lang="fr-CI" dirty="0">
                <a:latin typeface="Arial Rounded MT Bold" panose="020F0704030504030204" pitchFamily="34" charset="0"/>
              </a:rPr>
              <a:t>d</a:t>
            </a:r>
            <a:r>
              <a:rPr lang="fr-CI" dirty="0" smtClean="0">
                <a:latin typeface="Arial Rounded MT Bold" panose="020F0704030504030204" pitchFamily="34" charset="0"/>
              </a:rPr>
              <a:t>es urgences médico-judiciaires et des services de médecine légale</a:t>
            </a:r>
          </a:p>
          <a:p>
            <a:pPr lvl="1"/>
            <a:r>
              <a:rPr lang="fr-CI" dirty="0">
                <a:latin typeface="Arial Rounded MT Bold" panose="020F0704030504030204" pitchFamily="34" charset="0"/>
              </a:rPr>
              <a:t>d</a:t>
            </a:r>
            <a:r>
              <a:rPr lang="fr-CI" dirty="0" smtClean="0">
                <a:latin typeface="Arial Rounded MT Bold" panose="020F0704030504030204" pitchFamily="34" charset="0"/>
              </a:rPr>
              <a:t>ivers autres services (médical, judiciaire)</a:t>
            </a:r>
          </a:p>
          <a:p>
            <a:pPr marL="0" indent="0">
              <a:buNone/>
            </a:pPr>
            <a:endParaRPr lang="fr-CI" dirty="0" smtClean="0">
              <a:latin typeface="Arial Rounded MT Bold" panose="020F0704030504030204" pitchFamily="34" charset="0"/>
            </a:endParaRPr>
          </a:p>
          <a:p>
            <a:pPr marL="0" indent="0">
              <a:buNone/>
            </a:pPr>
            <a:endParaRPr lang="fr-FR" dirty="0"/>
          </a:p>
        </p:txBody>
      </p:sp>
    </p:spTree>
    <p:extLst>
      <p:ext uri="{BB962C8B-B14F-4D97-AF65-F5344CB8AC3E}">
        <p14:creationId xmlns:p14="http://schemas.microsoft.com/office/powerpoint/2010/main" val="120033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2405"/>
          </a:xfrm>
        </p:spPr>
        <p:txBody>
          <a:bodyPr>
            <a:normAutofit fontScale="90000"/>
          </a:bodyPr>
          <a:lstStyle/>
          <a:p>
            <a:r>
              <a:rPr lang="fr-CI" dirty="0" smtClean="0">
                <a:latin typeface="Arial Rounded MT Bold" panose="020F0704030504030204" pitchFamily="34" charset="0"/>
              </a:rPr>
              <a:t>Soumission chimique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05948"/>
            <a:ext cx="10515600" cy="5075582"/>
          </a:xfrm>
        </p:spPr>
        <p:txBody>
          <a:bodyPr>
            <a:normAutofit/>
          </a:bodyPr>
          <a:lstStyle/>
          <a:p>
            <a:pPr marL="0" indent="0">
              <a:buNone/>
            </a:pPr>
            <a:endParaRPr lang="fr-CI" dirty="0" smtClean="0"/>
          </a:p>
          <a:p>
            <a:r>
              <a:rPr lang="fr-CI" dirty="0" smtClean="0">
                <a:latin typeface="Arial Rounded MT Bold" panose="020F0704030504030204" pitchFamily="34" charset="0"/>
              </a:rPr>
              <a:t>Données cliniques :</a:t>
            </a:r>
          </a:p>
          <a:p>
            <a:pPr lvl="1"/>
            <a:r>
              <a:rPr lang="fr-CI" dirty="0">
                <a:latin typeface="Arial Rounded MT Bold" panose="020F0704030504030204" pitchFamily="34" charset="0"/>
              </a:rPr>
              <a:t>1</a:t>
            </a:r>
            <a:r>
              <a:rPr lang="fr-CI" dirty="0" smtClean="0">
                <a:latin typeface="Arial Rounded MT Bold" panose="020F0704030504030204" pitchFamily="34" charset="0"/>
              </a:rPr>
              <a:t> amnésie des faits</a:t>
            </a:r>
          </a:p>
          <a:p>
            <a:pPr lvl="1"/>
            <a:r>
              <a:rPr lang="fr-CI" dirty="0" smtClean="0">
                <a:latin typeface="Arial Rounded MT Bold" panose="020F0704030504030204" pitchFamily="34" charset="0"/>
              </a:rPr>
              <a:t>1 trouble de la vigilance: endormissement, somnolence</a:t>
            </a:r>
          </a:p>
          <a:p>
            <a:pPr lvl="1"/>
            <a:r>
              <a:rPr lang="fr-CI" dirty="0" smtClean="0">
                <a:latin typeface="Arial Rounded MT Bold" panose="020F0704030504030204" pitchFamily="34" charset="0"/>
              </a:rPr>
              <a:t>des troubles du comportement: agitation, troubles psychiatriques</a:t>
            </a:r>
          </a:p>
          <a:p>
            <a:pPr lvl="1"/>
            <a:r>
              <a:rPr lang="fr-CI" dirty="0">
                <a:latin typeface="Arial Rounded MT Bold" panose="020F0704030504030204" pitchFamily="34" charset="0"/>
              </a:rPr>
              <a:t>d</a:t>
            </a:r>
            <a:r>
              <a:rPr lang="fr-CI" dirty="0" smtClean="0">
                <a:latin typeface="Arial Rounded MT Bold" panose="020F0704030504030204" pitchFamily="34" charset="0"/>
              </a:rPr>
              <a:t>es lésions traumatiques</a:t>
            </a:r>
          </a:p>
          <a:p>
            <a:pPr lvl="1"/>
            <a:r>
              <a:rPr lang="fr-CI" dirty="0" smtClean="0">
                <a:latin typeface="Arial Rounded MT Bold" panose="020F0704030504030204" pitchFamily="34" charset="0"/>
              </a:rPr>
              <a:t>1 syndrome d’amnésie-automatisme </a:t>
            </a:r>
          </a:p>
          <a:p>
            <a:pPr marL="0" indent="0">
              <a:buNone/>
            </a:pPr>
            <a:endParaRPr lang="fr-FR" dirty="0"/>
          </a:p>
        </p:txBody>
      </p:sp>
    </p:spTree>
    <p:extLst>
      <p:ext uri="{BB962C8B-B14F-4D97-AF65-F5344CB8AC3E}">
        <p14:creationId xmlns:p14="http://schemas.microsoft.com/office/powerpoint/2010/main" val="3507556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2405"/>
          </a:xfrm>
        </p:spPr>
        <p:txBody>
          <a:bodyPr>
            <a:normAutofit fontScale="90000"/>
          </a:bodyPr>
          <a:lstStyle/>
          <a:p>
            <a:r>
              <a:rPr lang="fr-CI" dirty="0" smtClean="0">
                <a:latin typeface="Arial Rounded MT Bold" panose="020F0704030504030204" pitchFamily="34" charset="0"/>
              </a:rPr>
              <a:t>Soumission chimique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05948"/>
            <a:ext cx="10515600" cy="5075582"/>
          </a:xfrm>
        </p:spPr>
        <p:txBody>
          <a:bodyPr>
            <a:normAutofit/>
          </a:bodyPr>
          <a:lstStyle/>
          <a:p>
            <a:pPr marL="0" indent="0">
              <a:buNone/>
            </a:pPr>
            <a:r>
              <a:rPr lang="fr-CI" dirty="0" smtClean="0">
                <a:latin typeface="Arial Rounded MT Bold" panose="020F0704030504030204" pitchFamily="34" charset="0"/>
              </a:rPr>
              <a:t>Substances incriminées :</a:t>
            </a:r>
          </a:p>
          <a:p>
            <a:pPr lvl="1"/>
            <a:r>
              <a:rPr lang="fr-CI" dirty="0" smtClean="0">
                <a:latin typeface="Arial Rounded MT Bold" panose="020F0704030504030204" pitchFamily="34" charset="0"/>
              </a:rPr>
              <a:t>Benzodiazépines: </a:t>
            </a:r>
            <a:r>
              <a:rPr lang="fr-CI" dirty="0" err="1" smtClean="0">
                <a:latin typeface="Arial Rounded MT Bold" panose="020F0704030504030204" pitchFamily="34" charset="0"/>
              </a:rPr>
              <a:t>clonazépam</a:t>
            </a:r>
            <a:r>
              <a:rPr lang="fr-CI" dirty="0" smtClean="0">
                <a:latin typeface="Arial Rounded MT Bold" panose="020F0704030504030204" pitchFamily="34" charset="0"/>
              </a:rPr>
              <a:t>, bromazépam , </a:t>
            </a:r>
            <a:r>
              <a:rPr lang="fr-CI" dirty="0" err="1" smtClean="0">
                <a:latin typeface="Arial Rounded MT Bold" panose="020F0704030504030204" pitchFamily="34" charset="0"/>
              </a:rPr>
              <a:t>oxazépam</a:t>
            </a:r>
            <a:r>
              <a:rPr lang="fr-CI" dirty="0" smtClean="0">
                <a:latin typeface="Arial Rounded MT Bold" panose="020F0704030504030204" pitchFamily="34" charset="0"/>
              </a:rPr>
              <a:t>, </a:t>
            </a:r>
            <a:r>
              <a:rPr lang="fr-CI" dirty="0" err="1" smtClean="0">
                <a:latin typeface="Arial Rounded MT Bold" panose="020F0704030504030204" pitchFamily="34" charset="0"/>
              </a:rPr>
              <a:t>nordiazépam</a:t>
            </a:r>
            <a:r>
              <a:rPr lang="fr-CI" dirty="0" smtClean="0">
                <a:latin typeface="Arial Rounded MT Bold" panose="020F0704030504030204" pitchFamily="34" charset="0"/>
              </a:rPr>
              <a:t>, diazépam</a:t>
            </a:r>
          </a:p>
          <a:p>
            <a:pPr lvl="1"/>
            <a:r>
              <a:rPr lang="fr-CI" dirty="0" err="1" smtClean="0">
                <a:latin typeface="Arial Rounded MT Bold" panose="020F0704030504030204" pitchFamily="34" charset="0"/>
              </a:rPr>
              <a:t>Anti-histaminiques</a:t>
            </a:r>
            <a:r>
              <a:rPr lang="fr-CI" dirty="0" smtClean="0">
                <a:latin typeface="Arial Rounded MT Bold" panose="020F0704030504030204" pitchFamily="34" charset="0"/>
              </a:rPr>
              <a:t> anti-H1 et sédatifs: </a:t>
            </a:r>
            <a:r>
              <a:rPr lang="fr-CI" dirty="0" err="1" smtClean="0">
                <a:latin typeface="Arial Rounded MT Bold" panose="020F0704030504030204" pitchFamily="34" charset="0"/>
              </a:rPr>
              <a:t>doxylamine</a:t>
            </a:r>
            <a:r>
              <a:rPr lang="fr-CI" dirty="0" smtClean="0">
                <a:latin typeface="Arial Rounded MT Bold" panose="020F0704030504030204" pitchFamily="34" charset="0"/>
              </a:rPr>
              <a:t>, </a:t>
            </a:r>
            <a:r>
              <a:rPr lang="fr-CI" dirty="0" err="1" smtClean="0">
                <a:latin typeface="Arial Rounded MT Bold" panose="020F0704030504030204" pitchFamily="34" charset="0"/>
              </a:rPr>
              <a:t>hydroxyzine</a:t>
            </a:r>
            <a:r>
              <a:rPr lang="fr-CI" dirty="0" smtClean="0">
                <a:latin typeface="Arial Rounded MT Bold" panose="020F0704030504030204" pitchFamily="34" charset="0"/>
              </a:rPr>
              <a:t>, </a:t>
            </a:r>
            <a:r>
              <a:rPr lang="fr-CI" dirty="0" err="1" smtClean="0">
                <a:latin typeface="Arial Rounded MT Bold" panose="020F0704030504030204" pitchFamily="34" charset="0"/>
              </a:rPr>
              <a:t>cyamémazine</a:t>
            </a:r>
            <a:endParaRPr lang="fr-CI" dirty="0" smtClean="0">
              <a:latin typeface="Arial Rounded MT Bold" panose="020F0704030504030204" pitchFamily="34" charset="0"/>
            </a:endParaRPr>
          </a:p>
          <a:p>
            <a:pPr lvl="1"/>
            <a:r>
              <a:rPr lang="fr-CI" dirty="0" smtClean="0">
                <a:latin typeface="Arial Rounded MT Bold" panose="020F0704030504030204" pitchFamily="34" charset="0"/>
              </a:rPr>
              <a:t>Analgésiques: </a:t>
            </a:r>
            <a:r>
              <a:rPr lang="fr-CI" dirty="0" err="1" smtClean="0">
                <a:latin typeface="Arial Rounded MT Bold" panose="020F0704030504030204" pitchFamily="34" charset="0"/>
              </a:rPr>
              <a:t>dextroproporxyphène</a:t>
            </a:r>
            <a:endParaRPr lang="fr-CI" dirty="0" smtClean="0">
              <a:latin typeface="Arial Rounded MT Bold" panose="020F0704030504030204" pitchFamily="34" charset="0"/>
            </a:endParaRPr>
          </a:p>
          <a:p>
            <a:pPr lvl="1"/>
            <a:r>
              <a:rPr lang="fr-CI" dirty="0" smtClean="0">
                <a:latin typeface="Arial Rounded MT Bold" panose="020F0704030504030204" pitchFamily="34" charset="0"/>
              </a:rPr>
              <a:t>Anesthésiques: GHB</a:t>
            </a:r>
          </a:p>
          <a:p>
            <a:pPr lvl="1"/>
            <a:r>
              <a:rPr lang="fr-CI" dirty="0" smtClean="0">
                <a:latin typeface="Arial Rounded MT Bold" panose="020F0704030504030204" pitchFamily="34" charset="0"/>
              </a:rPr>
              <a:t>Antidépresseurs: </a:t>
            </a:r>
            <a:r>
              <a:rPr lang="fr-CI" dirty="0" err="1" smtClean="0">
                <a:latin typeface="Arial Rounded MT Bold" panose="020F0704030504030204" pitchFamily="34" charset="0"/>
              </a:rPr>
              <a:t>clomipramine</a:t>
            </a:r>
            <a:r>
              <a:rPr lang="fr-CI" dirty="0" smtClean="0">
                <a:latin typeface="Arial Rounded MT Bold" panose="020F0704030504030204" pitchFamily="34" charset="0"/>
              </a:rPr>
              <a:t>, imipramine, </a:t>
            </a:r>
            <a:r>
              <a:rPr lang="fr-CI" dirty="0" err="1" smtClean="0">
                <a:latin typeface="Arial Rounded MT Bold" panose="020F0704030504030204" pitchFamily="34" charset="0"/>
              </a:rPr>
              <a:t>nortriptyline</a:t>
            </a:r>
            <a:r>
              <a:rPr lang="fr-CI" dirty="0" smtClean="0">
                <a:latin typeface="Arial Rounded MT Bold" panose="020F0704030504030204" pitchFamily="34" charset="0"/>
              </a:rPr>
              <a:t> </a:t>
            </a:r>
          </a:p>
          <a:p>
            <a:pPr lvl="1"/>
            <a:r>
              <a:rPr lang="fr-CI" dirty="0" smtClean="0">
                <a:latin typeface="Arial Rounded MT Bold" panose="020F0704030504030204" pitchFamily="34" charset="0"/>
              </a:rPr>
              <a:t>Autres médicaments: </a:t>
            </a:r>
            <a:r>
              <a:rPr lang="fr-CI" dirty="0" err="1" smtClean="0">
                <a:latin typeface="Arial Rounded MT Bold" panose="020F0704030504030204" pitchFamily="34" charset="0"/>
              </a:rPr>
              <a:t>gliclazide</a:t>
            </a:r>
            <a:r>
              <a:rPr lang="fr-CI" dirty="0" smtClean="0">
                <a:latin typeface="Arial Rounded MT Bold" panose="020F0704030504030204" pitchFamily="34" charset="0"/>
              </a:rPr>
              <a:t>, </a:t>
            </a:r>
            <a:r>
              <a:rPr lang="fr-CI" dirty="0" err="1" smtClean="0">
                <a:latin typeface="Arial Rounded MT Bold" panose="020F0704030504030204" pitchFamily="34" charset="0"/>
              </a:rPr>
              <a:t>quinidine</a:t>
            </a:r>
            <a:r>
              <a:rPr lang="fr-CI" dirty="0" smtClean="0">
                <a:latin typeface="Arial Rounded MT Bold" panose="020F0704030504030204" pitchFamily="34" charset="0"/>
              </a:rPr>
              <a:t>, chloroquine</a:t>
            </a:r>
          </a:p>
          <a:p>
            <a:pPr lvl="1"/>
            <a:r>
              <a:rPr lang="fr-CI" dirty="0" smtClean="0">
                <a:latin typeface="Arial Rounded MT Bold" panose="020F0704030504030204" pitchFamily="34" charset="0"/>
              </a:rPr>
              <a:t>Substances non médicamenteuses: alcool, cannabis, cocaïne, LSD, MDMA et dérivés</a:t>
            </a:r>
          </a:p>
          <a:p>
            <a:pPr marL="0" indent="0">
              <a:buNone/>
            </a:pPr>
            <a:endParaRPr lang="fr-FR" dirty="0"/>
          </a:p>
        </p:txBody>
      </p:sp>
    </p:spTree>
    <p:extLst>
      <p:ext uri="{BB962C8B-B14F-4D97-AF65-F5344CB8AC3E}">
        <p14:creationId xmlns:p14="http://schemas.microsoft.com/office/powerpoint/2010/main" val="1128623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62527"/>
          </a:xfrm>
        </p:spPr>
        <p:txBody>
          <a:bodyPr>
            <a:normAutofit fontScale="90000"/>
          </a:bodyPr>
          <a:lstStyle/>
          <a:p>
            <a:r>
              <a:rPr lang="fr-CI" dirty="0" smtClean="0">
                <a:latin typeface="Arial Rounded MT Bold" panose="020F0704030504030204" pitchFamily="34" charset="0"/>
              </a:rPr>
              <a:t>Notions de dépistage et de dosage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027043"/>
            <a:ext cx="10515600" cy="5711687"/>
          </a:xfrm>
        </p:spPr>
        <p:txBody>
          <a:bodyPr/>
          <a:lstStyle/>
          <a:p>
            <a:pPr marL="0" indent="0">
              <a:buNone/>
            </a:pPr>
            <a:r>
              <a:rPr lang="fr-CI" dirty="0" smtClean="0">
                <a:latin typeface="Arial Rounded MT Bold" panose="020F0704030504030204" pitchFamily="34" charset="0"/>
              </a:rPr>
              <a:t>Stratégie analytique:</a:t>
            </a:r>
          </a:p>
          <a:p>
            <a:pPr marL="0" indent="0">
              <a:buNone/>
            </a:pPr>
            <a:endParaRPr lang="fr-FR" dirty="0">
              <a:latin typeface="Arial Rounded MT Bold" panose="020F0704030504030204" pitchFamily="34" charset="0"/>
            </a:endParaRPr>
          </a:p>
        </p:txBody>
      </p:sp>
      <p:sp>
        <p:nvSpPr>
          <p:cNvPr id="4" name="Rectangle 3"/>
          <p:cNvSpPr/>
          <p:nvPr/>
        </p:nvSpPr>
        <p:spPr>
          <a:xfrm>
            <a:off x="1272208" y="1991139"/>
            <a:ext cx="2855844" cy="430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I" dirty="0" smtClean="0"/>
              <a:t>Réception des prélèvements </a:t>
            </a:r>
            <a:endParaRPr lang="fr-FR" dirty="0"/>
          </a:p>
        </p:txBody>
      </p:sp>
      <p:sp>
        <p:nvSpPr>
          <p:cNvPr id="5" name="Rectangle 4"/>
          <p:cNvSpPr/>
          <p:nvPr/>
        </p:nvSpPr>
        <p:spPr>
          <a:xfrm>
            <a:off x="2438400" y="2590801"/>
            <a:ext cx="3379304" cy="7421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I" dirty="0" smtClean="0"/>
              <a:t>Analyses qualitatives: Extraction générale et Recherche générale </a:t>
            </a:r>
            <a:endParaRPr lang="fr-FR" dirty="0"/>
          </a:p>
        </p:txBody>
      </p:sp>
      <p:sp>
        <p:nvSpPr>
          <p:cNvPr id="6" name="Rectangle 5"/>
          <p:cNvSpPr/>
          <p:nvPr/>
        </p:nvSpPr>
        <p:spPr>
          <a:xfrm>
            <a:off x="3942522" y="3882887"/>
            <a:ext cx="4161182" cy="1437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I" dirty="0" smtClean="0"/>
              <a:t>Analyses quantitatives</a:t>
            </a:r>
          </a:p>
          <a:p>
            <a:pPr algn="ctr"/>
            <a:r>
              <a:rPr lang="fr-CI" dirty="0" smtClean="0"/>
              <a:t>Extraction /Traitement spécifique</a:t>
            </a:r>
          </a:p>
          <a:p>
            <a:pPr algn="ctr"/>
            <a:r>
              <a:rPr lang="fr-CI" dirty="0" smtClean="0"/>
              <a:t>Recherche spécifique</a:t>
            </a:r>
          </a:p>
          <a:p>
            <a:pPr algn="ctr"/>
            <a:r>
              <a:rPr lang="fr-CI" dirty="0" smtClean="0"/>
              <a:t>Dosage  </a:t>
            </a:r>
            <a:endParaRPr lang="fr-FR" dirty="0"/>
          </a:p>
        </p:txBody>
      </p:sp>
      <p:sp>
        <p:nvSpPr>
          <p:cNvPr id="7" name="Rectangle 6"/>
          <p:cNvSpPr/>
          <p:nvPr/>
        </p:nvSpPr>
        <p:spPr>
          <a:xfrm>
            <a:off x="5506278" y="5784574"/>
            <a:ext cx="3969026" cy="730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I" dirty="0" smtClean="0"/>
              <a:t>Interprétation des résultats</a:t>
            </a:r>
          </a:p>
          <a:p>
            <a:pPr algn="ctr"/>
            <a:r>
              <a:rPr lang="fr-CI" dirty="0" smtClean="0"/>
              <a:t>Rédaction du rapport</a:t>
            </a:r>
            <a:endParaRPr lang="fr-FR" dirty="0"/>
          </a:p>
        </p:txBody>
      </p:sp>
      <p:sp>
        <p:nvSpPr>
          <p:cNvPr id="9" name="Flèche courbée vers la droite 8"/>
          <p:cNvSpPr/>
          <p:nvPr/>
        </p:nvSpPr>
        <p:spPr>
          <a:xfrm>
            <a:off x="3690730" y="3332922"/>
            <a:ext cx="251792" cy="135172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Flèche courbée vers la droite 9"/>
          <p:cNvSpPr/>
          <p:nvPr/>
        </p:nvSpPr>
        <p:spPr>
          <a:xfrm>
            <a:off x="5161722" y="5320748"/>
            <a:ext cx="397565" cy="762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Flèche courbée vers la droite 11"/>
          <p:cNvSpPr/>
          <p:nvPr/>
        </p:nvSpPr>
        <p:spPr>
          <a:xfrm>
            <a:off x="2166730" y="2438400"/>
            <a:ext cx="271670" cy="609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661428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775791"/>
            <a:ext cx="10515600" cy="4717774"/>
          </a:xfrm>
        </p:spPr>
        <p:txBody>
          <a:bodyPr>
            <a:normAutofit/>
          </a:bodyPr>
          <a:lstStyle/>
          <a:p>
            <a:pPr marL="0" indent="0">
              <a:buNone/>
            </a:pPr>
            <a:r>
              <a:rPr lang="fr-CI" dirty="0">
                <a:latin typeface="Arial Rounded MT Bold" panose="020F0704030504030204" pitchFamily="34" charset="0"/>
              </a:rPr>
              <a:t> </a:t>
            </a:r>
            <a:r>
              <a:rPr lang="fr-CI" sz="4000" dirty="0" smtClean="0">
                <a:latin typeface="Arial Rounded MT Bold" panose="020F0704030504030204" pitchFamily="34" charset="0"/>
              </a:rPr>
              <a:t>Cadre</a:t>
            </a:r>
          </a:p>
          <a:p>
            <a:r>
              <a:rPr lang="fr-CI" dirty="0" smtClean="0">
                <a:latin typeface="Arial Rounded MT Bold" panose="020F0704030504030204" pitchFamily="34" charset="0"/>
              </a:rPr>
              <a:t> d’1 autopsie médico-légale: à la suite d’1 réquisition émanant du Procureur de la République </a:t>
            </a:r>
          </a:p>
          <a:p>
            <a:r>
              <a:rPr lang="fr-CI" dirty="0" smtClean="0">
                <a:latin typeface="Arial Rounded MT Bold" panose="020F0704030504030204" pitchFamily="34" charset="0"/>
              </a:rPr>
              <a:t>d’1 ordonnance de commission d’expert émanant d’1 juge d’instruction</a:t>
            </a:r>
          </a:p>
          <a:p>
            <a:r>
              <a:rPr lang="fr-CI" dirty="0" smtClean="0">
                <a:latin typeface="Arial Rounded MT Bold" panose="020F0704030504030204" pitchFamily="34" charset="0"/>
              </a:rPr>
              <a:t>Demande adressée au médecin légiste</a:t>
            </a:r>
          </a:p>
          <a:p>
            <a:r>
              <a:rPr lang="fr-CI" dirty="0" smtClean="0">
                <a:latin typeface="Arial Rounded MT Bold" panose="020F0704030504030204" pitchFamily="34" charset="0"/>
              </a:rPr>
              <a:t>Si expertise toxicologique, 1 demande adressée à l’expert toxicologue par les autorités requérantes</a:t>
            </a:r>
            <a:endParaRPr lang="fr-CI" dirty="0">
              <a:latin typeface="Arial Rounded MT Bold" panose="020F0704030504030204" pitchFamily="34" charset="0"/>
            </a:endParaRPr>
          </a:p>
        </p:txBody>
      </p:sp>
    </p:spTree>
    <p:extLst>
      <p:ext uri="{BB962C8B-B14F-4D97-AF65-F5344CB8AC3E}">
        <p14:creationId xmlns:p14="http://schemas.microsoft.com/office/powerpoint/2010/main" val="272517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775791"/>
            <a:ext cx="10515600" cy="4996070"/>
          </a:xfrm>
        </p:spPr>
        <p:txBody>
          <a:bodyPr>
            <a:normAutofit/>
          </a:bodyPr>
          <a:lstStyle/>
          <a:p>
            <a:pPr marL="0" indent="0">
              <a:buNone/>
            </a:pPr>
            <a:r>
              <a:rPr lang="fr-CI" dirty="0">
                <a:latin typeface="Arial Rounded MT Bold" panose="020F0704030504030204" pitchFamily="34" charset="0"/>
              </a:rPr>
              <a:t> </a:t>
            </a:r>
            <a:r>
              <a:rPr lang="fr-CI" sz="4000" dirty="0">
                <a:latin typeface="Arial Rounded MT Bold" panose="020F0704030504030204" pitchFamily="34" charset="0"/>
              </a:rPr>
              <a:t>P</a:t>
            </a:r>
            <a:r>
              <a:rPr lang="fr-CI" sz="4000" dirty="0" smtClean="0">
                <a:latin typeface="Arial Rounded MT Bold" panose="020F0704030504030204" pitchFamily="34" charset="0"/>
              </a:rPr>
              <a:t>rélèvements </a:t>
            </a:r>
          </a:p>
          <a:p>
            <a:r>
              <a:rPr lang="fr-CI" dirty="0" smtClean="0">
                <a:latin typeface="Arial Rounded MT Bold" panose="020F0704030504030204" pitchFamily="34" charset="0"/>
              </a:rPr>
              <a:t> en double exemplaire</a:t>
            </a:r>
          </a:p>
          <a:p>
            <a:r>
              <a:rPr lang="fr-CI" dirty="0">
                <a:latin typeface="Arial Rounded MT Bold" panose="020F0704030504030204" pitchFamily="34" charset="0"/>
              </a:rPr>
              <a:t>s</a:t>
            </a:r>
            <a:r>
              <a:rPr lang="fr-CI" dirty="0" smtClean="0">
                <a:latin typeface="Arial Rounded MT Bold" panose="020F0704030504030204" pitchFamily="34" charset="0"/>
              </a:rPr>
              <a:t>oigneusement étiquetés: nom et prénoms, date de naissance, sexe du sujet; date de l’autopsie, numéro d’ordre, nature du prélèvement</a:t>
            </a:r>
          </a:p>
          <a:p>
            <a:r>
              <a:rPr lang="fr-CI" dirty="0" smtClean="0">
                <a:latin typeface="Arial Rounded MT Bold" panose="020F0704030504030204" pitchFamily="34" charset="0"/>
              </a:rPr>
              <a:t>étiquetage effectué immédiatement après le recueil </a:t>
            </a:r>
            <a:r>
              <a:rPr lang="fr-CI" dirty="0" err="1" smtClean="0">
                <a:latin typeface="Arial Rounded MT Bold" panose="020F0704030504030204" pitchFamily="34" charset="0"/>
              </a:rPr>
              <a:t>cad</a:t>
            </a:r>
            <a:r>
              <a:rPr lang="fr-CI" dirty="0" smtClean="0">
                <a:latin typeface="Arial Rounded MT Bold" panose="020F0704030504030204" pitchFamily="34" charset="0"/>
              </a:rPr>
              <a:t> en salle d’autopsie, en présence des enquêteurs et du médecin légiste</a:t>
            </a:r>
          </a:p>
          <a:p>
            <a:r>
              <a:rPr lang="fr-CI" dirty="0">
                <a:latin typeface="Arial Rounded MT Bold" panose="020F0704030504030204" pitchFamily="34" charset="0"/>
              </a:rPr>
              <a:t>p</a:t>
            </a:r>
            <a:r>
              <a:rPr lang="fr-CI" dirty="0" smtClean="0">
                <a:latin typeface="Arial Rounded MT Bold" panose="020F0704030504030204" pitchFamily="34" charset="0"/>
              </a:rPr>
              <a:t>rélèvements scellés</a:t>
            </a:r>
          </a:p>
          <a:p>
            <a:r>
              <a:rPr lang="fr-CI" dirty="0">
                <a:latin typeface="Arial Rounded MT Bold" panose="020F0704030504030204" pitchFamily="34" charset="0"/>
              </a:rPr>
              <a:t>n</a:t>
            </a:r>
            <a:r>
              <a:rPr lang="fr-CI" dirty="0" smtClean="0">
                <a:latin typeface="Arial Rounded MT Bold" panose="020F0704030504030204" pitchFamily="34" charset="0"/>
              </a:rPr>
              <a:t>om(s) et prénoms du (des) médecin(s) légiste(s). </a:t>
            </a:r>
            <a:endParaRPr lang="fr-CI" dirty="0">
              <a:latin typeface="Arial Rounded MT Bold" panose="020F0704030504030204" pitchFamily="34" charset="0"/>
            </a:endParaRPr>
          </a:p>
        </p:txBody>
      </p:sp>
    </p:spTree>
    <p:extLst>
      <p:ext uri="{BB962C8B-B14F-4D97-AF65-F5344CB8AC3E}">
        <p14:creationId xmlns:p14="http://schemas.microsoft.com/office/powerpoint/2010/main" val="2141305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3963850"/>
          </a:xfrm>
        </p:spPr>
        <p:txBody>
          <a:bodyPr>
            <a:normAutofit lnSpcReduction="10000"/>
          </a:bodyPr>
          <a:lstStyle/>
          <a:p>
            <a:r>
              <a:rPr lang="fr-CI" dirty="0" smtClean="0">
                <a:latin typeface="Arial Rounded MT Bold" panose="020F0704030504030204" pitchFamily="34" charset="0"/>
              </a:rPr>
              <a:t>2 types de prélèvements:</a:t>
            </a:r>
          </a:p>
          <a:p>
            <a:r>
              <a:rPr lang="fr-CI" dirty="0" smtClean="0">
                <a:latin typeface="Arial Rounded MT Bold" panose="020F0704030504030204" pitchFamily="34" charset="0"/>
              </a:rPr>
              <a:t>Prélèvements obligatoires: </a:t>
            </a:r>
          </a:p>
          <a:p>
            <a:pPr lvl="1"/>
            <a:r>
              <a:rPr lang="fr-CI" dirty="0" smtClean="0">
                <a:latin typeface="Arial Rounded MT Bold" panose="020F0704030504030204" pitchFamily="34" charset="0"/>
              </a:rPr>
              <a:t>Sang cardiaque, sang périphérique, urines, cheveux, contenu gastrique, poumon</a:t>
            </a:r>
          </a:p>
          <a:p>
            <a:pPr lvl="1"/>
            <a:r>
              <a:rPr lang="fr-CI" dirty="0" smtClean="0">
                <a:latin typeface="Arial Rounded MT Bold" panose="020F0704030504030204" pitchFamily="34" charset="0"/>
              </a:rPr>
              <a:t>En cas de levée de corps (examen externe du cadavre sur le lieu de sa découverte et non dans le cadre d’1 autopsie), seuls les 5 premiers sont disponibles</a:t>
            </a:r>
          </a:p>
          <a:p>
            <a:r>
              <a:rPr lang="fr-CI" dirty="0" smtClean="0">
                <a:latin typeface="Arial Rounded MT Bold" panose="020F0704030504030204" pitchFamily="34" charset="0"/>
              </a:rPr>
              <a:t>Prélèvements facultatifs:</a:t>
            </a:r>
          </a:p>
          <a:p>
            <a:pPr lvl="1"/>
            <a:r>
              <a:rPr lang="fr-CI" dirty="0" smtClean="0">
                <a:latin typeface="Arial Rounded MT Bold" panose="020F0704030504030204" pitchFamily="34" charset="0"/>
              </a:rPr>
              <a:t>Humeur vitrée, bile, viscères, écouvillons </a:t>
            </a:r>
            <a:r>
              <a:rPr lang="fr-CI" dirty="0" err="1" smtClean="0">
                <a:latin typeface="Arial Rounded MT Bold" panose="020F0704030504030204" pitchFamily="34" charset="0"/>
              </a:rPr>
              <a:t>naso</a:t>
            </a:r>
            <a:r>
              <a:rPr lang="fr-CI" dirty="0" smtClean="0">
                <a:latin typeface="Arial Rounded MT Bold" panose="020F0704030504030204" pitchFamily="34" charset="0"/>
              </a:rPr>
              <a:t>-pharyngés et liquides </a:t>
            </a:r>
            <a:r>
              <a:rPr lang="fr-CI" smtClean="0">
                <a:latin typeface="Arial Rounded MT Bold" panose="020F0704030504030204" pitchFamily="34" charset="0"/>
              </a:rPr>
              <a:t>de putréfaction….</a:t>
            </a:r>
            <a:endParaRPr lang="fr-FR" dirty="0">
              <a:latin typeface="Arial Rounded MT Bold" panose="020F0704030504030204" pitchFamily="34" charset="0"/>
            </a:endParaRPr>
          </a:p>
        </p:txBody>
      </p:sp>
    </p:spTree>
    <p:extLst>
      <p:ext uri="{BB962C8B-B14F-4D97-AF65-F5344CB8AC3E}">
        <p14:creationId xmlns:p14="http://schemas.microsoft.com/office/powerpoint/2010/main" val="3587571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3963850"/>
          </a:xfrm>
        </p:spPr>
        <p:txBody>
          <a:bodyPr>
            <a:normAutofit/>
          </a:bodyPr>
          <a:lstStyle/>
          <a:p>
            <a:pPr marL="0" indent="0">
              <a:buNone/>
            </a:pPr>
            <a:endParaRPr lang="fr-CI" dirty="0" smtClean="0">
              <a:latin typeface="Arial Rounded MT Bold" panose="020F0704030504030204" pitchFamily="34" charset="0"/>
            </a:endParaRPr>
          </a:p>
          <a:p>
            <a:r>
              <a:rPr lang="fr-CI" sz="4000" dirty="0" smtClean="0">
                <a:latin typeface="Arial Rounded MT Bold" panose="020F0704030504030204" pitchFamily="34" charset="0"/>
              </a:rPr>
              <a:t>Prélèvements obligatoires: </a:t>
            </a:r>
          </a:p>
          <a:p>
            <a:pPr lvl="1"/>
            <a:r>
              <a:rPr lang="fr-CI" dirty="0">
                <a:latin typeface="Arial Rounded MT Bold" panose="020F0704030504030204" pitchFamily="34" charset="0"/>
              </a:rPr>
              <a:t>s</a:t>
            </a:r>
            <a:r>
              <a:rPr lang="fr-CI" dirty="0" smtClean="0">
                <a:latin typeface="Arial Rounded MT Bold" panose="020F0704030504030204" pitchFamily="34" charset="0"/>
              </a:rPr>
              <a:t>ang cardiaque,</a:t>
            </a:r>
          </a:p>
          <a:p>
            <a:pPr lvl="1"/>
            <a:r>
              <a:rPr lang="fr-CI" dirty="0" smtClean="0">
                <a:latin typeface="Arial Rounded MT Bold" panose="020F0704030504030204" pitchFamily="34" charset="0"/>
              </a:rPr>
              <a:t> sang périphérique,</a:t>
            </a:r>
          </a:p>
          <a:p>
            <a:pPr lvl="1"/>
            <a:r>
              <a:rPr lang="fr-CI" dirty="0" smtClean="0">
                <a:latin typeface="Arial Rounded MT Bold" panose="020F0704030504030204" pitchFamily="34" charset="0"/>
              </a:rPr>
              <a:t> urines, </a:t>
            </a:r>
          </a:p>
          <a:p>
            <a:pPr lvl="1"/>
            <a:r>
              <a:rPr lang="fr-CI" dirty="0" smtClean="0">
                <a:latin typeface="Arial Rounded MT Bold" panose="020F0704030504030204" pitchFamily="34" charset="0"/>
              </a:rPr>
              <a:t>cheveux, </a:t>
            </a:r>
          </a:p>
          <a:p>
            <a:pPr lvl="1"/>
            <a:r>
              <a:rPr lang="fr-CI" dirty="0" smtClean="0">
                <a:latin typeface="Arial Rounded MT Bold" panose="020F0704030504030204" pitchFamily="34" charset="0"/>
              </a:rPr>
              <a:t>contenu gastrique,</a:t>
            </a:r>
          </a:p>
          <a:p>
            <a:pPr lvl="1"/>
            <a:r>
              <a:rPr lang="fr-CI" dirty="0" smtClean="0">
                <a:latin typeface="Arial Rounded MT Bold" panose="020F0704030504030204" pitchFamily="34" charset="0"/>
              </a:rPr>
              <a:t> poumon</a:t>
            </a:r>
          </a:p>
          <a:p>
            <a:pPr marL="457200" lvl="1" indent="0">
              <a:buNone/>
            </a:pPr>
            <a:endParaRPr lang="fr-CI" dirty="0" smtClean="0">
              <a:latin typeface="Arial Rounded MT Bold" panose="020F0704030504030204" pitchFamily="34" charset="0"/>
            </a:endParaRPr>
          </a:p>
          <a:p>
            <a:pPr marL="0" indent="0">
              <a:buNone/>
            </a:pPr>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1008360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353339"/>
          </a:xfrm>
        </p:spPr>
        <p:txBody>
          <a:bodyPr/>
          <a:lstStyle/>
          <a:p>
            <a:r>
              <a:rPr lang="fr-CI" dirty="0" smtClean="0">
                <a:latin typeface="Arial Rounded MT Bold" panose="020F0704030504030204" pitchFamily="34" charset="0"/>
              </a:rPr>
              <a:t>Prélèvements en double (éventuelle contre-expertise)</a:t>
            </a:r>
          </a:p>
          <a:p>
            <a:r>
              <a:rPr lang="fr-CI" dirty="0" smtClean="0">
                <a:latin typeface="Arial Rounded MT Bold" panose="020F0704030504030204" pitchFamily="34" charset="0"/>
              </a:rPr>
              <a:t>Échantillons scellés et immédiatement conservés au froid (+ 4°C ou – 20°C) </a:t>
            </a:r>
          </a:p>
          <a:p>
            <a:r>
              <a:rPr lang="fr-CI" dirty="0" smtClean="0">
                <a:latin typeface="Arial Rounded MT Bold" panose="020F0704030504030204" pitchFamily="34" charset="0"/>
              </a:rPr>
              <a:t>Délai de conservation</a:t>
            </a:r>
          </a:p>
          <a:p>
            <a:pPr lvl="1"/>
            <a:r>
              <a:rPr lang="fr-CI" dirty="0" smtClean="0">
                <a:latin typeface="Arial Rounded MT Bold" panose="020F0704030504030204" pitchFamily="34" charset="0"/>
              </a:rPr>
              <a:t>Procédures judiciaires souvent longues</a:t>
            </a:r>
          </a:p>
          <a:p>
            <a:pPr lvl="1"/>
            <a:r>
              <a:rPr lang="fr-CI" dirty="0" smtClean="0">
                <a:latin typeface="Arial Rounded MT Bold" panose="020F0704030504030204" pitchFamily="34" charset="0"/>
              </a:rPr>
              <a:t>Devenir des </a:t>
            </a:r>
            <a:r>
              <a:rPr lang="fr-CI" dirty="0" err="1" smtClean="0">
                <a:latin typeface="Arial Rounded MT Bold" panose="020F0704030504030204" pitchFamily="34" charset="0"/>
              </a:rPr>
              <a:t>analytes</a:t>
            </a:r>
            <a:r>
              <a:rPr lang="fr-CI" dirty="0" smtClean="0">
                <a:latin typeface="Arial Rounded MT Bold" panose="020F0704030504030204" pitchFamily="34" charset="0"/>
              </a:rPr>
              <a:t> dans les échantillons prélevés</a:t>
            </a:r>
          </a:p>
          <a:p>
            <a:pPr lvl="1"/>
            <a:r>
              <a:rPr lang="fr-CI" dirty="0" smtClean="0">
                <a:latin typeface="Arial Rounded MT Bold" panose="020F0704030504030204" pitchFamily="34" charset="0"/>
              </a:rPr>
              <a:t>Conservation délicate des xénobiotiques volatiles ( accidents  de travail avec solvants organiques, accident d’anesthésie, toxicomanie aux solvants): 1 </a:t>
            </a:r>
            <a:r>
              <a:rPr lang="fr-CI" dirty="0">
                <a:latin typeface="Arial Rounded MT Bold" panose="020F0704030504030204" pitchFamily="34" charset="0"/>
              </a:rPr>
              <a:t>é</a:t>
            </a:r>
            <a:r>
              <a:rPr lang="fr-CI" dirty="0" smtClean="0">
                <a:latin typeface="Arial Rounded MT Bold" panose="020F0704030504030204" pitchFamily="34" charset="0"/>
              </a:rPr>
              <a:t>chantillon sanguin supplémentaire </a:t>
            </a:r>
            <a:r>
              <a:rPr lang="fr-CI" i="1" dirty="0" smtClean="0">
                <a:latin typeface="Arial Rounded MT Bold" panose="020F0704030504030204" pitchFamily="34" charset="0"/>
              </a:rPr>
              <a:t>sous conditionnement étanche aux gaz</a:t>
            </a:r>
            <a:r>
              <a:rPr lang="fr-CI" dirty="0" smtClean="0">
                <a:latin typeface="Arial Rounded MT Bold" panose="020F0704030504030204" pitchFamily="34" charset="0"/>
              </a:rPr>
              <a:t>. </a:t>
            </a:r>
          </a:p>
        </p:txBody>
      </p:sp>
    </p:spTree>
    <p:extLst>
      <p:ext uri="{BB962C8B-B14F-4D97-AF65-F5344CB8AC3E}">
        <p14:creationId xmlns:p14="http://schemas.microsoft.com/office/powerpoint/2010/main" val="3302992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3902765"/>
          </a:xfrm>
        </p:spPr>
        <p:txBody>
          <a:bodyPr/>
          <a:lstStyle/>
          <a:p>
            <a:r>
              <a:rPr lang="fr-CI" sz="4000" dirty="0" smtClean="0">
                <a:latin typeface="Arial Rounded MT Bold" panose="020F0704030504030204" pitchFamily="34" charset="0"/>
              </a:rPr>
              <a:t>Sang </a:t>
            </a:r>
            <a:endParaRPr lang="fr-CI" sz="4000" dirty="0">
              <a:latin typeface="Arial Rounded MT Bold" panose="020F0704030504030204" pitchFamily="34" charset="0"/>
            </a:endParaRPr>
          </a:p>
          <a:p>
            <a:r>
              <a:rPr lang="fr-CI" dirty="0" smtClean="0">
                <a:latin typeface="Arial Rounded MT Bold" panose="020F0704030504030204" pitchFamily="34" charset="0"/>
              </a:rPr>
              <a:t>Matrice biologique la + importante pour le toxicologue</a:t>
            </a:r>
          </a:p>
          <a:p>
            <a:r>
              <a:rPr lang="fr-CI" dirty="0" smtClean="0">
                <a:latin typeface="Arial Rounded MT Bold" panose="020F0704030504030204" pitchFamily="34" charset="0"/>
              </a:rPr>
              <a:t>Seul prélèvement </a:t>
            </a:r>
            <a:r>
              <a:rPr lang="fr-CI" dirty="0" err="1" smtClean="0">
                <a:latin typeface="Arial Rounded MT Bold" panose="020F0704030504030204" pitchFamily="34" charset="0"/>
              </a:rPr>
              <a:t>autopsique</a:t>
            </a:r>
            <a:r>
              <a:rPr lang="fr-CI" dirty="0" smtClean="0">
                <a:latin typeface="Arial Rounded MT Bold" panose="020F0704030504030204" pitchFamily="34" charset="0"/>
              </a:rPr>
              <a:t>  où résultats quantitatifs (dosages) permettent 1 interprétation quant au niveau d’imprégnation du sujet  pour 1 </a:t>
            </a:r>
            <a:r>
              <a:rPr lang="fr-CI" dirty="0" err="1" smtClean="0">
                <a:latin typeface="Arial Rounded MT Bold" panose="020F0704030504030204" pitchFamily="34" charset="0"/>
              </a:rPr>
              <a:t>analyte</a:t>
            </a:r>
            <a:r>
              <a:rPr lang="fr-CI" dirty="0" smtClean="0">
                <a:latin typeface="Arial Rounded MT Bold" panose="020F0704030504030204" pitchFamily="34" charset="0"/>
              </a:rPr>
              <a:t> donné (</a:t>
            </a:r>
            <a:r>
              <a:rPr lang="fr-CI" dirty="0" err="1" smtClean="0">
                <a:latin typeface="Arial Rounded MT Bold" panose="020F0704030504030204" pitchFamily="34" charset="0"/>
              </a:rPr>
              <a:t>infrathérapeutique</a:t>
            </a:r>
            <a:r>
              <a:rPr lang="fr-CI" dirty="0" smtClean="0">
                <a:latin typeface="Arial Rounded MT Bold" panose="020F0704030504030204" pitchFamily="34" charset="0"/>
              </a:rPr>
              <a:t>, thérapeutique, toxique, létal)</a:t>
            </a:r>
          </a:p>
          <a:p>
            <a:r>
              <a:rPr lang="fr-CI" dirty="0" smtClean="0">
                <a:latin typeface="Arial Rounded MT Bold" panose="020F0704030504030204" pitchFamily="34" charset="0"/>
              </a:rPr>
              <a:t>Seul prélèvement permettant d’apprécier l’imputabilité d’1 xénobiotique dans la survenue du décès</a:t>
            </a:r>
            <a:endParaRPr lang="fr-CI" dirty="0">
              <a:latin typeface="Arial Rounded MT Bold" panose="020F0704030504030204" pitchFamily="34" charset="0"/>
            </a:endParaRPr>
          </a:p>
        </p:txBody>
      </p:sp>
    </p:spTree>
    <p:extLst>
      <p:ext uri="{BB962C8B-B14F-4D97-AF65-F5344CB8AC3E}">
        <p14:creationId xmlns:p14="http://schemas.microsoft.com/office/powerpoint/2010/main" val="1978985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4300330"/>
          </a:xfrm>
        </p:spPr>
        <p:txBody>
          <a:bodyPr>
            <a:normAutofit fontScale="92500"/>
          </a:bodyPr>
          <a:lstStyle/>
          <a:p>
            <a:r>
              <a:rPr lang="fr-CI" sz="4300" dirty="0" smtClean="0">
                <a:latin typeface="Arial Rounded MT Bold" panose="020F0704030504030204" pitchFamily="34" charset="0"/>
              </a:rPr>
              <a:t>Sang </a:t>
            </a:r>
            <a:endParaRPr lang="fr-CI" sz="4300" dirty="0">
              <a:latin typeface="Arial Rounded MT Bold" panose="020F0704030504030204" pitchFamily="34" charset="0"/>
            </a:endParaRPr>
          </a:p>
          <a:p>
            <a:r>
              <a:rPr lang="fr-CI" dirty="0" smtClean="0">
                <a:latin typeface="Arial Rounded MT Bold" panose="020F0704030504030204" pitchFamily="34" charset="0"/>
              </a:rPr>
              <a:t>Sang cardiaque: recueilli au moment de l’autopsie, à la cuillère ou à la seringue dans le sac péricardique préalablement vidé de son liquide et épongé après sections des gros troncs cardiaques et massage du cœur pour en exprimer le contenu</a:t>
            </a:r>
          </a:p>
          <a:p>
            <a:r>
              <a:rPr lang="fr-CI" dirty="0" smtClean="0">
                <a:latin typeface="Arial Rounded MT Bold" panose="020F0704030504030204" pitchFamily="34" charset="0"/>
              </a:rPr>
              <a:t>Sujet au phénomène de redistribution post mortem des </a:t>
            </a:r>
            <a:r>
              <a:rPr lang="fr-CI" dirty="0" err="1" smtClean="0">
                <a:latin typeface="Arial Rounded MT Bold" panose="020F0704030504030204" pitchFamily="34" charset="0"/>
              </a:rPr>
              <a:t>xénoB</a:t>
            </a:r>
            <a:endParaRPr lang="fr-CI" dirty="0" smtClean="0">
              <a:latin typeface="Arial Rounded MT Bold" panose="020F0704030504030204" pitchFamily="34" charset="0"/>
            </a:endParaRPr>
          </a:p>
          <a:p>
            <a:r>
              <a:rPr lang="fr-CI" dirty="0" smtClean="0">
                <a:latin typeface="Arial Rounded MT Bold" panose="020F0704030504030204" pitchFamily="34" charset="0"/>
              </a:rPr>
              <a:t>Sur le cadavre frais, prélever  2 fois 10 ml</a:t>
            </a:r>
          </a:p>
          <a:p>
            <a:r>
              <a:rPr lang="fr-CI" dirty="0" smtClean="0">
                <a:latin typeface="Arial Rounded MT Bold" panose="020F0704030504030204" pitchFamily="34" charset="0"/>
              </a:rPr>
              <a:t>Chez le cadavre putréfié, sang cardiaque souvent absent dès les 4è ou 5è jours.</a:t>
            </a:r>
          </a:p>
        </p:txBody>
      </p:sp>
    </p:spTree>
    <p:extLst>
      <p:ext uri="{BB962C8B-B14F-4D97-AF65-F5344CB8AC3E}">
        <p14:creationId xmlns:p14="http://schemas.microsoft.com/office/powerpoint/2010/main" val="3807871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4300330"/>
          </a:xfrm>
        </p:spPr>
        <p:txBody>
          <a:bodyPr>
            <a:normAutofit lnSpcReduction="10000"/>
          </a:bodyPr>
          <a:lstStyle/>
          <a:p>
            <a:r>
              <a:rPr lang="fr-CI" sz="4000" dirty="0" smtClean="0">
                <a:latin typeface="Arial Rounded MT Bold" panose="020F0704030504030204" pitchFamily="34" charset="0"/>
              </a:rPr>
              <a:t>Sang </a:t>
            </a:r>
            <a:endParaRPr lang="fr-CI" sz="4000" dirty="0">
              <a:latin typeface="Arial Rounded MT Bold" panose="020F0704030504030204" pitchFamily="34" charset="0"/>
            </a:endParaRPr>
          </a:p>
          <a:p>
            <a:r>
              <a:rPr lang="fr-CI" dirty="0" smtClean="0">
                <a:latin typeface="Arial Rounded MT Bold" panose="020F0704030504030204" pitchFamily="34" charset="0"/>
              </a:rPr>
              <a:t>Sang périphérique, en quantité nettement inférieure, mais moins sujet à la redistribution post mortem des </a:t>
            </a:r>
            <a:r>
              <a:rPr lang="fr-CI" dirty="0" err="1" smtClean="0">
                <a:latin typeface="Arial Rounded MT Bold" panose="020F0704030504030204" pitchFamily="34" charset="0"/>
              </a:rPr>
              <a:t>xénoB</a:t>
            </a:r>
            <a:endParaRPr lang="fr-CI" dirty="0" smtClean="0">
              <a:latin typeface="Arial Rounded MT Bold" panose="020F0704030504030204" pitchFamily="34" charset="0"/>
            </a:endParaRPr>
          </a:p>
          <a:p>
            <a:r>
              <a:rPr lang="fr-CI" dirty="0" smtClean="0">
                <a:latin typeface="Arial Rounded MT Bold" panose="020F0704030504030204" pitchFamily="34" charset="0"/>
              </a:rPr>
              <a:t>Prélevé au niveau fémoral, sous-clavier ou </a:t>
            </a:r>
            <a:r>
              <a:rPr lang="fr-CI" dirty="0" err="1" smtClean="0">
                <a:latin typeface="Arial Rounded MT Bold" panose="020F0704030504030204" pitchFamily="34" charset="0"/>
              </a:rPr>
              <a:t>sous-hépatique</a:t>
            </a:r>
            <a:endParaRPr lang="fr-CI" dirty="0" smtClean="0">
              <a:latin typeface="Arial Rounded MT Bold" panose="020F0704030504030204" pitchFamily="34" charset="0"/>
            </a:endParaRPr>
          </a:p>
          <a:p>
            <a:r>
              <a:rPr lang="fr-CI" dirty="0" smtClean="0">
                <a:latin typeface="Arial Rounded MT Bold" panose="020F0704030504030204" pitchFamily="34" charset="0"/>
              </a:rPr>
              <a:t>Prélèvement fémoral, le + facile et le + productif: soit à la seringue pour les opérateurs expérimentés, soit après dénudation et section de l’artère fémorale à la racine de la cuisse, puis recueil du sang à la cuiller, éventuellement en élevant le membre inférieur et en massant les muscles de la cuisse pour favoriser l’écoulement.</a:t>
            </a:r>
          </a:p>
        </p:txBody>
      </p:sp>
    </p:spTree>
    <p:extLst>
      <p:ext uri="{BB962C8B-B14F-4D97-AF65-F5344CB8AC3E}">
        <p14:creationId xmlns:p14="http://schemas.microsoft.com/office/powerpoint/2010/main" val="526051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4300330"/>
          </a:xfrm>
        </p:spPr>
        <p:txBody>
          <a:bodyPr>
            <a:normAutofit lnSpcReduction="10000"/>
          </a:bodyPr>
          <a:lstStyle/>
          <a:p>
            <a:r>
              <a:rPr lang="fr-CI" sz="4000" dirty="0" smtClean="0">
                <a:latin typeface="Arial Rounded MT Bold" panose="020F0704030504030204" pitchFamily="34" charset="0"/>
              </a:rPr>
              <a:t>Sang</a:t>
            </a:r>
            <a:r>
              <a:rPr lang="fr-CI" dirty="0" smtClean="0">
                <a:latin typeface="Arial Rounded MT Bold" panose="020F0704030504030204" pitchFamily="34" charset="0"/>
              </a:rPr>
              <a:t> </a:t>
            </a:r>
          </a:p>
          <a:p>
            <a:r>
              <a:rPr lang="fr-CI" dirty="0" smtClean="0">
                <a:latin typeface="Arial Rounded MT Bold" panose="020F0704030504030204" pitchFamily="34" charset="0"/>
              </a:rPr>
              <a:t>Sang périphérique</a:t>
            </a:r>
            <a:endParaRPr lang="fr-CI" dirty="0">
              <a:latin typeface="Arial Rounded MT Bold" panose="020F0704030504030204" pitchFamily="34" charset="0"/>
            </a:endParaRPr>
          </a:p>
          <a:p>
            <a:r>
              <a:rPr lang="fr-CI" dirty="0" smtClean="0">
                <a:latin typeface="Arial Rounded MT Bold" panose="020F0704030504030204" pitchFamily="34" charset="0"/>
              </a:rPr>
              <a:t>Echantillons dans des tubes (plastiques de préférence) secs étanches sans conservateur</a:t>
            </a:r>
          </a:p>
          <a:p>
            <a:r>
              <a:rPr lang="fr-CI" dirty="0" smtClean="0">
                <a:latin typeface="Arial Rounded MT Bold" panose="020F0704030504030204" pitchFamily="34" charset="0"/>
              </a:rPr>
              <a:t>Nécessité d’1 échantillon sur fluorure de sodium </a:t>
            </a:r>
            <a:r>
              <a:rPr lang="fr-CI" dirty="0" err="1" smtClean="0">
                <a:latin typeface="Arial Rounded MT Bold" panose="020F0704030504030204" pitchFamily="34" charset="0"/>
              </a:rPr>
              <a:t>NaF</a:t>
            </a:r>
            <a:r>
              <a:rPr lang="fr-CI" dirty="0" smtClean="0">
                <a:latin typeface="Arial Rounded MT Bold" panose="020F0704030504030204" pitchFamily="34" charset="0"/>
              </a:rPr>
              <a:t> à 0,1% si recherche d’éthanol ou </a:t>
            </a:r>
            <a:r>
              <a:rPr lang="fr-CI" dirty="0" err="1" smtClean="0">
                <a:latin typeface="Arial Rounded MT Bold" panose="020F0704030504030204" pitchFamily="34" charset="0"/>
              </a:rPr>
              <a:t>xénoB</a:t>
            </a:r>
            <a:r>
              <a:rPr lang="fr-CI" dirty="0" smtClean="0">
                <a:latin typeface="Arial Rounded MT Bold" panose="020F0704030504030204" pitchFamily="34" charset="0"/>
              </a:rPr>
              <a:t> à distribution tissulaire élevée comme cocaïne, cyanures</a:t>
            </a:r>
          </a:p>
          <a:p>
            <a:r>
              <a:rPr lang="fr-CI" dirty="0">
                <a:latin typeface="Arial Rounded MT Bold" panose="020F0704030504030204" pitchFamily="34" charset="0"/>
              </a:rPr>
              <a:t>Sang </a:t>
            </a:r>
            <a:r>
              <a:rPr lang="fr-CI" dirty="0" smtClean="0">
                <a:latin typeface="Arial Rounded MT Bold" panose="020F0704030504030204" pitchFamily="34" charset="0"/>
              </a:rPr>
              <a:t>périphérique,1 flacon </a:t>
            </a:r>
            <a:r>
              <a:rPr lang="fr-CI" dirty="0">
                <a:latin typeface="Arial Rounded MT Bold" panose="020F0704030504030204" pitchFamily="34" charset="0"/>
              </a:rPr>
              <a:t>de 2ml sous conditionnement étanche aux gaz. </a:t>
            </a:r>
            <a:endParaRPr lang="fr-CI" dirty="0" smtClean="0">
              <a:latin typeface="Arial Rounded MT Bold" panose="020F0704030504030204" pitchFamily="34" charset="0"/>
            </a:endParaRPr>
          </a:p>
          <a:p>
            <a:r>
              <a:rPr lang="fr-CI" dirty="0" smtClean="0">
                <a:latin typeface="Arial Rounded MT Bold" panose="020F0704030504030204" pitchFamily="34" charset="0"/>
              </a:rPr>
              <a:t>Quantité minimale = 2 ml</a:t>
            </a:r>
          </a:p>
        </p:txBody>
      </p:sp>
    </p:spTree>
    <p:extLst>
      <p:ext uri="{BB962C8B-B14F-4D97-AF65-F5344CB8AC3E}">
        <p14:creationId xmlns:p14="http://schemas.microsoft.com/office/powerpoint/2010/main" val="2298530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306957"/>
          </a:xfrm>
        </p:spPr>
        <p:txBody>
          <a:bodyPr/>
          <a:lstStyle/>
          <a:p>
            <a:r>
              <a:rPr lang="fr-CI" sz="4000" dirty="0" smtClean="0">
                <a:latin typeface="Arial Rounded MT Bold" panose="020F0704030504030204" pitchFamily="34" charset="0"/>
              </a:rPr>
              <a:t>Urines </a:t>
            </a:r>
          </a:p>
          <a:p>
            <a:r>
              <a:rPr lang="fr-CI" dirty="0" smtClean="0">
                <a:latin typeface="Arial Rounded MT Bold" panose="020F0704030504030204" pitchFamily="34" charset="0"/>
              </a:rPr>
              <a:t> Matrice biologique de grande pureté (&gt; 98% d’eau)</a:t>
            </a:r>
          </a:p>
          <a:p>
            <a:r>
              <a:rPr lang="fr-CI" dirty="0" smtClean="0">
                <a:latin typeface="Arial Rounded MT Bold" panose="020F0704030504030204" pitchFamily="34" charset="0"/>
              </a:rPr>
              <a:t>Milieu de choix pour la recherche qualitative (ou </a:t>
            </a:r>
            <a:r>
              <a:rPr lang="fr-CI" i="1" dirty="0" smtClean="0">
                <a:latin typeface="Arial Rounded MT Bold" panose="020F0704030504030204" pitchFamily="34" charset="0"/>
              </a:rPr>
              <a:t>screening</a:t>
            </a:r>
            <a:r>
              <a:rPr lang="fr-CI" dirty="0" smtClean="0">
                <a:latin typeface="Arial Rounded MT Bold" panose="020F0704030504030204" pitchFamily="34" charset="0"/>
              </a:rPr>
              <a:t>) d’1 grand nombre de composés</a:t>
            </a:r>
          </a:p>
          <a:p>
            <a:r>
              <a:rPr lang="fr-CI" dirty="0" smtClean="0">
                <a:latin typeface="Arial Rounded MT Bold" panose="020F0704030504030204" pitchFamily="34" charset="0"/>
              </a:rPr>
              <a:t>Ouvre 1 fenêtre rétrospective +/- large sur le passé toxicologique d’1 individu: 2-4 jours </a:t>
            </a:r>
            <a:r>
              <a:rPr lang="fr-CI" dirty="0" err="1" smtClean="0">
                <a:latin typeface="Arial Rounded MT Bold" panose="020F0704030504030204" pitchFamily="34" charset="0"/>
              </a:rPr>
              <a:t>pr</a:t>
            </a:r>
            <a:r>
              <a:rPr lang="fr-CI" dirty="0" smtClean="0">
                <a:latin typeface="Arial Rounded MT Bold" panose="020F0704030504030204" pitchFamily="34" charset="0"/>
              </a:rPr>
              <a:t> la majorité des médicaments et stupéfiants, parfois 1 semaine ou plus pour certains composés lipophiles plus rémanents (cannabis, raticides anticoagulants, phénothiazines…)</a:t>
            </a:r>
          </a:p>
        </p:txBody>
      </p:sp>
    </p:spTree>
    <p:extLst>
      <p:ext uri="{BB962C8B-B14F-4D97-AF65-F5344CB8AC3E}">
        <p14:creationId xmlns:p14="http://schemas.microsoft.com/office/powerpoint/2010/main" val="3152531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306957"/>
          </a:xfrm>
        </p:spPr>
        <p:txBody>
          <a:bodyPr/>
          <a:lstStyle/>
          <a:p>
            <a:r>
              <a:rPr lang="fr-CI" sz="4000" dirty="0" smtClean="0">
                <a:latin typeface="Arial Rounded MT Bold" panose="020F0704030504030204" pitchFamily="34" charset="0"/>
              </a:rPr>
              <a:t>Urines </a:t>
            </a:r>
          </a:p>
          <a:p>
            <a:r>
              <a:rPr lang="fr-CI" dirty="0" smtClean="0">
                <a:latin typeface="Arial Rounded MT Bold" panose="020F0704030504030204" pitchFamily="34" charset="0"/>
              </a:rPr>
              <a:t>Prélèvement par ponction vésicale à la seringue au cours de l’autopsie </a:t>
            </a:r>
          </a:p>
          <a:p>
            <a:r>
              <a:rPr lang="fr-CI" dirty="0" smtClean="0">
                <a:latin typeface="Arial Rounded MT Bold" panose="020F0704030504030204" pitchFamily="34" charset="0"/>
              </a:rPr>
              <a:t>20 à 50 ml dans 1 flacon étanche en plastique, sans conservateur</a:t>
            </a:r>
          </a:p>
          <a:p>
            <a:r>
              <a:rPr lang="fr-CI" dirty="0" smtClean="0">
                <a:latin typeface="Arial Rounded MT Bold" panose="020F0704030504030204" pitchFamily="34" charset="0"/>
              </a:rPr>
              <a:t>Si suspicion de décès par substances volatiles, 1 prélèvement supplémentaire sous conditionnement étanche aux gaz.</a:t>
            </a:r>
          </a:p>
        </p:txBody>
      </p:sp>
    </p:spTree>
    <p:extLst>
      <p:ext uri="{BB962C8B-B14F-4D97-AF65-F5344CB8AC3E}">
        <p14:creationId xmlns:p14="http://schemas.microsoft.com/office/powerpoint/2010/main" val="1889877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306957"/>
          </a:xfrm>
        </p:spPr>
        <p:txBody>
          <a:bodyPr/>
          <a:lstStyle/>
          <a:p>
            <a:r>
              <a:rPr lang="fr-CI" sz="4000" dirty="0" smtClean="0">
                <a:latin typeface="Arial Rounded MT Bold" panose="020F0704030504030204" pitchFamily="34" charset="0"/>
              </a:rPr>
              <a:t>Contenu gastrique</a:t>
            </a:r>
          </a:p>
          <a:p>
            <a:r>
              <a:rPr lang="fr-CI" dirty="0" smtClean="0">
                <a:latin typeface="Arial Rounded MT Bold" panose="020F0704030504030204" pitchFamily="34" charset="0"/>
              </a:rPr>
              <a:t>Milieu très important, souvent disponible en grande quantité</a:t>
            </a:r>
          </a:p>
          <a:p>
            <a:r>
              <a:rPr lang="fr-CI" dirty="0" smtClean="0">
                <a:latin typeface="Arial Rounded MT Bold" panose="020F0704030504030204" pitchFamily="34" charset="0"/>
              </a:rPr>
              <a:t>Liquide gastrique généralement très pur (</a:t>
            </a:r>
            <a:r>
              <a:rPr lang="fr-CI" dirty="0" err="1" smtClean="0">
                <a:latin typeface="Arial Rounded MT Bold" panose="020F0704030504030204" pitchFamily="34" charset="0"/>
              </a:rPr>
              <a:t>jsq’à</a:t>
            </a:r>
            <a:r>
              <a:rPr lang="fr-CI" dirty="0" smtClean="0">
                <a:latin typeface="Arial Rounded MT Bold" panose="020F0704030504030204" pitchFamily="34" charset="0"/>
              </a:rPr>
              <a:t> 99,5% d’eau) sauf en période </a:t>
            </a:r>
            <a:r>
              <a:rPr lang="fr-CI" dirty="0" err="1" smtClean="0">
                <a:latin typeface="Arial Rounded MT Bold" panose="020F0704030504030204" pitchFamily="34" charset="0"/>
              </a:rPr>
              <a:t>post-prandiale</a:t>
            </a:r>
            <a:r>
              <a:rPr lang="fr-CI" dirty="0" smtClean="0">
                <a:latin typeface="Arial Rounded MT Bold" panose="020F0704030504030204" pitchFamily="34" charset="0"/>
              </a:rPr>
              <a:t> immédiate</a:t>
            </a:r>
          </a:p>
          <a:p>
            <a:r>
              <a:rPr lang="fr-CI" dirty="0" smtClean="0">
                <a:latin typeface="Arial Rounded MT Bold" panose="020F0704030504030204" pitchFamily="34" charset="0"/>
              </a:rPr>
              <a:t>En cas d’administration </a:t>
            </a:r>
            <a:r>
              <a:rPr lang="fr-CI" i="1" dirty="0" smtClean="0">
                <a:latin typeface="Arial Rounded MT Bold" panose="020F0704030504030204" pitchFamily="34" charset="0"/>
              </a:rPr>
              <a:t>per os </a:t>
            </a:r>
            <a:r>
              <a:rPr lang="fr-CI" dirty="0" smtClean="0">
                <a:latin typeface="Arial Rounded MT Bold" panose="020F0704030504030204" pitchFamily="34" charset="0"/>
              </a:rPr>
              <a:t>ou intranasale (</a:t>
            </a:r>
            <a:r>
              <a:rPr lang="fr-CI" i="1" dirty="0" err="1" smtClean="0">
                <a:latin typeface="Arial Rounded MT Bold" panose="020F0704030504030204" pitchFamily="34" charset="0"/>
              </a:rPr>
              <a:t>sniffing</a:t>
            </a:r>
            <a:r>
              <a:rPr lang="fr-CI" dirty="0" smtClean="0">
                <a:latin typeface="Arial Rounded MT Bold" panose="020F0704030504030204" pitchFamily="34" charset="0"/>
              </a:rPr>
              <a:t>), concentrations élevées de </a:t>
            </a:r>
            <a:r>
              <a:rPr lang="fr-CI" dirty="0" err="1" smtClean="0">
                <a:latin typeface="Arial Rounded MT Bold" panose="020F0704030504030204" pitchFamily="34" charset="0"/>
              </a:rPr>
              <a:t>xénoB</a:t>
            </a:r>
            <a:r>
              <a:rPr lang="fr-CI" dirty="0" smtClean="0">
                <a:latin typeface="Arial Rounded MT Bold" panose="020F0704030504030204" pitchFamily="34" charset="0"/>
              </a:rPr>
              <a:t>.</a:t>
            </a:r>
          </a:p>
          <a:p>
            <a:r>
              <a:rPr lang="fr-CI" dirty="0" smtClean="0">
                <a:latin typeface="Arial Rounded MT Bold" panose="020F0704030504030204" pitchFamily="34" charset="0"/>
              </a:rPr>
              <a:t>Substances non métabolisées, donc sous forme de </a:t>
            </a:r>
            <a:r>
              <a:rPr lang="fr-CI" dirty="0" err="1" smtClean="0">
                <a:latin typeface="Arial Rounded MT Bold" panose="020F0704030504030204" pitchFamily="34" charset="0"/>
              </a:rPr>
              <a:t>sbstces</a:t>
            </a:r>
            <a:r>
              <a:rPr lang="fr-CI" dirty="0" smtClean="0">
                <a:latin typeface="Arial Rounded MT Bold" panose="020F0704030504030204" pitchFamily="34" charset="0"/>
              </a:rPr>
              <a:t> mères …comme les librairies disponibles! </a:t>
            </a: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111220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79236"/>
          </a:xfrm>
        </p:spPr>
        <p:txBody>
          <a:bodyPr>
            <a:normAutofit lnSpcReduction="10000"/>
          </a:bodyPr>
          <a:lstStyle/>
          <a:p>
            <a:r>
              <a:rPr lang="fr-CI" sz="4000" dirty="0" smtClean="0">
                <a:latin typeface="Arial Rounded MT Bold" panose="020F0704030504030204" pitchFamily="34" charset="0"/>
              </a:rPr>
              <a:t>Contenu gastrique</a:t>
            </a:r>
          </a:p>
          <a:p>
            <a:r>
              <a:rPr lang="fr-CI" dirty="0" smtClean="0">
                <a:latin typeface="Arial Rounded MT Bold" panose="020F0704030504030204" pitchFamily="34" charset="0"/>
              </a:rPr>
              <a:t>Prélèvement à la louche ou à la cuillère, après clampage de l’œsophage et du duodénum, exérèse en bloc de l’ensemble foie-estomac-pancréas-</a:t>
            </a:r>
            <a:r>
              <a:rPr lang="fr-CI" dirty="0" err="1" smtClean="0">
                <a:latin typeface="Arial Rounded MT Bold" panose="020F0704030504030204" pitchFamily="34" charset="0"/>
              </a:rPr>
              <a:t>duodenum</a:t>
            </a:r>
            <a:r>
              <a:rPr lang="fr-CI" dirty="0" smtClean="0">
                <a:latin typeface="Arial Rounded MT Bold" panose="020F0704030504030204" pitchFamily="34" charset="0"/>
              </a:rPr>
              <a:t>, et incision de la poche gastrique</a:t>
            </a:r>
          </a:p>
          <a:p>
            <a:r>
              <a:rPr lang="fr-CI" dirty="0" smtClean="0">
                <a:latin typeface="Arial Rounded MT Bold" panose="020F0704030504030204" pitchFamily="34" charset="0"/>
              </a:rPr>
              <a:t>Volume de 20 à 50 ml, sur tube sec, sans conservateur</a:t>
            </a:r>
          </a:p>
          <a:p>
            <a:r>
              <a:rPr lang="fr-CI" dirty="0" smtClean="0">
                <a:latin typeface="Arial Rounded MT Bold" panose="020F0704030504030204" pitchFamily="34" charset="0"/>
              </a:rPr>
              <a:t>Renseigner l’aspect du bol gastrique (présence de sang, de débris alimentaires), son odeur (alcool, solvants organiques, hydrocarbures), la présence de particules d’origine médicamenteuse (gélules, </a:t>
            </a:r>
            <a:r>
              <a:rPr lang="fr-CI" dirty="0" err="1" smtClean="0">
                <a:latin typeface="Arial Rounded MT Bold" panose="020F0704030504030204" pitchFamily="34" charset="0"/>
              </a:rPr>
              <a:t>comp</a:t>
            </a:r>
            <a:r>
              <a:rPr lang="fr-CI" dirty="0" smtClean="0">
                <a:latin typeface="Arial Rounded MT Bold" panose="020F0704030504030204" pitchFamily="34" charset="0"/>
              </a:rPr>
              <a:t> +/- délités) à isoler, décrire et à conserver </a:t>
            </a:r>
            <a:r>
              <a:rPr lang="fr-CI" dirty="0" err="1" smtClean="0">
                <a:latin typeface="Arial Rounded MT Bold" panose="020F0704030504030204" pitchFamily="34" charset="0"/>
              </a:rPr>
              <a:t>ds</a:t>
            </a:r>
            <a:r>
              <a:rPr lang="fr-CI" dirty="0" smtClean="0">
                <a:latin typeface="Arial Rounded MT Bold" panose="020F0704030504030204" pitchFamily="34" charset="0"/>
              </a:rPr>
              <a:t> 1 flacon spécifique.</a:t>
            </a: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1705912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4313583"/>
          </a:xfrm>
        </p:spPr>
        <p:txBody>
          <a:bodyPr/>
          <a:lstStyle/>
          <a:p>
            <a:r>
              <a:rPr lang="fr-CI" sz="4000" dirty="0" smtClean="0">
                <a:latin typeface="Arial Rounded MT Bold" panose="020F0704030504030204" pitchFamily="34" charset="0"/>
              </a:rPr>
              <a:t>Cheveux</a:t>
            </a:r>
          </a:p>
          <a:p>
            <a:r>
              <a:rPr lang="fr-CI" dirty="0" smtClean="0">
                <a:latin typeface="Arial Rounded MT Bold" panose="020F0704030504030204" pitchFamily="34" charset="0"/>
              </a:rPr>
              <a:t>Ont complètement modifié la fenêtre de détection des xénobiotiques</a:t>
            </a:r>
          </a:p>
          <a:p>
            <a:r>
              <a:rPr lang="fr-CI" dirty="0" smtClean="0">
                <a:latin typeface="Arial Rounded MT Bold" panose="020F0704030504030204" pitchFamily="34" charset="0"/>
              </a:rPr>
              <a:t>= marqueur des expositions répétées ou chroniques</a:t>
            </a:r>
          </a:p>
          <a:p>
            <a:r>
              <a:rPr lang="fr-CI" dirty="0" smtClean="0">
                <a:latin typeface="Arial Rounded MT Bold" panose="020F0704030504030204" pitchFamily="34" charset="0"/>
              </a:rPr>
              <a:t>Seule matrice biologique permettant de remonter plusieurs semaines, voire plusieurs mois dans le passé toxicologique d’1 individu</a:t>
            </a:r>
          </a:p>
          <a:p>
            <a:r>
              <a:rPr lang="fr-CI" dirty="0" smtClean="0">
                <a:latin typeface="Arial Rounded MT Bold" panose="020F0704030504030204" pitchFamily="34" charset="0"/>
              </a:rPr>
              <a:t>Applications innombrables en médecine clinique, médecine du travail, médecine d’assurance… </a:t>
            </a:r>
          </a:p>
        </p:txBody>
      </p:sp>
    </p:spTree>
    <p:extLst>
      <p:ext uri="{BB962C8B-B14F-4D97-AF65-F5344CB8AC3E}">
        <p14:creationId xmlns:p14="http://schemas.microsoft.com/office/powerpoint/2010/main" val="999037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fontScale="92500"/>
          </a:bodyPr>
          <a:lstStyle/>
          <a:p>
            <a:r>
              <a:rPr lang="fr-CI" sz="4000" dirty="0" smtClean="0">
                <a:latin typeface="Arial Rounded MT Bold" panose="020F0704030504030204" pitchFamily="34" charset="0"/>
              </a:rPr>
              <a:t>Cheveux</a:t>
            </a:r>
            <a:endParaRPr lang="fr-CI" dirty="0" smtClean="0">
              <a:latin typeface="Arial Rounded MT Bold" panose="020F0704030504030204" pitchFamily="34" charset="0"/>
            </a:endParaRPr>
          </a:p>
          <a:p>
            <a:r>
              <a:rPr lang="fr-CI" dirty="0" smtClean="0">
                <a:latin typeface="Arial Rounded MT Bold" panose="020F0704030504030204" pitchFamily="34" charset="0"/>
              </a:rPr>
              <a:t>Prélevés dans la région occipitale, environ 1 mèche de 80 cheveux </a:t>
            </a:r>
            <a:r>
              <a:rPr lang="fr-CI" dirty="0" err="1" smtClean="0">
                <a:latin typeface="Arial Rounded MT Bold" panose="020F0704030504030204" pitchFamily="34" charset="0"/>
              </a:rPr>
              <a:t>càd</a:t>
            </a:r>
            <a:r>
              <a:rPr lang="fr-CI" dirty="0" smtClean="0">
                <a:latin typeface="Arial Rounded MT Bold" panose="020F0704030504030204" pitchFamily="34" charset="0"/>
              </a:rPr>
              <a:t> du diamètre d’1 crayon à papier </a:t>
            </a:r>
          </a:p>
          <a:p>
            <a:r>
              <a:rPr lang="fr-CI" dirty="0" smtClean="0">
                <a:latin typeface="Arial Rounded MT Bold" panose="020F0704030504030204" pitchFamily="34" charset="0"/>
              </a:rPr>
              <a:t>Cheveux coupés  au ras du scalp (et non arrachés) à l’aide de ciseaux ou d’1 scalpel propre </a:t>
            </a:r>
          </a:p>
          <a:p>
            <a:r>
              <a:rPr lang="fr-CI" dirty="0" smtClean="0">
                <a:latin typeface="Arial Rounded MT Bold" panose="020F0704030504030204" pitchFamily="34" charset="0"/>
              </a:rPr>
              <a:t>Mèche de cheveux orientée à l’aide d’1 cordelette à la racine</a:t>
            </a:r>
          </a:p>
          <a:p>
            <a:r>
              <a:rPr lang="fr-CI" dirty="0" smtClean="0">
                <a:latin typeface="Arial Rounded MT Bold" panose="020F0704030504030204" pitchFamily="34" charset="0"/>
              </a:rPr>
              <a:t>Conservation en tube sec ou dans 1 enveloppe, à température ambiante</a:t>
            </a:r>
          </a:p>
          <a:p>
            <a:r>
              <a:rPr lang="fr-CI" dirty="0" smtClean="0">
                <a:latin typeface="Arial Rounded MT Bold" panose="020F0704030504030204" pitchFamily="34" charset="0"/>
              </a:rPr>
              <a:t>En absence de cheveux, poils axillaires ou pubiens ou des membres.</a:t>
            </a: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415221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3963850"/>
          </a:xfrm>
        </p:spPr>
        <p:txBody>
          <a:bodyPr>
            <a:normAutofit/>
          </a:bodyPr>
          <a:lstStyle/>
          <a:p>
            <a:pPr marL="0" indent="0">
              <a:buNone/>
            </a:pPr>
            <a:endParaRPr lang="fr-CI" dirty="0" smtClean="0">
              <a:latin typeface="Arial Rounded MT Bold" panose="020F0704030504030204" pitchFamily="34" charset="0"/>
            </a:endParaRPr>
          </a:p>
          <a:p>
            <a:r>
              <a:rPr lang="fr-CI" sz="4000" dirty="0" smtClean="0">
                <a:latin typeface="Arial Rounded MT Bold" panose="020F0704030504030204" pitchFamily="34" charset="0"/>
              </a:rPr>
              <a:t>Prélèvements facultatifs:</a:t>
            </a:r>
            <a:endParaRPr lang="fr-CI" dirty="0" smtClean="0">
              <a:latin typeface="Arial Rounded MT Bold" panose="020F0704030504030204" pitchFamily="34" charset="0"/>
            </a:endParaRPr>
          </a:p>
          <a:p>
            <a:pPr lvl="1"/>
            <a:r>
              <a:rPr lang="fr-CI" dirty="0">
                <a:latin typeface="Arial Rounded MT Bold" panose="020F0704030504030204" pitchFamily="34" charset="0"/>
              </a:rPr>
              <a:t>h</a:t>
            </a:r>
            <a:r>
              <a:rPr lang="fr-CI" dirty="0" smtClean="0">
                <a:latin typeface="Arial Rounded MT Bold" panose="020F0704030504030204" pitchFamily="34" charset="0"/>
              </a:rPr>
              <a:t>umeur vitrée (ou vitré)</a:t>
            </a:r>
          </a:p>
          <a:p>
            <a:pPr lvl="1"/>
            <a:r>
              <a:rPr lang="fr-CI" dirty="0">
                <a:latin typeface="Arial Rounded MT Bold" panose="020F0704030504030204" pitchFamily="34" charset="0"/>
              </a:rPr>
              <a:t>b</a:t>
            </a:r>
            <a:r>
              <a:rPr lang="fr-CI" dirty="0" smtClean="0">
                <a:latin typeface="Arial Rounded MT Bold" panose="020F0704030504030204" pitchFamily="34" charset="0"/>
              </a:rPr>
              <a:t>ile,</a:t>
            </a:r>
          </a:p>
          <a:p>
            <a:pPr lvl="1"/>
            <a:r>
              <a:rPr lang="fr-CI" dirty="0" smtClean="0">
                <a:latin typeface="Arial Rounded MT Bold" panose="020F0704030504030204" pitchFamily="34" charset="0"/>
              </a:rPr>
              <a:t> viscères, </a:t>
            </a:r>
          </a:p>
          <a:p>
            <a:pPr lvl="1"/>
            <a:r>
              <a:rPr lang="fr-CI" dirty="0" smtClean="0">
                <a:latin typeface="Arial Rounded MT Bold" panose="020F0704030504030204" pitchFamily="34" charset="0"/>
              </a:rPr>
              <a:t>écouvillons </a:t>
            </a:r>
            <a:r>
              <a:rPr lang="fr-CI" dirty="0" err="1" smtClean="0">
                <a:latin typeface="Arial Rounded MT Bold" panose="020F0704030504030204" pitchFamily="34" charset="0"/>
              </a:rPr>
              <a:t>naso</a:t>
            </a:r>
            <a:r>
              <a:rPr lang="fr-CI" dirty="0" smtClean="0">
                <a:latin typeface="Arial Rounded MT Bold" panose="020F0704030504030204" pitchFamily="34" charset="0"/>
              </a:rPr>
              <a:t>-pharyngés et</a:t>
            </a:r>
          </a:p>
          <a:p>
            <a:pPr lvl="1"/>
            <a:r>
              <a:rPr lang="fr-CI" dirty="0" smtClean="0">
                <a:latin typeface="Arial Rounded MT Bold" panose="020F0704030504030204" pitchFamily="34" charset="0"/>
              </a:rPr>
              <a:t> liquides de putréfaction…</a:t>
            </a:r>
            <a:endParaRPr lang="fr-FR" dirty="0">
              <a:latin typeface="Arial Rounded MT Bold" panose="020F0704030504030204" pitchFamily="34" charset="0"/>
            </a:endParaRPr>
          </a:p>
        </p:txBody>
      </p:sp>
    </p:spTree>
    <p:extLst>
      <p:ext uri="{BB962C8B-B14F-4D97-AF65-F5344CB8AC3E}">
        <p14:creationId xmlns:p14="http://schemas.microsoft.com/office/powerpoint/2010/main" val="1726939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Humeur vitrée (ou vitré)</a:t>
            </a:r>
          </a:p>
          <a:p>
            <a:r>
              <a:rPr lang="fr-CI" sz="2400" dirty="0" smtClean="0">
                <a:latin typeface="Arial Rounded MT Bold" panose="020F0704030504030204" pitchFamily="34" charset="0"/>
              </a:rPr>
              <a:t>= milieu interne de la chambre postérieure de l’œil</a:t>
            </a:r>
          </a:p>
          <a:p>
            <a:r>
              <a:rPr lang="fr-CI" sz="2400" dirty="0" smtClean="0">
                <a:latin typeface="Arial Rounded MT Bold" panose="020F0704030504030204" pitchFamily="34" charset="0"/>
              </a:rPr>
              <a:t>= gel transparent contenant du collagène, des protéines fibrillaires, de l’acide </a:t>
            </a:r>
            <a:r>
              <a:rPr lang="fr-CI" sz="2400" dirty="0" err="1" smtClean="0">
                <a:latin typeface="Arial Rounded MT Bold" panose="020F0704030504030204" pitchFamily="34" charset="0"/>
              </a:rPr>
              <a:t>hyaluronique</a:t>
            </a:r>
            <a:r>
              <a:rPr lang="fr-CI" sz="2400" dirty="0" smtClean="0">
                <a:latin typeface="Arial Rounded MT Bold" panose="020F0704030504030204" pitchFamily="34" charset="0"/>
              </a:rPr>
              <a:t> et des leucocytes</a:t>
            </a:r>
          </a:p>
          <a:p>
            <a:r>
              <a:rPr lang="fr-CI" sz="2400" dirty="0" smtClean="0">
                <a:latin typeface="Arial Rounded MT Bold" panose="020F0704030504030204" pitchFamily="34" charset="0"/>
              </a:rPr>
              <a:t>≠ humeur aqueuse qui remplit la chambre antérieure de l’œil</a:t>
            </a:r>
          </a:p>
          <a:p>
            <a:r>
              <a:rPr lang="fr-CI" sz="2400" dirty="0" smtClean="0">
                <a:latin typeface="Arial Rounded MT Bold" panose="020F0704030504030204" pitchFamily="34" charset="0"/>
              </a:rPr>
              <a:t>Après la mort, le vitré se liquéfie rapidement et peut être alors être prélevé à la seringue dans les 2 à 5 jours qui suivent le décès</a:t>
            </a:r>
          </a:p>
          <a:p>
            <a:r>
              <a:rPr lang="fr-CI" sz="2400" dirty="0" smtClean="0">
                <a:latin typeface="Arial Rounded MT Bold" panose="020F0704030504030204" pitchFamily="34" charset="0"/>
              </a:rPr>
              <a:t>Milieu facile à collecter</a:t>
            </a: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3844961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Humeur vitrée</a:t>
            </a:r>
          </a:p>
          <a:p>
            <a:r>
              <a:rPr lang="fr-CI" sz="2400" dirty="0" smtClean="0">
                <a:latin typeface="Arial Rounded MT Bold" panose="020F0704030504030204" pitchFamily="34" charset="0"/>
              </a:rPr>
              <a:t>Double intérêt en médecine légale: thanatologique et toxicologique</a:t>
            </a:r>
          </a:p>
          <a:p>
            <a:r>
              <a:rPr lang="fr-CI" sz="2400" dirty="0" smtClean="0">
                <a:latin typeface="Arial Rounded MT Bold" panose="020F0704030504030204" pitchFamily="34" charset="0"/>
              </a:rPr>
              <a:t>Sur le plan thanatologique pour la détermination du délai post-mortem (DPM) par le dosage du potassium vitréen </a:t>
            </a:r>
          </a:p>
          <a:p>
            <a:r>
              <a:rPr lang="fr-CI" sz="2400" dirty="0" smtClean="0">
                <a:latin typeface="Arial Rounded MT Bold" panose="020F0704030504030204" pitchFamily="34" charset="0"/>
              </a:rPr>
              <a:t>Sur le plan toxicologique pour la recherche de l’alcool, des médicaments et stupéfiants  </a:t>
            </a:r>
          </a:p>
          <a:p>
            <a:pPr lvl="1"/>
            <a:r>
              <a:rPr lang="fr-CI" dirty="0" smtClean="0">
                <a:latin typeface="Arial Rounded MT Bold" panose="020F0704030504030204" pitchFamily="34" charset="0"/>
              </a:rPr>
              <a:t>Pour l’alcool: rapport des concentrations  vitré/sang = 0,80 avec 1 intérêt quantitatif  pour 1 approximation de l’alcoolémie en l’absence de sang</a:t>
            </a:r>
          </a:p>
          <a:p>
            <a:pPr lvl="1"/>
            <a:r>
              <a:rPr lang="fr-CI" dirty="0" smtClean="0">
                <a:latin typeface="Arial Rounded MT Bold" panose="020F0704030504030204" pitchFamily="34" charset="0"/>
              </a:rPr>
              <a:t> pour les médicaments et stupéfiants, vitré utile dans 1 optique de screening</a:t>
            </a:r>
          </a:p>
          <a:p>
            <a:endParaRPr lang="fr-CI" sz="2400" dirty="0" smtClean="0">
              <a:latin typeface="Arial Rounded MT Bold" panose="020F0704030504030204" pitchFamily="34" charset="0"/>
            </a:endParaRPr>
          </a:p>
        </p:txBody>
      </p:sp>
    </p:spTree>
    <p:extLst>
      <p:ext uri="{BB962C8B-B14F-4D97-AF65-F5344CB8AC3E}">
        <p14:creationId xmlns:p14="http://schemas.microsoft.com/office/powerpoint/2010/main" val="855166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Humeur vitrée</a:t>
            </a:r>
          </a:p>
          <a:p>
            <a:r>
              <a:rPr lang="fr-CI" dirty="0" smtClean="0">
                <a:latin typeface="Arial Rounded MT Bold" panose="020F0704030504030204" pitchFamily="34" charset="0"/>
              </a:rPr>
              <a:t>Prélèvement à la seringue équipée d’1 aiguille IV ou IM, en piquant la </a:t>
            </a:r>
            <a:r>
              <a:rPr lang="fr-CI" dirty="0" err="1" smtClean="0">
                <a:latin typeface="Arial Rounded MT Bold" panose="020F0704030504030204" pitchFamily="34" charset="0"/>
              </a:rPr>
              <a:t>sclère</a:t>
            </a:r>
            <a:r>
              <a:rPr lang="fr-CI" dirty="0" smtClean="0">
                <a:latin typeface="Arial Rounded MT Bold" panose="020F0704030504030204" pitchFamily="34" charset="0"/>
              </a:rPr>
              <a:t> au niveau de la commissure palpébrale externe; l’aiguille orientée en dedans et légèrement en arrière, doit pénétrer de 0,5 à 1 cm à l’intérieur de l’œil, après quoi il faut exercer 1 traction douce sur le piston  pour éviter d’aspirer de la rétine et ou de la choroïde</a:t>
            </a:r>
          </a:p>
          <a:p>
            <a:r>
              <a:rPr lang="fr-CI" dirty="0" smtClean="0">
                <a:latin typeface="Arial Rounded MT Bold" panose="020F0704030504030204" pitchFamily="34" charset="0"/>
              </a:rPr>
              <a:t>Recueillir  1 à 2 ml de vitré par œil, transvaser dans 1 tube </a:t>
            </a:r>
            <a:r>
              <a:rPr lang="fr-CI" dirty="0" err="1" smtClean="0">
                <a:latin typeface="Arial Rounded MT Bold" panose="020F0704030504030204" pitchFamily="34" charset="0"/>
              </a:rPr>
              <a:t>eppendorff</a:t>
            </a:r>
            <a:endParaRPr lang="fr-CI" dirty="0" smtClean="0">
              <a:latin typeface="Arial Rounded MT Bold" panose="020F0704030504030204" pitchFamily="34" charset="0"/>
            </a:endParaRPr>
          </a:p>
          <a:p>
            <a:pPr marL="0" indent="0">
              <a:buNone/>
            </a:pPr>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a:p>
            <a:endParaRPr lang="fr-CI" sz="2400" dirty="0" smtClean="0">
              <a:latin typeface="Arial Rounded MT Bold" panose="020F0704030504030204" pitchFamily="34" charset="0"/>
            </a:endParaRPr>
          </a:p>
        </p:txBody>
      </p:sp>
    </p:spTree>
    <p:extLst>
      <p:ext uri="{BB962C8B-B14F-4D97-AF65-F5344CB8AC3E}">
        <p14:creationId xmlns:p14="http://schemas.microsoft.com/office/powerpoint/2010/main" val="2709848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Humeur vitrée</a:t>
            </a:r>
            <a:endParaRPr lang="fr-CI" dirty="0" smtClean="0">
              <a:latin typeface="Arial Rounded MT Bold" panose="020F0704030504030204" pitchFamily="34" charset="0"/>
            </a:endParaRPr>
          </a:p>
          <a:p>
            <a:r>
              <a:rPr lang="fr-CI" sz="2400" dirty="0" smtClean="0">
                <a:latin typeface="Arial Rounded MT Bold" panose="020F0704030504030204" pitchFamily="34" charset="0"/>
              </a:rPr>
              <a:t>Si dosage de potassium, vitré aussitôt centrifugé et surnageant transparent (+++) transvasé dans 1 second tube </a:t>
            </a:r>
            <a:r>
              <a:rPr lang="fr-CI" sz="2400" dirty="0" err="1" smtClean="0">
                <a:latin typeface="Arial Rounded MT Bold" panose="020F0704030504030204" pitchFamily="34" charset="0"/>
              </a:rPr>
              <a:t>eppendorff</a:t>
            </a:r>
            <a:r>
              <a:rPr lang="fr-CI" sz="2400" dirty="0" smtClean="0">
                <a:latin typeface="Arial Rounded MT Bold" panose="020F0704030504030204" pitchFamily="34" charset="0"/>
              </a:rPr>
              <a:t> immédiatement déposé au congélateur</a:t>
            </a:r>
          </a:p>
          <a:p>
            <a:r>
              <a:rPr lang="fr-CI" sz="2400" dirty="0" smtClean="0">
                <a:latin typeface="Arial Rounded MT Bold" panose="020F0704030504030204" pitchFamily="34" charset="0"/>
              </a:rPr>
              <a:t>Préciser l’heure du prélèvement</a:t>
            </a:r>
          </a:p>
          <a:p>
            <a:r>
              <a:rPr lang="fr-CI" sz="2400" dirty="0" smtClean="0">
                <a:latin typeface="Arial Rounded MT Bold" panose="020F0704030504030204" pitchFamily="34" charset="0"/>
              </a:rPr>
              <a:t>L’expert chargé de déterminer le DPM doit refuser tout prélèvement souillé</a:t>
            </a:r>
          </a:p>
          <a:p>
            <a:r>
              <a:rPr lang="fr-CI" sz="2400" dirty="0" smtClean="0">
                <a:latin typeface="Arial Rounded MT Bold" panose="020F0704030504030204" pitchFamily="34" charset="0"/>
              </a:rPr>
              <a:t>Après prélèvement de vitré, dépression inesthétique des globes </a:t>
            </a:r>
            <a:r>
              <a:rPr lang="fr-CI" sz="2400" dirty="0" err="1" smtClean="0">
                <a:latin typeface="Arial Rounded MT Bold" panose="020F0704030504030204" pitchFamily="34" charset="0"/>
              </a:rPr>
              <a:t>occulaires</a:t>
            </a:r>
            <a:r>
              <a:rPr lang="fr-CI" sz="2400" dirty="0" smtClean="0">
                <a:latin typeface="Arial Rounded MT Bold" panose="020F0704030504030204" pitchFamily="34" charset="0"/>
              </a:rPr>
              <a:t>, les remplir  à l’eau du robinet  après l’autopsie, avant la présentation du corps à la famille.</a:t>
            </a:r>
          </a:p>
          <a:p>
            <a:endParaRPr lang="fr-CI" sz="2400" dirty="0" smtClean="0">
              <a:latin typeface="Arial Rounded MT Bold" panose="020F0704030504030204" pitchFamily="34" charset="0"/>
            </a:endParaRPr>
          </a:p>
          <a:p>
            <a:endParaRPr lang="fr-CI" sz="2400" dirty="0" smtClean="0">
              <a:latin typeface="Arial Rounded MT Bold" panose="020F0704030504030204" pitchFamily="34" charset="0"/>
            </a:endParaRPr>
          </a:p>
        </p:txBody>
      </p:sp>
    </p:spTree>
    <p:extLst>
      <p:ext uri="{BB962C8B-B14F-4D97-AF65-F5344CB8AC3E}">
        <p14:creationId xmlns:p14="http://schemas.microsoft.com/office/powerpoint/2010/main" val="2416076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Bile</a:t>
            </a:r>
          </a:p>
          <a:p>
            <a:r>
              <a:rPr lang="fr-CI" sz="2400" dirty="0" smtClean="0">
                <a:latin typeface="Arial Rounded MT Bold" panose="020F0704030504030204" pitchFamily="34" charset="0"/>
              </a:rPr>
              <a:t>Milieu intéressant pour le screening toxicologique , surtout chez cadavre putréfié où sang et urines ont disparu</a:t>
            </a:r>
          </a:p>
          <a:p>
            <a:r>
              <a:rPr lang="fr-CI" sz="2400" dirty="0" smtClean="0">
                <a:latin typeface="Arial Rounded MT Bold" panose="020F0704030504030204" pitchFamily="34" charset="0"/>
              </a:rPr>
              <a:t>Médicaments et stupéfiants y sont en concentrations supérieures aux cc sanguines</a:t>
            </a:r>
          </a:p>
          <a:p>
            <a:r>
              <a:rPr lang="fr-CI" sz="2400" dirty="0" smtClean="0">
                <a:latin typeface="Arial Rounded MT Bold" panose="020F0704030504030204" pitchFamily="34" charset="0"/>
              </a:rPr>
              <a:t>Milieu se prête bien  aux investigations immunochimiques</a:t>
            </a:r>
          </a:p>
          <a:p>
            <a:r>
              <a:rPr lang="fr-CI" sz="2400" dirty="0" smtClean="0">
                <a:latin typeface="Arial Rounded MT Bold" panose="020F0704030504030204" pitchFamily="34" charset="0"/>
              </a:rPr>
              <a:t>Prélèvement à la seringue ou, en cas de volume très faible, à la cuiller après incision de la paroi vésiculaire</a:t>
            </a:r>
          </a:p>
          <a:p>
            <a:r>
              <a:rPr lang="fr-CI" sz="2400" dirty="0" smtClean="0">
                <a:latin typeface="Arial Rounded MT Bold" panose="020F0704030504030204" pitchFamily="34" charset="0"/>
              </a:rPr>
              <a:t>Stockage sur tube sec, sans conservateur</a:t>
            </a: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2077956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Viscères</a:t>
            </a:r>
          </a:p>
          <a:p>
            <a:r>
              <a:rPr lang="fr-CI" sz="2400" dirty="0" smtClean="0">
                <a:latin typeface="Arial Rounded MT Bold" panose="020F0704030504030204" pitchFamily="34" charset="0"/>
              </a:rPr>
              <a:t>Les progrès considérables opérés au niveau des techniques analytiques, ont limité le prélèvement de viscères aux situations où cadavre entièrement putréfié (plus de fluide), cadavre morcelé et intérêt scientifique (étude de la distribution post-mortem des </a:t>
            </a:r>
            <a:r>
              <a:rPr lang="fr-CI" sz="2400" dirty="0" err="1" smtClean="0">
                <a:latin typeface="Arial Rounded MT Bold" panose="020F0704030504030204" pitchFamily="34" charset="0"/>
              </a:rPr>
              <a:t>analytes</a:t>
            </a:r>
            <a:r>
              <a:rPr lang="fr-CI" sz="2400" dirty="0" smtClean="0">
                <a:latin typeface="Arial Rounded MT Bold" panose="020F0704030504030204" pitchFamily="34" charset="0"/>
              </a:rPr>
              <a:t>)</a:t>
            </a:r>
          </a:p>
          <a:p>
            <a:r>
              <a:rPr lang="fr-CI" sz="2400" dirty="0" smtClean="0">
                <a:latin typeface="Arial Rounded MT Bold" panose="020F0704030504030204" pitchFamily="34" charset="0"/>
              </a:rPr>
              <a:t>5 à 10 g de chacun des principaux viscères (foie, rein, poumon, myocarde, encéphale) à recueillir séparément dans des flacons secs, étanches, sans conservateur</a:t>
            </a:r>
          </a:p>
          <a:p>
            <a:r>
              <a:rPr lang="fr-CI" sz="2400" dirty="0" smtClean="0">
                <a:latin typeface="Arial Rounded MT Bold" panose="020F0704030504030204" pitchFamily="34" charset="0"/>
              </a:rPr>
              <a:t>Pour intoxications à des produits volatiles, environ 100 g de poumon sous conditionnement étanche aux gaz.</a:t>
            </a: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19586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3538331"/>
          </a:xfrm>
        </p:spPr>
        <p:txBody>
          <a:bodyPr>
            <a:normAutofit/>
          </a:bodyPr>
          <a:lstStyle/>
          <a:p>
            <a:r>
              <a:rPr lang="fr-CI" sz="4000" dirty="0" smtClean="0">
                <a:latin typeface="Arial Rounded MT Bold" panose="020F0704030504030204" pitchFamily="34" charset="0"/>
              </a:rPr>
              <a:t>Liquides de putréfaction</a:t>
            </a:r>
          </a:p>
          <a:p>
            <a:r>
              <a:rPr lang="fr-CI" sz="2400" dirty="0" smtClean="0">
                <a:latin typeface="Arial Rounded MT Bold" panose="020F0704030504030204" pitchFamily="34" charset="0"/>
              </a:rPr>
              <a:t>En cas de cadavre très putréfié où sang et urines ont disparu, liquides de transsudation post-mortem fréquemment présents en quantité notables (parfois plusieurs centaines de ml) au niveau de la cavité abdominale et surtout des gouttières pleurales</a:t>
            </a:r>
          </a:p>
          <a:p>
            <a:r>
              <a:rPr lang="fr-CI" sz="2400" dirty="0" smtClean="0">
                <a:latin typeface="Arial Rounded MT Bold" panose="020F0704030504030204" pitchFamily="34" charset="0"/>
              </a:rPr>
              <a:t>Intérêt purement qualitatif: screening toxicologique</a:t>
            </a:r>
          </a:p>
          <a:p>
            <a:r>
              <a:rPr lang="fr-CI" sz="2400" dirty="0" smtClean="0">
                <a:latin typeface="Arial Rounded MT Bold" panose="020F0704030504030204" pitchFamily="34" charset="0"/>
              </a:rPr>
              <a:t>Interprétation difficile et  prudente  des résultats   </a:t>
            </a: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2785188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3"/>
            <a:ext cx="10515600" cy="3578088"/>
          </a:xfrm>
        </p:spPr>
        <p:txBody>
          <a:bodyPr>
            <a:normAutofit/>
          </a:bodyPr>
          <a:lstStyle/>
          <a:p>
            <a:r>
              <a:rPr lang="fr-CI" sz="4000" dirty="0" smtClean="0">
                <a:latin typeface="Arial Rounded MT Bold" panose="020F0704030504030204" pitchFamily="34" charset="0"/>
              </a:rPr>
              <a:t>Prélèvements </a:t>
            </a:r>
            <a:r>
              <a:rPr lang="fr-CI" sz="4000" dirty="0" err="1" smtClean="0">
                <a:latin typeface="Arial Rounded MT Bold" panose="020F0704030504030204" pitchFamily="34" charset="0"/>
              </a:rPr>
              <a:t>naso</a:t>
            </a:r>
            <a:r>
              <a:rPr lang="fr-CI" sz="4000" dirty="0" smtClean="0">
                <a:latin typeface="Arial Rounded MT Bold" panose="020F0704030504030204" pitchFamily="34" charset="0"/>
              </a:rPr>
              <a:t>-pharyngés</a:t>
            </a:r>
          </a:p>
          <a:p>
            <a:r>
              <a:rPr lang="fr-CI" sz="2400" dirty="0" smtClean="0">
                <a:latin typeface="Arial Rounded MT Bold" panose="020F0704030504030204" pitchFamily="34" charset="0"/>
              </a:rPr>
              <a:t>Si les données de l’enquête suggèrent 1 prise de stupéfiants par voie intranasale ou </a:t>
            </a:r>
            <a:r>
              <a:rPr lang="fr-CI" sz="2400" i="1" dirty="0" err="1" smtClean="0">
                <a:latin typeface="Arial Rounded MT Bold" panose="020F0704030504030204" pitchFamily="34" charset="0"/>
              </a:rPr>
              <a:t>sniffing</a:t>
            </a:r>
            <a:r>
              <a:rPr lang="fr-CI" sz="2400" dirty="0" smtClean="0">
                <a:latin typeface="Arial Rounded MT Bold" panose="020F0704030504030204" pitchFamily="34" charset="0"/>
              </a:rPr>
              <a:t> ( cocaïne, héroïne, amphétamines) </a:t>
            </a:r>
          </a:p>
          <a:p>
            <a:r>
              <a:rPr lang="fr-CI" sz="2400" dirty="0" smtClean="0">
                <a:latin typeface="Arial Rounded MT Bold" panose="020F0704030504030204" pitchFamily="34" charset="0"/>
              </a:rPr>
              <a:t>Plusieurs écouvillonnages des fosses nasales et de l’arrière-gorge en début d’autopsie, avant d’avoir souillé les régions correspondantes avec du sang ou d’autres fluides  </a:t>
            </a: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2678182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lnSpcReduction="10000"/>
          </a:bodyPr>
          <a:lstStyle/>
          <a:p>
            <a:r>
              <a:rPr lang="fr-CI" sz="4000" dirty="0" smtClean="0">
                <a:latin typeface="Arial Rounded MT Bold" panose="020F0704030504030204" pitchFamily="34" charset="0"/>
              </a:rPr>
              <a:t>Larves </a:t>
            </a:r>
          </a:p>
          <a:p>
            <a:r>
              <a:rPr lang="fr-CI" sz="2400" dirty="0" smtClean="0">
                <a:latin typeface="Arial Rounded MT Bold" panose="020F0704030504030204" pitchFamily="34" charset="0"/>
              </a:rPr>
              <a:t>Chez le cadavre extrêmement putréfié, larves d’arthropodes (asticots) présentes en abondance au niveau des téguments et des orifices naturels, voire à l’intérieur du corps</a:t>
            </a:r>
          </a:p>
          <a:p>
            <a:r>
              <a:rPr lang="fr-CI" sz="2400" dirty="0" smtClean="0">
                <a:latin typeface="Arial Rounded MT Bold" panose="020F0704030504030204" pitchFamily="34" charset="0"/>
              </a:rPr>
              <a:t>Ces larves se nourrissant  de tissus cadavériques, les mêmes xénobiotiques y sont identifiés</a:t>
            </a:r>
          </a:p>
          <a:p>
            <a:r>
              <a:rPr lang="fr-CI" sz="2400" dirty="0" smtClean="0">
                <a:latin typeface="Arial Rounded MT Bold" panose="020F0704030504030204" pitchFamily="34" charset="0"/>
              </a:rPr>
              <a:t>Environ 10 g de larves collectées en plusieurs points du cadavre, rassemblées dans 1 tube sec et tuées par congélation, puis lavées plusieurs fois à l’eau distillées et séchées au papier filtre; homogénéisées mécaniquement et exploitées comme des viscères </a:t>
            </a:r>
          </a:p>
          <a:p>
            <a:r>
              <a:rPr lang="fr-CI" sz="2400" dirty="0" smtClean="0">
                <a:latin typeface="Arial Rounded MT Bold" panose="020F0704030504030204" pitchFamily="34" charset="0"/>
              </a:rPr>
              <a:t>Tracés chromatographiques + propres que ceux réalisés avec </a:t>
            </a:r>
            <a:r>
              <a:rPr lang="fr-CI" sz="2400" smtClean="0">
                <a:latin typeface="Arial Rounded MT Bold" panose="020F0704030504030204" pitchFamily="34" charset="0"/>
              </a:rPr>
              <a:t>viscères décomposés.</a:t>
            </a:r>
            <a:endParaRPr lang="fr-CI" sz="2400" dirty="0" smtClean="0">
              <a:latin typeface="Arial Rounded MT Bold" panose="020F0704030504030204" pitchFamily="34" charset="0"/>
            </a:endParaRPr>
          </a:p>
          <a:p>
            <a:endParaRPr lang="fr-CI" dirty="0" smtClean="0">
              <a:latin typeface="Arial Rounded MT Bold" panose="020F0704030504030204" pitchFamily="34" charset="0"/>
            </a:endParaRPr>
          </a:p>
          <a:p>
            <a:endParaRPr lang="fr-CI" dirty="0" smtClean="0">
              <a:latin typeface="Arial Rounded MT Bold" panose="020F0704030504030204" pitchFamily="34" charset="0"/>
            </a:endParaRPr>
          </a:p>
        </p:txBody>
      </p:sp>
    </p:spTree>
    <p:extLst>
      <p:ext uri="{BB962C8B-B14F-4D97-AF65-F5344CB8AC3E}">
        <p14:creationId xmlns:p14="http://schemas.microsoft.com/office/powerpoint/2010/main" val="2600911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1274"/>
          </a:xfrm>
        </p:spPr>
        <p:txBody>
          <a:bodyPr>
            <a:normAutofit/>
          </a:bodyPr>
          <a:lstStyle/>
          <a:p>
            <a:pPr algn="ctr"/>
            <a:r>
              <a:rPr lang="fr-CI" dirty="0" smtClean="0">
                <a:latin typeface="Arial Rounded MT Bold" panose="020F0704030504030204" pitchFamily="34" charset="0"/>
              </a:rPr>
              <a:t>Intérêts des prélèvements à visée toxicologique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213112"/>
            <a:ext cx="10515600" cy="4485861"/>
          </a:xfrm>
        </p:spPr>
        <p:txBody>
          <a:bodyPr>
            <a:normAutofit/>
          </a:bodyPr>
          <a:lstStyle/>
          <a:p>
            <a:r>
              <a:rPr lang="fr-CI" sz="4000" dirty="0" smtClean="0">
                <a:latin typeface="Arial Rounded MT Bold" panose="020F0704030504030204" pitchFamily="34" charset="0"/>
              </a:rPr>
              <a:t>Vêtements</a:t>
            </a:r>
          </a:p>
          <a:p>
            <a:r>
              <a:rPr lang="fr-CI" sz="2400" dirty="0" smtClean="0">
                <a:latin typeface="Arial Rounded MT Bold" panose="020F0704030504030204" pitchFamily="34" charset="0"/>
              </a:rPr>
              <a:t>En l’absence de cadavre, investigations toxicologiques à partir de sous-vêtements de l’intéressé (découverts dans 1 local abandonné par exemple)</a:t>
            </a:r>
          </a:p>
          <a:p>
            <a:r>
              <a:rPr lang="fr-CI" sz="2400" dirty="0" smtClean="0">
                <a:latin typeface="Arial Rounded MT Bold" panose="020F0704030504030204" pitchFamily="34" charset="0"/>
              </a:rPr>
              <a:t>Les xénobiotiques véhiculés par la sueur et les sécrétions sébacées se fixent sur les fibres des tissus vestimentaires et peuvent y rester longtemps, en l’absence de lavage ou si les vêtements ne sont plus portés</a:t>
            </a:r>
          </a:p>
          <a:p>
            <a:r>
              <a:rPr lang="fr-CI" sz="2400" dirty="0" smtClean="0">
                <a:latin typeface="Arial Rounded MT Bold" panose="020F0704030504030204" pitchFamily="34" charset="0"/>
              </a:rPr>
              <a:t>Ainsi, 10 toxicomanes décédés d’1 surdosage en opiacés (héroïne ou codéine) dans chaque cas, substances incriminées mises en évidence au niveau des sous-vêtements (slip, T-shirt…) portés.</a:t>
            </a:r>
          </a:p>
          <a:p>
            <a:endParaRPr lang="fr-CI" sz="2400" dirty="0" smtClean="0">
              <a:latin typeface="Arial Rounded MT Bold" panose="020F0704030504030204" pitchFamily="34" charset="0"/>
            </a:endParaRPr>
          </a:p>
          <a:p>
            <a:endParaRPr lang="fr-CI" sz="2400" dirty="0" smtClean="0">
              <a:latin typeface="Arial Rounded MT Bold" panose="020F0704030504030204" pitchFamily="34" charset="0"/>
            </a:endParaRPr>
          </a:p>
        </p:txBody>
      </p:sp>
    </p:spTree>
    <p:extLst>
      <p:ext uri="{BB962C8B-B14F-4D97-AF65-F5344CB8AC3E}">
        <p14:creationId xmlns:p14="http://schemas.microsoft.com/office/powerpoint/2010/main" val="2491540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079362"/>
          </a:xfrm>
        </p:spPr>
        <p:txBody>
          <a:bodyPr/>
          <a:lstStyle/>
          <a:p>
            <a:pPr algn="ctr"/>
            <a:r>
              <a:rPr lang="fr-CI" dirty="0" smtClean="0">
                <a:latin typeface="Arial Rounded MT Bold" panose="020F0704030504030204" pitchFamily="34" charset="0"/>
              </a:rPr>
              <a:t>Expertise toxicologique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43878"/>
            <a:ext cx="10515600" cy="4633085"/>
          </a:xfrm>
        </p:spPr>
        <p:txBody>
          <a:bodyPr/>
          <a:lstStyle/>
          <a:p>
            <a:r>
              <a:rPr lang="fr-CI" dirty="0" smtClean="0">
                <a:latin typeface="Arial Rounded MT Bold" panose="020F0704030504030204" pitchFamily="34" charset="0"/>
              </a:rPr>
              <a:t>Etablir, confirmer ou infirmer le diagnostic de l’intoxication </a:t>
            </a:r>
          </a:p>
          <a:p>
            <a:r>
              <a:rPr lang="fr-CI" dirty="0" smtClean="0">
                <a:latin typeface="Arial Rounded MT Bold" panose="020F0704030504030204" pitchFamily="34" charset="0"/>
              </a:rPr>
              <a:t>Sur la base</a:t>
            </a:r>
          </a:p>
          <a:p>
            <a:pPr lvl="1"/>
            <a:r>
              <a:rPr lang="fr-CI" dirty="0" smtClean="0">
                <a:latin typeface="Arial Rounded MT Bold" panose="020F0704030504030204" pitchFamily="34" charset="0"/>
              </a:rPr>
              <a:t> d’échantillons biologiques de qualité,</a:t>
            </a:r>
          </a:p>
          <a:p>
            <a:pPr lvl="1"/>
            <a:r>
              <a:rPr lang="fr-CI" dirty="0" smtClean="0">
                <a:latin typeface="Arial Rounded MT Bold" panose="020F0704030504030204" pitchFamily="34" charset="0"/>
              </a:rPr>
              <a:t>1 personnel suffisant et compétent,</a:t>
            </a:r>
          </a:p>
          <a:p>
            <a:pPr lvl="1"/>
            <a:r>
              <a:rPr lang="fr-CI" dirty="0">
                <a:latin typeface="Arial Rounded MT Bold" panose="020F0704030504030204" pitchFamily="34" charset="0"/>
              </a:rPr>
              <a:t>d</a:t>
            </a:r>
            <a:r>
              <a:rPr lang="fr-CI" dirty="0" smtClean="0">
                <a:latin typeface="Arial Rounded MT Bold" panose="020F0704030504030204" pitchFamily="34" charset="0"/>
              </a:rPr>
              <a:t>es équipements analytiques performants et coûteux</a:t>
            </a:r>
          </a:p>
          <a:p>
            <a:pPr lvl="1"/>
            <a:r>
              <a:rPr lang="fr-CI" dirty="0" smtClean="0">
                <a:latin typeface="Arial Rounded MT Bold" panose="020F0704030504030204" pitchFamily="34" charset="0"/>
              </a:rPr>
              <a:t>1	 interprétation rigoureuse des résultats</a:t>
            </a:r>
          </a:p>
          <a:p>
            <a:r>
              <a:rPr lang="fr-CI" dirty="0">
                <a:latin typeface="Arial Rounded MT Bold" panose="020F0704030504030204" pitchFamily="34" charset="0"/>
              </a:rPr>
              <a:t>O</a:t>
            </a:r>
            <a:r>
              <a:rPr lang="fr-CI" dirty="0" smtClean="0">
                <a:latin typeface="Arial Rounded MT Bold" panose="020F0704030504030204" pitchFamily="34" charset="0"/>
              </a:rPr>
              <a:t>ptimisation des </a:t>
            </a:r>
            <a:r>
              <a:rPr lang="fr-CI" dirty="0">
                <a:latin typeface="Arial Rounded MT Bold" panose="020F0704030504030204" pitchFamily="34" charset="0"/>
              </a:rPr>
              <a:t>é</a:t>
            </a:r>
            <a:r>
              <a:rPr lang="fr-CI" dirty="0" smtClean="0">
                <a:latin typeface="Arial Rounded MT Bold" panose="020F0704030504030204" pitchFamily="34" charset="0"/>
              </a:rPr>
              <a:t>chantillons biologiques passe par : la nature, le délai d’acheminement au laboratoire, les modalités de conservation, les informations indispensables concernant la demande</a:t>
            </a:r>
            <a:endParaRPr lang="fr-FR" dirty="0">
              <a:latin typeface="Arial Rounded MT Bold" panose="020F0704030504030204" pitchFamily="34" charset="0"/>
            </a:endParaRPr>
          </a:p>
        </p:txBody>
      </p:sp>
    </p:spTree>
    <p:extLst>
      <p:ext uri="{BB962C8B-B14F-4D97-AF65-F5344CB8AC3E}">
        <p14:creationId xmlns:p14="http://schemas.microsoft.com/office/powerpoint/2010/main" val="1648672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322" y="0"/>
            <a:ext cx="10515600" cy="921026"/>
          </a:xfrm>
        </p:spPr>
        <p:txBody>
          <a:bodyPr/>
          <a:lstStyle/>
          <a:p>
            <a:pPr algn="ctr"/>
            <a:r>
              <a:rPr lang="fr-CI" dirty="0" smtClean="0">
                <a:latin typeface="Arial Rounded MT Bold" panose="020F0704030504030204" pitchFamily="34" charset="0"/>
              </a:rPr>
              <a:t>Expertise toxicologique </a:t>
            </a:r>
            <a:endParaRPr lang="fr-FR" dirty="0">
              <a:latin typeface="Arial Rounded MT Bold" panose="020F0704030504030204" pitchFamily="34" charset="0"/>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781212381"/>
              </p:ext>
            </p:extLst>
          </p:nvPr>
        </p:nvGraphicFramePr>
        <p:xfrm>
          <a:off x="576470" y="1239082"/>
          <a:ext cx="9515060" cy="4020520"/>
        </p:xfrm>
        <a:graphic>
          <a:graphicData uri="http://schemas.openxmlformats.org/drawingml/2006/table">
            <a:tbl>
              <a:tblPr firstRow="1" bandRow="1">
                <a:tableStyleId>{5C22544A-7EE6-4342-B048-85BDC9FD1C3A}</a:tableStyleId>
              </a:tblPr>
              <a:tblGrid>
                <a:gridCol w="3109515"/>
                <a:gridCol w="881577"/>
                <a:gridCol w="1159591"/>
                <a:gridCol w="1340783"/>
                <a:gridCol w="1340783"/>
                <a:gridCol w="1682811"/>
              </a:tblGrid>
              <a:tr h="548072">
                <a:tc>
                  <a:txBody>
                    <a:bodyPr/>
                    <a:lstStyle/>
                    <a:p>
                      <a:pPr algn="ctr"/>
                      <a:r>
                        <a:rPr lang="fr-CI" dirty="0" smtClean="0">
                          <a:latin typeface="Arial Rounded MT Bold" panose="020F0704030504030204" pitchFamily="34" charset="0"/>
                        </a:rPr>
                        <a:t>Situation médico-légale</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EIA</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LC-DAD</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GC-MS</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LC-MS</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GLC-MS/MS</a:t>
                      </a:r>
                      <a:endParaRPr lang="fr-FR" dirty="0">
                        <a:latin typeface="Arial Rounded MT Bold" panose="020F0704030504030204" pitchFamily="34" charset="0"/>
                      </a:endParaRPr>
                    </a:p>
                  </a:txBody>
                  <a:tcPr/>
                </a:tc>
              </a:tr>
              <a:tr h="548072">
                <a:tc>
                  <a:txBody>
                    <a:bodyPr/>
                    <a:lstStyle/>
                    <a:p>
                      <a:pPr algn="ctr"/>
                      <a:r>
                        <a:rPr lang="fr-CI" dirty="0" smtClean="0">
                          <a:latin typeface="Arial Rounded MT Bold" panose="020F0704030504030204" pitchFamily="34" charset="0"/>
                        </a:rPr>
                        <a:t>Suivi d’1 </a:t>
                      </a:r>
                      <a:r>
                        <a:rPr lang="fr-CI" dirty="0" err="1" smtClean="0">
                          <a:latin typeface="Arial Rounded MT Bold" panose="020F0704030504030204" pitchFamily="34" charset="0"/>
                        </a:rPr>
                        <a:t>ttt</a:t>
                      </a:r>
                      <a:r>
                        <a:rPr lang="fr-CI" baseline="0" dirty="0" smtClean="0">
                          <a:latin typeface="Arial Rounded MT Bold" panose="020F0704030504030204" pitchFamily="34" charset="0"/>
                        </a:rPr>
                        <a:t> </a:t>
                      </a:r>
                      <a:r>
                        <a:rPr lang="fr-CI" dirty="0" smtClean="0">
                          <a:latin typeface="Arial Rounded MT Bold" panose="020F0704030504030204" pitchFamily="34" charset="0"/>
                        </a:rPr>
                        <a:t> de substitution</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r>
              <a:tr h="548072">
                <a:tc>
                  <a:txBody>
                    <a:bodyPr/>
                    <a:lstStyle/>
                    <a:p>
                      <a:pPr algn="ctr"/>
                      <a:r>
                        <a:rPr lang="fr-CI" dirty="0" err="1" smtClean="0">
                          <a:latin typeface="Arial Rounded MT Bold" panose="020F0704030504030204" pitchFamily="34" charset="0"/>
                        </a:rPr>
                        <a:t>Recherch</a:t>
                      </a:r>
                      <a:r>
                        <a:rPr lang="fr-CI" dirty="0" smtClean="0">
                          <a:latin typeface="Arial Rounded MT Bold" panose="020F0704030504030204" pitchFamily="34" charset="0"/>
                        </a:rPr>
                        <a:t> des causes de la mort</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r>
              <a:tr h="548072">
                <a:tc>
                  <a:txBody>
                    <a:bodyPr/>
                    <a:lstStyle/>
                    <a:p>
                      <a:pPr algn="ctr"/>
                      <a:r>
                        <a:rPr lang="fr-CI" dirty="0" smtClean="0">
                          <a:latin typeface="Arial Rounded MT Bold" panose="020F0704030504030204" pitchFamily="34" charset="0"/>
                        </a:rPr>
                        <a:t>Conduite</a:t>
                      </a:r>
                      <a:r>
                        <a:rPr lang="fr-CI" baseline="0" dirty="0" smtClean="0">
                          <a:latin typeface="Arial Rounded MT Bold" panose="020F0704030504030204" pitchFamily="34" charset="0"/>
                        </a:rPr>
                        <a:t> automobile</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r>
              <a:tr h="548072">
                <a:tc>
                  <a:txBody>
                    <a:bodyPr/>
                    <a:lstStyle/>
                    <a:p>
                      <a:pPr algn="ctr"/>
                      <a:r>
                        <a:rPr lang="fr-CI" dirty="0" smtClean="0">
                          <a:latin typeface="Arial Rounded MT Bold" panose="020F0704030504030204" pitchFamily="34" charset="0"/>
                        </a:rPr>
                        <a:t>Crime ou délit</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r>
              <a:tr h="548072">
                <a:tc>
                  <a:txBody>
                    <a:bodyPr/>
                    <a:lstStyle/>
                    <a:p>
                      <a:pPr algn="ctr"/>
                      <a:r>
                        <a:rPr lang="fr-CI" dirty="0" smtClean="0">
                          <a:latin typeface="Arial Rounded MT Bold" panose="020F0704030504030204" pitchFamily="34" charset="0"/>
                        </a:rPr>
                        <a:t>Dopage </a:t>
                      </a:r>
                      <a:endParaRPr lang="fr-FR" dirty="0">
                        <a:latin typeface="Arial Rounded MT Bold" panose="020F0704030504030204" pitchFamily="34" charset="0"/>
                      </a:endParaRPr>
                    </a:p>
                  </a:txBody>
                  <a:tcPr/>
                </a:tc>
                <a:tc>
                  <a:txBody>
                    <a:bodyPr/>
                    <a:lstStyle/>
                    <a:p>
                      <a:pPr algn="ctr"/>
                      <a:endParaRPr lang="fr-FR" dirty="0">
                        <a:latin typeface="Arial Rounded MT Bold" panose="020F0704030504030204" pitchFamily="34" charset="0"/>
                      </a:endParaRPr>
                    </a:p>
                  </a:txBody>
                  <a:tcPr/>
                </a:tc>
                <a:tc>
                  <a:txBody>
                    <a:bodyPr/>
                    <a:lstStyle/>
                    <a:p>
                      <a:pPr algn="ct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r>
              <a:tr h="548072">
                <a:tc>
                  <a:txBody>
                    <a:bodyPr/>
                    <a:lstStyle/>
                    <a:p>
                      <a:pPr algn="ctr"/>
                      <a:r>
                        <a:rPr lang="fr-CI" dirty="0" smtClean="0">
                          <a:latin typeface="Arial Rounded MT Bold" panose="020F0704030504030204" pitchFamily="34" charset="0"/>
                        </a:rPr>
                        <a:t>Soumission chimique </a:t>
                      </a:r>
                      <a:endParaRPr lang="fr-FR" dirty="0">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endParaRPr lang="fr-FR">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c>
                  <a:txBody>
                    <a:bodyPr/>
                    <a:lstStyle/>
                    <a:p>
                      <a:pPr algn="ctr"/>
                      <a:r>
                        <a:rPr lang="fr-CI" dirty="0" smtClean="0">
                          <a:latin typeface="Arial Rounded MT Bold" panose="020F0704030504030204" pitchFamily="34" charset="0"/>
                        </a:rPr>
                        <a:t>X</a:t>
                      </a:r>
                      <a:endParaRPr lang="fr-FR" dirty="0">
                        <a:latin typeface="Arial Rounded MT Bold" panose="020F0704030504030204" pitchFamily="34" charset="0"/>
                      </a:endParaRPr>
                    </a:p>
                  </a:txBody>
                  <a:tcPr/>
                </a:tc>
              </a:tr>
            </a:tbl>
          </a:graphicData>
        </a:graphic>
      </p:graphicFrame>
    </p:spTree>
    <p:extLst>
      <p:ext uri="{BB962C8B-B14F-4D97-AF65-F5344CB8AC3E}">
        <p14:creationId xmlns:p14="http://schemas.microsoft.com/office/powerpoint/2010/main" val="577326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75171"/>
          </a:xfrm>
        </p:spPr>
        <p:txBody>
          <a:bodyPr>
            <a:normAutofit fontScale="90000"/>
          </a:bodyPr>
          <a:lstStyle/>
          <a:p>
            <a:pPr algn="ctr"/>
            <a:r>
              <a:rPr lang="fr-CI" dirty="0" smtClean="0">
                <a:latin typeface="Arial Rounded MT Bold" panose="020F0704030504030204" pitchFamily="34" charset="0"/>
              </a:rPr>
              <a:t>Quel matériel pour quelle analyse?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040296"/>
            <a:ext cx="10515600" cy="5618921"/>
          </a:xfrm>
        </p:spPr>
        <p:txBody>
          <a:bodyPr>
            <a:normAutofit/>
          </a:bodyPr>
          <a:lstStyle/>
          <a:p>
            <a:r>
              <a:rPr lang="fr-CI" dirty="0" smtClean="0">
                <a:latin typeface="Arial Rounded MT Bold" panose="020F0704030504030204" pitchFamily="34" charset="0"/>
              </a:rPr>
              <a:t>EIA: automate d’</a:t>
            </a:r>
            <a:r>
              <a:rPr lang="fr-CI" dirty="0" err="1" smtClean="0">
                <a:latin typeface="Arial Rounded MT Bold" panose="020F0704030504030204" pitchFamily="34" charset="0"/>
              </a:rPr>
              <a:t>immuno-chimie</a:t>
            </a:r>
            <a:endParaRPr lang="fr-CI" dirty="0" smtClean="0">
              <a:latin typeface="Arial Rounded MT Bold" panose="020F0704030504030204" pitchFamily="34" charset="0"/>
            </a:endParaRPr>
          </a:p>
          <a:p>
            <a:r>
              <a:rPr lang="fr-CI" dirty="0" smtClean="0">
                <a:latin typeface="Arial Rounded MT Bold" panose="020F0704030504030204" pitchFamily="34" charset="0"/>
              </a:rPr>
              <a:t>LC-DAD: chromatographie en phases liquide couplée à 1 détecteur à </a:t>
            </a:r>
            <a:r>
              <a:rPr lang="fr-CI" dirty="0" err="1" smtClean="0">
                <a:latin typeface="Arial Rounded MT Bold" panose="020F0704030504030204" pitchFamily="34" charset="0"/>
              </a:rPr>
              <a:t>barette</a:t>
            </a:r>
            <a:r>
              <a:rPr lang="fr-CI" dirty="0" smtClean="0">
                <a:latin typeface="Arial Rounded MT Bold" panose="020F0704030504030204" pitchFamily="34" charset="0"/>
              </a:rPr>
              <a:t> de diodes</a:t>
            </a:r>
          </a:p>
          <a:p>
            <a:r>
              <a:rPr lang="fr-CI" dirty="0" smtClean="0">
                <a:latin typeface="Arial Rounded MT Bold" panose="020F0704030504030204" pitchFamily="34" charset="0"/>
              </a:rPr>
              <a:t>GC-MS: chromatographie en phase gazeuse couplée à 1 spectromètre de masse</a:t>
            </a:r>
          </a:p>
          <a:p>
            <a:r>
              <a:rPr lang="fr-CI" dirty="0" smtClean="0">
                <a:latin typeface="Arial Rounded MT Bold" panose="020F0704030504030204" pitchFamily="34" charset="0"/>
              </a:rPr>
              <a:t>LC-MS: chromatographie en phase liquide couplée à 1 spectromètre de masse</a:t>
            </a:r>
          </a:p>
          <a:p>
            <a:r>
              <a:rPr lang="fr-CI" dirty="0" smtClean="0">
                <a:latin typeface="Arial Rounded MT Bold" panose="020F0704030504030204" pitchFamily="34" charset="0"/>
              </a:rPr>
              <a:t>GLC-MS/MS: chromatographie en phase gazeuse ou liquide couplée à 1 spectromètre de masse en tandem</a:t>
            </a:r>
          </a:p>
          <a:p>
            <a:r>
              <a:rPr lang="fr-CI" dirty="0" smtClean="0">
                <a:latin typeface="Arial Rounded MT Bold" panose="020F0704030504030204" pitchFamily="34" charset="0"/>
              </a:rPr>
              <a:t>HS/GC/MS: chromatographie en PG couplée à la SM avec introduction par espace de tête</a:t>
            </a:r>
          </a:p>
          <a:p>
            <a:r>
              <a:rPr lang="fr-CI" dirty="0" smtClean="0">
                <a:latin typeface="Arial Rounded MT Bold" panose="020F0704030504030204" pitchFamily="34" charset="0"/>
              </a:rPr>
              <a:t>ICP/MS: torche à plasma.</a:t>
            </a:r>
            <a:endParaRPr lang="fr-FR" dirty="0">
              <a:latin typeface="Arial Rounded MT Bold" panose="020F0704030504030204" pitchFamily="34" charset="0"/>
            </a:endParaRPr>
          </a:p>
        </p:txBody>
      </p:sp>
    </p:spTree>
    <p:extLst>
      <p:ext uri="{BB962C8B-B14F-4D97-AF65-F5344CB8AC3E}">
        <p14:creationId xmlns:p14="http://schemas.microsoft.com/office/powerpoint/2010/main" val="566039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73953"/>
          </a:xfrm>
        </p:spPr>
        <p:txBody>
          <a:bodyPr/>
          <a:lstStyle/>
          <a:p>
            <a:pPr algn="ctr"/>
            <a:r>
              <a:rPr lang="fr-CI" dirty="0" smtClean="0">
                <a:latin typeface="Arial Rounded MT Bold" panose="020F0704030504030204" pitchFamily="34" charset="0"/>
              </a:rPr>
              <a:t>Rapport d’expertise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05340"/>
            <a:ext cx="10515600" cy="4659590"/>
          </a:xfrm>
        </p:spPr>
        <p:txBody>
          <a:bodyPr>
            <a:normAutofit/>
          </a:bodyPr>
          <a:lstStyle/>
          <a:p>
            <a:r>
              <a:rPr lang="fr-CI" sz="2400" dirty="0" smtClean="0">
                <a:latin typeface="Arial Rounded MT Bold" panose="020F0704030504030204" pitchFamily="34" charset="0"/>
              </a:rPr>
              <a:t>Y figurent:</a:t>
            </a:r>
          </a:p>
          <a:p>
            <a:r>
              <a:rPr lang="fr-CI" sz="2400" dirty="0" smtClean="0">
                <a:latin typeface="Arial Rounded MT Bold" panose="020F0704030504030204" pitchFamily="34" charset="0"/>
              </a:rPr>
              <a:t>Les identifiants du « patient » dont les prélèvements ont été analysés: nom, prénoms, sexe, âge, les circonstances du décès</a:t>
            </a:r>
          </a:p>
          <a:p>
            <a:r>
              <a:rPr lang="fr-CI" sz="2400" dirty="0" smtClean="0">
                <a:latin typeface="Arial Rounded MT Bold" panose="020F0704030504030204" pitchFamily="34" charset="0"/>
              </a:rPr>
              <a:t>Les prélèvements effectués: sang, bile, contenu gastrique…</a:t>
            </a:r>
          </a:p>
          <a:p>
            <a:r>
              <a:rPr lang="fr-CI" sz="2400" dirty="0" smtClean="0">
                <a:latin typeface="Arial Rounded MT Bold" panose="020F0704030504030204" pitchFamily="34" charset="0"/>
              </a:rPr>
              <a:t>Les identifiants du (des) médecin(s)-légiste(s) ayant pratiqué l’autopsie </a:t>
            </a:r>
          </a:p>
          <a:p>
            <a:r>
              <a:rPr lang="fr-CI" sz="2400" dirty="0" smtClean="0">
                <a:latin typeface="Arial Rounded MT Bold" panose="020F0704030504030204" pitchFamily="34" charset="0"/>
              </a:rPr>
              <a:t>La date du décès, celle de l’autopsie par l’équipe médicale</a:t>
            </a:r>
          </a:p>
          <a:p>
            <a:r>
              <a:rPr lang="fr-CI" sz="2400" dirty="0" smtClean="0">
                <a:latin typeface="Arial Rounded MT Bold" panose="020F0704030504030204" pitchFamily="34" charset="0"/>
              </a:rPr>
              <a:t>La date de réception par l’équipe de toxicologie et le numéro d’enregistrement </a:t>
            </a:r>
          </a:p>
          <a:p>
            <a:r>
              <a:rPr lang="fr-CI" sz="2400" dirty="0" smtClean="0">
                <a:latin typeface="Arial Rounded MT Bold" panose="020F0704030504030204" pitchFamily="34" charset="0"/>
              </a:rPr>
              <a:t>Les résultats des analyses </a:t>
            </a:r>
            <a:endParaRPr lang="fr-FR" sz="2400" dirty="0">
              <a:latin typeface="Arial Rounded MT Bold" panose="020F0704030504030204" pitchFamily="34" charset="0"/>
            </a:endParaRPr>
          </a:p>
        </p:txBody>
      </p:sp>
    </p:spTree>
    <p:extLst>
      <p:ext uri="{BB962C8B-B14F-4D97-AF65-F5344CB8AC3E}">
        <p14:creationId xmlns:p14="http://schemas.microsoft.com/office/powerpoint/2010/main" val="1661631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73953"/>
          </a:xfrm>
        </p:spPr>
        <p:txBody>
          <a:bodyPr/>
          <a:lstStyle/>
          <a:p>
            <a:pPr algn="ctr"/>
            <a:r>
              <a:rPr lang="fr-CI" dirty="0" smtClean="0">
                <a:latin typeface="Arial Rounded MT Bold" panose="020F0704030504030204" pitchFamily="34" charset="0"/>
              </a:rPr>
              <a:t>Rapport d’expertise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05340"/>
            <a:ext cx="10515600" cy="4659590"/>
          </a:xfrm>
        </p:spPr>
        <p:txBody>
          <a:bodyPr>
            <a:normAutofit/>
          </a:bodyPr>
          <a:lstStyle/>
          <a:p>
            <a:r>
              <a:rPr lang="fr-CI" sz="2400" dirty="0" smtClean="0">
                <a:latin typeface="Arial Rounded MT Bold" panose="020F0704030504030204" pitchFamily="34" charset="0"/>
              </a:rPr>
              <a:t>Les résultats des analyses sont présentés pour chacun des  prélèvements  (exemple sang périphérique) en précisant  le xénobiotique recherché (ex: éthanol) , la méthode d’analyse utilisée (ex : </a:t>
            </a:r>
            <a:r>
              <a:rPr lang="fr-CI" sz="2400" dirty="0" err="1" smtClean="0">
                <a:latin typeface="Arial Rounded MT Bold" panose="020F0704030504030204" pitchFamily="34" charset="0"/>
              </a:rPr>
              <a:t>Cordebard</a:t>
            </a:r>
            <a:r>
              <a:rPr lang="fr-CI" sz="2400" dirty="0" smtClean="0">
                <a:latin typeface="Arial Rounded MT Bold" panose="020F0704030504030204" pitchFamily="34" charset="0"/>
              </a:rPr>
              <a:t>), les valeurs trouvées ( ex: 1,35 g/l) et l’interprétation.</a:t>
            </a:r>
          </a:p>
          <a:p>
            <a:r>
              <a:rPr lang="fr-CI" sz="2400" dirty="0">
                <a:latin typeface="Arial Rounded MT Bold" panose="020F0704030504030204" pitchFamily="34" charset="0"/>
              </a:rPr>
              <a:t>Si des questions ont été expressément posées par un juge, les réponses doivent figurer sur le rapport </a:t>
            </a:r>
            <a:r>
              <a:rPr lang="fr-CI" sz="2400" dirty="0" smtClean="0">
                <a:latin typeface="Arial Rounded MT Bold" panose="020F0704030504030204" pitchFamily="34" charset="0"/>
              </a:rPr>
              <a:t>d’expertise</a:t>
            </a:r>
          </a:p>
          <a:p>
            <a:r>
              <a:rPr lang="fr-CI" sz="2400" dirty="0" smtClean="0">
                <a:latin typeface="Arial Rounded MT Bold" panose="020F0704030504030204" pitchFamily="34" charset="0"/>
              </a:rPr>
              <a:t>Dans la mesure du possible, une conclusion </a:t>
            </a:r>
          </a:p>
          <a:p>
            <a:r>
              <a:rPr lang="fr-CI" sz="2400" dirty="0" smtClean="0">
                <a:latin typeface="Arial Rounded MT Bold" panose="020F0704030504030204" pitchFamily="34" charset="0"/>
              </a:rPr>
              <a:t>Le rapport d’expertise doit être signé par le toxicologue. </a:t>
            </a:r>
          </a:p>
          <a:p>
            <a:pPr marL="0" indent="0">
              <a:buNone/>
            </a:pPr>
            <a:endParaRPr lang="fr-CI" sz="2400" dirty="0" smtClean="0">
              <a:latin typeface="Arial Rounded MT Bold" panose="020F0704030504030204" pitchFamily="34" charset="0"/>
            </a:endParaRPr>
          </a:p>
        </p:txBody>
      </p:sp>
    </p:spTree>
    <p:extLst>
      <p:ext uri="{BB962C8B-B14F-4D97-AF65-F5344CB8AC3E}">
        <p14:creationId xmlns:p14="http://schemas.microsoft.com/office/powerpoint/2010/main" val="2061736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TotalTime>
  <Words>2849</Words>
  <Application>Microsoft Office PowerPoint</Application>
  <PresentationFormat>Grand écran</PresentationFormat>
  <Paragraphs>333</Paragraphs>
  <Slides>46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46</vt:i4>
      </vt:variant>
    </vt:vector>
  </HeadingPairs>
  <TitlesOfParts>
    <vt:vector size="51" baseType="lpstr">
      <vt:lpstr>Arial</vt:lpstr>
      <vt:lpstr>Arial Rounded MT Bold</vt:lpstr>
      <vt:lpstr>Calibri</vt:lpstr>
      <vt:lpstr>Calibri Light</vt:lpstr>
      <vt:lpstr>Thème Office</vt:lpstr>
      <vt:lpstr>Toxicologie médico-légale</vt:lpstr>
      <vt:lpstr>Toxicologie médico-légale (TML)</vt:lpstr>
      <vt:lpstr>Définitions </vt:lpstr>
      <vt:lpstr>Définitions </vt:lpstr>
      <vt:lpstr>Historique </vt:lpstr>
      <vt:lpstr>Missions </vt:lpstr>
      <vt:lpstr>Domaines</vt:lpstr>
      <vt:lpstr>Rôle dans les procédures judiciaires</vt:lpstr>
      <vt:lpstr>Médicaments et drogues</vt:lpstr>
      <vt:lpstr>Autres xénobiotiques</vt:lpstr>
      <vt:lpstr>Autres xénobiotiques </vt:lpstr>
      <vt:lpstr>Soumission chimique</vt:lpstr>
      <vt:lpstr>Soumission chimique</vt:lpstr>
      <vt:lpstr>Soumission chimique</vt:lpstr>
      <vt:lpstr>Notions de dépistage et de dosage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Intérêts des prélèvements à visée toxicologique</vt:lpstr>
      <vt:lpstr>Expertise toxicologique </vt:lpstr>
      <vt:lpstr>Expertise toxicologique </vt:lpstr>
      <vt:lpstr>Quel matériel pour quelle analyse?</vt:lpstr>
      <vt:lpstr>Rapport d’expertise</vt:lpstr>
      <vt:lpstr>Rapport d’expertise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Toxicologie médico-légale</dc:title>
  <dc:creator>SANGARE PC</dc:creator>
  <cp:lastModifiedBy>SANGARE PC</cp:lastModifiedBy>
  <cp:revision>115</cp:revision>
  <dcterms:created xsi:type="dcterms:W3CDTF">2020-11-09T10:53:34Z</dcterms:created>
  <dcterms:modified xsi:type="dcterms:W3CDTF">2022-05-09T20:05:13Z</dcterms:modified>
</cp:coreProperties>
</file>