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4"/>
  </p:notesMasterIdLst>
  <p:sldIdLst>
    <p:sldId id="256" r:id="rId2"/>
    <p:sldId id="257" r:id="rId3"/>
    <p:sldId id="258" r:id="rId4"/>
    <p:sldId id="266" r:id="rId5"/>
    <p:sldId id="267" r:id="rId6"/>
    <p:sldId id="268" r:id="rId7"/>
    <p:sldId id="269" r:id="rId8"/>
    <p:sldId id="270" r:id="rId9"/>
    <p:sldId id="271" r:id="rId10"/>
    <p:sldId id="259" r:id="rId11"/>
    <p:sldId id="272" r:id="rId12"/>
    <p:sldId id="273" r:id="rId13"/>
    <p:sldId id="274" r:id="rId14"/>
    <p:sldId id="275" r:id="rId15"/>
    <p:sldId id="260" r:id="rId16"/>
    <p:sldId id="314" r:id="rId17"/>
    <p:sldId id="276" r:id="rId18"/>
    <p:sldId id="277" r:id="rId19"/>
    <p:sldId id="281" r:id="rId20"/>
    <p:sldId id="282" r:id="rId21"/>
    <p:sldId id="283" r:id="rId22"/>
    <p:sldId id="278" r:id="rId23"/>
    <p:sldId id="279" r:id="rId24"/>
    <p:sldId id="284" r:id="rId25"/>
    <p:sldId id="286" r:id="rId26"/>
    <p:sldId id="288" r:id="rId27"/>
    <p:sldId id="289" r:id="rId28"/>
    <p:sldId id="290" r:id="rId29"/>
    <p:sldId id="291" r:id="rId30"/>
    <p:sldId id="292" r:id="rId31"/>
    <p:sldId id="293" r:id="rId32"/>
    <p:sldId id="294" r:id="rId33"/>
    <p:sldId id="285" r:id="rId34"/>
    <p:sldId id="295" r:id="rId35"/>
    <p:sldId id="296" r:id="rId36"/>
    <p:sldId id="280" r:id="rId37"/>
    <p:sldId id="297" r:id="rId38"/>
    <p:sldId id="261" r:id="rId39"/>
    <p:sldId id="315" r:id="rId40"/>
    <p:sldId id="298" r:id="rId41"/>
    <p:sldId id="299" r:id="rId42"/>
    <p:sldId id="310" r:id="rId43"/>
    <p:sldId id="306" r:id="rId44"/>
    <p:sldId id="304" r:id="rId45"/>
    <p:sldId id="307" r:id="rId46"/>
    <p:sldId id="308" r:id="rId47"/>
    <p:sldId id="309" r:id="rId48"/>
    <p:sldId id="305" r:id="rId49"/>
    <p:sldId id="300" r:id="rId50"/>
    <p:sldId id="316" r:id="rId51"/>
    <p:sldId id="311" r:id="rId52"/>
    <p:sldId id="312" r:id="rId53"/>
    <p:sldId id="313" r:id="rId54"/>
    <p:sldId id="301" r:id="rId55"/>
    <p:sldId id="317" r:id="rId56"/>
    <p:sldId id="302" r:id="rId57"/>
    <p:sldId id="322" r:id="rId58"/>
    <p:sldId id="323" r:id="rId59"/>
    <p:sldId id="324" r:id="rId60"/>
    <p:sldId id="325" r:id="rId61"/>
    <p:sldId id="327" r:id="rId62"/>
    <p:sldId id="328" r:id="rId63"/>
    <p:sldId id="326" r:id="rId64"/>
    <p:sldId id="329" r:id="rId65"/>
    <p:sldId id="321" r:id="rId66"/>
    <p:sldId id="303" r:id="rId67"/>
    <p:sldId id="319" r:id="rId68"/>
    <p:sldId id="320" r:id="rId69"/>
    <p:sldId id="262" r:id="rId70"/>
    <p:sldId id="263" r:id="rId71"/>
    <p:sldId id="264" r:id="rId72"/>
    <p:sldId id="265" r:id="rId7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6" autoAdjust="0"/>
    <p:restoredTop sz="94660"/>
  </p:normalViewPr>
  <p:slideViewPr>
    <p:cSldViewPr snapToGrid="0">
      <p:cViewPr varScale="1">
        <p:scale>
          <a:sx n="72" d="100"/>
          <a:sy n="72" d="100"/>
        </p:scale>
        <p:origin x="447" y="3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A7472B-B01D-4455-9BD5-283C5A49884C}" type="datetimeFigureOut">
              <a:rPr lang="fr-FR" smtClean="0"/>
              <a:t>09/05/2022</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9CE4CB-CA07-4167-A3B5-E5E858F1A85C}" type="slidenum">
              <a:rPr lang="fr-FR" smtClean="0"/>
              <a:t>‹N°›</a:t>
            </a:fld>
            <a:endParaRPr lang="fr-FR"/>
          </a:p>
        </p:txBody>
      </p:sp>
    </p:spTree>
    <p:extLst>
      <p:ext uri="{BB962C8B-B14F-4D97-AF65-F5344CB8AC3E}">
        <p14:creationId xmlns:p14="http://schemas.microsoft.com/office/powerpoint/2010/main" val="372753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479CE4CB-CA07-4167-A3B5-E5E858F1A85C}" type="slidenum">
              <a:rPr lang="fr-FR" smtClean="0"/>
              <a:t>15</a:t>
            </a:fld>
            <a:endParaRPr lang="fr-FR"/>
          </a:p>
        </p:txBody>
      </p:sp>
    </p:spTree>
    <p:extLst>
      <p:ext uri="{BB962C8B-B14F-4D97-AF65-F5344CB8AC3E}">
        <p14:creationId xmlns:p14="http://schemas.microsoft.com/office/powerpoint/2010/main" val="33325567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smtClean="0"/>
              <a:t>Modifiez le style du titre</a:t>
            </a:r>
            <a:endParaRPr lang="fr-F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33DE0531-ADB7-4EAF-A3D1-BBD30CE80476}" type="datetime1">
              <a:rPr lang="fr-FR" smtClean="0"/>
              <a:t>09/05/2022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78B7ED7-5E79-4F38-B46E-15BDDAD387FC}" type="slidenum">
              <a:rPr lang="fr-FR" smtClean="0"/>
              <a:t>‹N°›</a:t>
            </a:fld>
            <a:endParaRPr lang="fr-FR"/>
          </a:p>
        </p:txBody>
      </p:sp>
    </p:spTree>
    <p:extLst>
      <p:ext uri="{BB962C8B-B14F-4D97-AF65-F5344CB8AC3E}">
        <p14:creationId xmlns:p14="http://schemas.microsoft.com/office/powerpoint/2010/main" val="37111207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E62D3000-45E1-48E1-A856-9BC9AF7D92AC}" type="datetime1">
              <a:rPr lang="fr-FR" smtClean="0"/>
              <a:t>09/05/2022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78B7ED7-5E79-4F38-B46E-15BDDAD387FC}" type="slidenum">
              <a:rPr lang="fr-FR" smtClean="0"/>
              <a:t>‹N°›</a:t>
            </a:fld>
            <a:endParaRPr lang="fr-FR"/>
          </a:p>
        </p:txBody>
      </p:sp>
    </p:spTree>
    <p:extLst>
      <p:ext uri="{BB962C8B-B14F-4D97-AF65-F5344CB8AC3E}">
        <p14:creationId xmlns:p14="http://schemas.microsoft.com/office/powerpoint/2010/main" val="3348624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fr-F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C5B88629-E74A-42B4-9DA5-9DF9857D57A9}" type="datetime1">
              <a:rPr lang="fr-FR" smtClean="0"/>
              <a:t>09/05/2022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78B7ED7-5E79-4F38-B46E-15BDDAD387FC}" type="slidenum">
              <a:rPr lang="fr-FR" smtClean="0"/>
              <a:t>‹N°›</a:t>
            </a:fld>
            <a:endParaRPr lang="fr-FR"/>
          </a:p>
        </p:txBody>
      </p:sp>
    </p:spTree>
    <p:extLst>
      <p:ext uri="{BB962C8B-B14F-4D97-AF65-F5344CB8AC3E}">
        <p14:creationId xmlns:p14="http://schemas.microsoft.com/office/powerpoint/2010/main" val="24881836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838200" y="1825625"/>
            <a:ext cx="51816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6172200" y="1825625"/>
            <a:ext cx="51816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7188C407-BB16-4E21-8AE1-FDA46626535A}" type="datetime1">
              <a:rPr lang="fr-FR" smtClean="0"/>
              <a:t>09/05/2022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478B7ED7-5E79-4F38-B46E-15BDDAD387FC}" type="slidenum">
              <a:rPr lang="fr-FR" smtClean="0"/>
              <a:t>‹N°›</a:t>
            </a:fld>
            <a:endParaRPr lang="fr-FR"/>
          </a:p>
        </p:txBody>
      </p:sp>
    </p:spTree>
    <p:extLst>
      <p:ext uri="{BB962C8B-B14F-4D97-AF65-F5344CB8AC3E}">
        <p14:creationId xmlns:p14="http://schemas.microsoft.com/office/powerpoint/2010/main" val="40895464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8E87A94B-B237-4D48-AA2C-3D303C3EB031}" type="datetime1">
              <a:rPr lang="fr-FR" smtClean="0"/>
              <a:t>09/05/2022</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478B7ED7-5E79-4F38-B46E-15BDDAD387FC}" type="slidenum">
              <a:rPr lang="fr-FR" smtClean="0"/>
              <a:t>‹N°›</a:t>
            </a:fld>
            <a:endParaRPr lang="fr-FR"/>
          </a:p>
        </p:txBody>
      </p:sp>
    </p:spTree>
    <p:extLst>
      <p:ext uri="{BB962C8B-B14F-4D97-AF65-F5344CB8AC3E}">
        <p14:creationId xmlns:p14="http://schemas.microsoft.com/office/powerpoint/2010/main" val="38366802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A58FB95A-9E81-4EA2-AA4B-E9037ED4FA91}" type="datetime1">
              <a:rPr lang="fr-FR" smtClean="0"/>
              <a:t>09/05/2022</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478B7ED7-5E79-4F38-B46E-15BDDAD387FC}" type="slidenum">
              <a:rPr lang="fr-FR" smtClean="0"/>
              <a:t>‹N°›</a:t>
            </a:fld>
            <a:endParaRPr lang="fr-FR"/>
          </a:p>
        </p:txBody>
      </p:sp>
    </p:spTree>
    <p:extLst>
      <p:ext uri="{BB962C8B-B14F-4D97-AF65-F5344CB8AC3E}">
        <p14:creationId xmlns:p14="http://schemas.microsoft.com/office/powerpoint/2010/main" val="20079728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EBF1B99C-CC98-4EEC-A19E-FC5EFB55F4AB}" type="datetime1">
              <a:rPr lang="fr-FR" smtClean="0"/>
              <a:t>09/05/2022</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478B7ED7-5E79-4F38-B46E-15BDDAD387FC}" type="slidenum">
              <a:rPr lang="fr-FR" smtClean="0"/>
              <a:t>‹N°›</a:t>
            </a:fld>
            <a:endParaRPr lang="fr-FR"/>
          </a:p>
        </p:txBody>
      </p:sp>
    </p:spTree>
    <p:extLst>
      <p:ext uri="{BB962C8B-B14F-4D97-AF65-F5344CB8AC3E}">
        <p14:creationId xmlns:p14="http://schemas.microsoft.com/office/powerpoint/2010/main" val="25762028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3509931B-B4F8-49C1-97C7-EAE68DB2E3F8}" type="datetime1">
              <a:rPr lang="fr-FR" smtClean="0"/>
              <a:t>09/05/2022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478B7ED7-5E79-4F38-B46E-15BDDAD387FC}" type="slidenum">
              <a:rPr lang="fr-FR" smtClean="0"/>
              <a:t>‹N°›</a:t>
            </a:fld>
            <a:endParaRPr lang="fr-FR"/>
          </a:p>
        </p:txBody>
      </p:sp>
    </p:spTree>
    <p:extLst>
      <p:ext uri="{BB962C8B-B14F-4D97-AF65-F5344CB8AC3E}">
        <p14:creationId xmlns:p14="http://schemas.microsoft.com/office/powerpoint/2010/main" val="39658199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BB029378-E4A6-40E9-A8C7-32334E7358C0}" type="datetime1">
              <a:rPr lang="fr-FR" smtClean="0"/>
              <a:t>09/05/2022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478B7ED7-5E79-4F38-B46E-15BDDAD387FC}" type="slidenum">
              <a:rPr lang="fr-FR" smtClean="0"/>
              <a:t>‹N°›</a:t>
            </a:fld>
            <a:endParaRPr lang="fr-FR"/>
          </a:p>
        </p:txBody>
      </p:sp>
    </p:spTree>
    <p:extLst>
      <p:ext uri="{BB962C8B-B14F-4D97-AF65-F5344CB8AC3E}">
        <p14:creationId xmlns:p14="http://schemas.microsoft.com/office/powerpoint/2010/main" val="33858801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D47F0F81-D983-44AA-8A68-F9885E535F96}" type="datetime1">
              <a:rPr lang="fr-FR" smtClean="0"/>
              <a:t>09/05/2022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78B7ED7-5E79-4F38-B46E-15BDDAD387FC}" type="slidenum">
              <a:rPr lang="fr-FR" smtClean="0"/>
              <a:t>‹N°›</a:t>
            </a:fld>
            <a:endParaRPr lang="fr-FR"/>
          </a:p>
        </p:txBody>
      </p:sp>
    </p:spTree>
    <p:extLst>
      <p:ext uri="{BB962C8B-B14F-4D97-AF65-F5344CB8AC3E}">
        <p14:creationId xmlns:p14="http://schemas.microsoft.com/office/powerpoint/2010/main" val="1733911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C1E58CDF-76AC-4CC4-81FD-72F507745BB4}" type="datetime1">
              <a:rPr lang="fr-FR" smtClean="0"/>
              <a:t>09/05/2022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78B7ED7-5E79-4F38-B46E-15BDDAD387FC}" type="slidenum">
              <a:rPr lang="fr-FR" smtClean="0"/>
              <a:t>‹N°›</a:t>
            </a:fld>
            <a:endParaRPr lang="fr-FR"/>
          </a:p>
        </p:txBody>
      </p:sp>
    </p:spTree>
    <p:extLst>
      <p:ext uri="{BB962C8B-B14F-4D97-AF65-F5344CB8AC3E}">
        <p14:creationId xmlns:p14="http://schemas.microsoft.com/office/powerpoint/2010/main" val="927430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963DF2-6518-493D-BE38-C8FA5383BBF3}" type="datetime1">
              <a:rPr lang="fr-FR" smtClean="0"/>
              <a:t>09/05/2022</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8B7ED7-5E79-4F38-B46E-15BDDAD387FC}" type="slidenum">
              <a:rPr lang="fr-FR" smtClean="0"/>
              <a:t>‹N°›</a:t>
            </a:fld>
            <a:endParaRPr lang="fr-FR"/>
          </a:p>
        </p:txBody>
      </p:sp>
    </p:spTree>
    <p:extLst>
      <p:ext uri="{BB962C8B-B14F-4D97-AF65-F5344CB8AC3E}">
        <p14:creationId xmlns:p14="http://schemas.microsoft.com/office/powerpoint/2010/main" val="16961643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553058"/>
            <a:ext cx="9144000" cy="2111167"/>
          </a:xfrm>
        </p:spPr>
        <p:txBody>
          <a:bodyPr/>
          <a:lstStyle/>
          <a:p>
            <a:r>
              <a:rPr lang="fr-CI" dirty="0" smtClean="0">
                <a:latin typeface="Arial Rounded MT Bold" panose="020F0704030504030204" pitchFamily="34" charset="0"/>
              </a:rPr>
              <a:t>Les toxicomanies</a:t>
            </a:r>
            <a:endParaRPr lang="fr-FR" dirty="0">
              <a:latin typeface="Arial Rounded MT Bold" panose="020F0704030504030204" pitchFamily="34" charset="0"/>
            </a:endParaRPr>
          </a:p>
        </p:txBody>
      </p:sp>
      <p:sp>
        <p:nvSpPr>
          <p:cNvPr id="4" name="Espace réservé du numéro de diapositive 3"/>
          <p:cNvSpPr>
            <a:spLocks noGrp="1"/>
          </p:cNvSpPr>
          <p:nvPr>
            <p:ph type="sldNum" sz="quarter" idx="12"/>
          </p:nvPr>
        </p:nvSpPr>
        <p:spPr/>
        <p:txBody>
          <a:bodyPr/>
          <a:lstStyle/>
          <a:p>
            <a:fld id="{478B7ED7-5E79-4F38-B46E-15BDDAD387FC}" type="slidenum">
              <a:rPr lang="fr-FR" smtClean="0"/>
              <a:t>1</a:t>
            </a:fld>
            <a:endParaRPr lang="fr-FR"/>
          </a:p>
        </p:txBody>
      </p:sp>
    </p:spTree>
    <p:extLst>
      <p:ext uri="{BB962C8B-B14F-4D97-AF65-F5344CB8AC3E}">
        <p14:creationId xmlns:p14="http://schemas.microsoft.com/office/powerpoint/2010/main" val="20365142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569153"/>
          </a:xfrm>
        </p:spPr>
        <p:txBody>
          <a:bodyPr>
            <a:normAutofit fontScale="90000"/>
          </a:bodyPr>
          <a:lstStyle/>
          <a:p>
            <a:r>
              <a:rPr lang="fr-CI" dirty="0" smtClean="0">
                <a:latin typeface="Arial Rounded MT Bold" panose="020F0704030504030204" pitchFamily="34" charset="0"/>
              </a:rPr>
              <a:t>Plan </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1086679"/>
            <a:ext cx="10515600" cy="4273826"/>
          </a:xfrm>
        </p:spPr>
        <p:txBody>
          <a:bodyPr/>
          <a:lstStyle/>
          <a:p>
            <a:pPr marL="0" indent="0">
              <a:buNone/>
            </a:pPr>
            <a:r>
              <a:rPr lang="fr-CI" dirty="0" smtClean="0">
                <a:latin typeface="Arial Rounded MT Bold" panose="020F0704030504030204" pitchFamily="34" charset="0"/>
              </a:rPr>
              <a:t>I. Des drogues à la drogue</a:t>
            </a:r>
          </a:p>
          <a:p>
            <a:pPr marL="0" indent="0">
              <a:buNone/>
            </a:pPr>
            <a:r>
              <a:rPr lang="fr-CI" dirty="0" smtClean="0">
                <a:latin typeface="Arial Rounded MT Bold" panose="020F0704030504030204" pitchFamily="34" charset="0"/>
              </a:rPr>
              <a:t>II. Toxicomanies pour le pharmacologue</a:t>
            </a:r>
          </a:p>
          <a:p>
            <a:pPr marL="0" indent="0">
              <a:buNone/>
            </a:pPr>
            <a:r>
              <a:rPr lang="fr-CI" dirty="0" smtClean="0">
                <a:latin typeface="Arial Rounded MT Bold" panose="020F0704030504030204" pitchFamily="34" charset="0"/>
              </a:rPr>
              <a:t>III. Cannabis et dérivés</a:t>
            </a:r>
          </a:p>
          <a:p>
            <a:pPr marL="0" indent="0">
              <a:buNone/>
            </a:pPr>
            <a:r>
              <a:rPr lang="fr-CI" dirty="0" smtClean="0">
                <a:latin typeface="Arial Rounded MT Bold" panose="020F0704030504030204" pitchFamily="34" charset="0"/>
              </a:rPr>
              <a:t>IV. Opiacés</a:t>
            </a:r>
          </a:p>
          <a:p>
            <a:pPr marL="0" indent="0">
              <a:buNone/>
            </a:pPr>
            <a:r>
              <a:rPr lang="fr-CI" dirty="0" smtClean="0">
                <a:latin typeface="Arial Rounded MT Bold" panose="020F0704030504030204" pitchFamily="34" charset="0"/>
              </a:rPr>
              <a:t>V. Cocaïne et crack</a:t>
            </a:r>
          </a:p>
          <a:p>
            <a:pPr marL="0" indent="0">
              <a:buNone/>
            </a:pPr>
            <a:r>
              <a:rPr lang="fr-CI" dirty="0" smtClean="0">
                <a:latin typeface="Arial Rounded MT Bold" panose="020F0704030504030204" pitchFamily="34" charset="0"/>
              </a:rPr>
              <a:t>VI. Amphétamines </a:t>
            </a:r>
          </a:p>
          <a:p>
            <a:pPr marL="0" indent="0">
              <a:buNone/>
            </a:pPr>
            <a:r>
              <a:rPr lang="fr-CI" dirty="0" smtClean="0">
                <a:latin typeface="Arial Rounded MT Bold" panose="020F0704030504030204" pitchFamily="34" charset="0"/>
              </a:rPr>
              <a:t>VII. Ecstasy (MDMA)</a:t>
            </a:r>
          </a:p>
          <a:p>
            <a:pPr marL="0" indent="0">
              <a:buNone/>
            </a:pPr>
            <a:r>
              <a:rPr lang="fr-CI" dirty="0" smtClean="0">
                <a:latin typeface="Arial Rounded MT Bold" panose="020F0704030504030204" pitchFamily="34" charset="0"/>
              </a:rPr>
              <a:t>VIII. LSD</a:t>
            </a:r>
            <a:endParaRPr lang="fr-FR" dirty="0">
              <a:latin typeface="Arial Rounded MT Bold" panose="020F0704030504030204" pitchFamily="34" charset="0"/>
            </a:endParaRPr>
          </a:p>
        </p:txBody>
      </p:sp>
      <p:sp>
        <p:nvSpPr>
          <p:cNvPr id="4" name="Espace réservé du numéro de diapositive 3"/>
          <p:cNvSpPr>
            <a:spLocks noGrp="1"/>
          </p:cNvSpPr>
          <p:nvPr>
            <p:ph type="sldNum" sz="quarter" idx="12"/>
          </p:nvPr>
        </p:nvSpPr>
        <p:spPr/>
        <p:txBody>
          <a:bodyPr/>
          <a:lstStyle/>
          <a:p>
            <a:fld id="{478B7ED7-5E79-4F38-B46E-15BDDAD387FC}" type="slidenum">
              <a:rPr lang="fr-FR" smtClean="0"/>
              <a:t>2</a:t>
            </a:fld>
            <a:endParaRPr lang="fr-FR"/>
          </a:p>
        </p:txBody>
      </p:sp>
    </p:spTree>
    <p:extLst>
      <p:ext uri="{BB962C8B-B14F-4D97-AF65-F5344CB8AC3E}">
        <p14:creationId xmlns:p14="http://schemas.microsoft.com/office/powerpoint/2010/main" val="601960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827571"/>
          </a:xfrm>
        </p:spPr>
        <p:txBody>
          <a:bodyPr/>
          <a:lstStyle/>
          <a:p>
            <a:r>
              <a:rPr lang="fr-CI" dirty="0" smtClean="0">
                <a:latin typeface="Arial Rounded MT Bold" panose="020F0704030504030204" pitchFamily="34" charset="0"/>
              </a:rPr>
              <a:t>I. Des drogues à la drogue</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1371600"/>
            <a:ext cx="10515600" cy="4805363"/>
          </a:xfrm>
        </p:spPr>
        <p:txBody>
          <a:bodyPr/>
          <a:lstStyle/>
          <a:p>
            <a:pPr marL="0" indent="0">
              <a:buNone/>
            </a:pPr>
            <a:r>
              <a:rPr lang="fr-CI" dirty="0" smtClean="0">
                <a:latin typeface="Arial Rounded MT Bold" panose="020F0704030504030204" pitchFamily="34" charset="0"/>
              </a:rPr>
              <a:t>I.1. Définitions</a:t>
            </a:r>
          </a:p>
          <a:p>
            <a:pPr marL="0" indent="0">
              <a:buNone/>
            </a:pPr>
            <a:r>
              <a:rPr lang="fr-CI" dirty="0" smtClean="0">
                <a:latin typeface="Arial Rounded MT Bold" panose="020F0704030504030204" pitchFamily="34" charset="0"/>
              </a:rPr>
              <a:t>I.2. Classifications</a:t>
            </a:r>
          </a:p>
          <a:p>
            <a:pPr marL="0" indent="0">
              <a:buNone/>
            </a:pPr>
            <a:r>
              <a:rPr lang="fr-CI" dirty="0" smtClean="0">
                <a:latin typeface="Arial Rounded MT Bold" panose="020F0704030504030204" pitchFamily="34" charset="0"/>
              </a:rPr>
              <a:t>I.3. Notion de pharmacodépendance</a:t>
            </a:r>
            <a:endParaRPr lang="fr-FR" dirty="0">
              <a:latin typeface="Arial Rounded MT Bold" panose="020F0704030504030204" pitchFamily="34" charset="0"/>
            </a:endParaRPr>
          </a:p>
        </p:txBody>
      </p:sp>
      <p:sp>
        <p:nvSpPr>
          <p:cNvPr id="4" name="Espace réservé du numéro de diapositive 3"/>
          <p:cNvSpPr>
            <a:spLocks noGrp="1"/>
          </p:cNvSpPr>
          <p:nvPr>
            <p:ph type="sldNum" sz="quarter" idx="12"/>
          </p:nvPr>
        </p:nvSpPr>
        <p:spPr/>
        <p:txBody>
          <a:bodyPr/>
          <a:lstStyle/>
          <a:p>
            <a:fld id="{478B7ED7-5E79-4F38-B46E-15BDDAD387FC}" type="slidenum">
              <a:rPr lang="fr-FR" smtClean="0"/>
              <a:t>3</a:t>
            </a:fld>
            <a:endParaRPr lang="fr-FR"/>
          </a:p>
        </p:txBody>
      </p:sp>
    </p:spTree>
    <p:extLst>
      <p:ext uri="{BB962C8B-B14F-4D97-AF65-F5344CB8AC3E}">
        <p14:creationId xmlns:p14="http://schemas.microsoft.com/office/powerpoint/2010/main" val="15271676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661918"/>
          </a:xfrm>
        </p:spPr>
        <p:txBody>
          <a:bodyPr>
            <a:normAutofit fontScale="90000"/>
          </a:bodyPr>
          <a:lstStyle/>
          <a:p>
            <a:r>
              <a:rPr lang="fr-CI" dirty="0" smtClean="0">
                <a:latin typeface="Arial Rounded MT Bold" panose="020F0704030504030204" pitchFamily="34" charset="0"/>
              </a:rPr>
              <a:t>I.1. Définitions</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1159565"/>
            <a:ext cx="10515600" cy="5017398"/>
          </a:xfrm>
        </p:spPr>
        <p:txBody>
          <a:bodyPr>
            <a:normAutofit lnSpcReduction="10000"/>
          </a:bodyPr>
          <a:lstStyle/>
          <a:p>
            <a:r>
              <a:rPr lang="fr-CI" dirty="0" smtClean="0">
                <a:latin typeface="Arial Rounded MT Bold" panose="020F0704030504030204" pitchFamily="34" charset="0"/>
              </a:rPr>
              <a:t>Origine du mot « drogue », objet de controverses:</a:t>
            </a:r>
          </a:p>
          <a:p>
            <a:pPr lvl="1"/>
            <a:r>
              <a:rPr lang="fr-CI" dirty="0" smtClean="0">
                <a:latin typeface="Arial Rounded MT Bold" panose="020F0704030504030204" pitchFamily="34" charset="0"/>
              </a:rPr>
              <a:t> persan « </a:t>
            </a:r>
            <a:r>
              <a:rPr lang="fr-CI" dirty="0" err="1" smtClean="0">
                <a:latin typeface="Arial Rounded MT Bold" panose="020F0704030504030204" pitchFamily="34" charset="0"/>
              </a:rPr>
              <a:t>droa</a:t>
            </a:r>
            <a:r>
              <a:rPr lang="fr-CI" dirty="0" smtClean="0">
                <a:latin typeface="Arial Rounded MT Bold" panose="020F0704030504030204" pitchFamily="34" charset="0"/>
              </a:rPr>
              <a:t> » = odeur aromatique</a:t>
            </a:r>
          </a:p>
          <a:p>
            <a:pPr lvl="1"/>
            <a:r>
              <a:rPr lang="fr-CI" dirty="0" smtClean="0">
                <a:latin typeface="Arial Rounded MT Bold" panose="020F0704030504030204" pitchFamily="34" charset="0"/>
              </a:rPr>
              <a:t>hébreu « </a:t>
            </a:r>
            <a:r>
              <a:rPr lang="fr-CI" dirty="0" err="1" smtClean="0">
                <a:latin typeface="Arial Rounded MT Bold" panose="020F0704030504030204" pitchFamily="34" charset="0"/>
              </a:rPr>
              <a:t>rakab</a:t>
            </a:r>
            <a:r>
              <a:rPr lang="fr-CI" dirty="0" smtClean="0">
                <a:latin typeface="Arial Rounded MT Bold" panose="020F0704030504030204" pitchFamily="34" charset="0"/>
              </a:rPr>
              <a:t> » = parfum</a:t>
            </a:r>
          </a:p>
          <a:p>
            <a:pPr lvl="1"/>
            <a:r>
              <a:rPr lang="fr-CI" dirty="0" smtClean="0">
                <a:latin typeface="Arial Rounded MT Bold" panose="020F0704030504030204" pitchFamily="34" charset="0"/>
              </a:rPr>
              <a:t>néerlandais « </a:t>
            </a:r>
            <a:r>
              <a:rPr lang="fr-CI" dirty="0" err="1" smtClean="0">
                <a:latin typeface="Arial Rounded MT Bold" panose="020F0704030504030204" pitchFamily="34" charset="0"/>
              </a:rPr>
              <a:t>droog</a:t>
            </a:r>
            <a:r>
              <a:rPr lang="fr-CI" dirty="0" smtClean="0">
                <a:latin typeface="Arial Rounded MT Bold" panose="020F0704030504030204" pitchFamily="34" charset="0"/>
              </a:rPr>
              <a:t> » = substances végétales séchées vendues par les apothicaires.</a:t>
            </a:r>
          </a:p>
          <a:p>
            <a:r>
              <a:rPr lang="fr-CI" dirty="0" smtClean="0">
                <a:latin typeface="Arial Rounded MT Bold" panose="020F0704030504030204" pitchFamily="34" charset="0"/>
              </a:rPr>
              <a:t>Pour le pharmacien d’aujourd’hui: drogue = toute substance </a:t>
            </a:r>
            <a:r>
              <a:rPr lang="fr-CI" dirty="0" err="1" smtClean="0">
                <a:latin typeface="Arial Rounded MT Bold" panose="020F0704030504030204" pitchFamily="34" charset="0"/>
              </a:rPr>
              <a:t>pharmacologiquement</a:t>
            </a:r>
            <a:r>
              <a:rPr lang="fr-CI" dirty="0" smtClean="0">
                <a:latin typeface="Arial Rounded MT Bold" panose="020F0704030504030204" pitchFamily="34" charset="0"/>
              </a:rPr>
              <a:t> active sur l’organisme</a:t>
            </a:r>
          </a:p>
          <a:p>
            <a:r>
              <a:rPr lang="fr-CI" dirty="0">
                <a:latin typeface="Arial Rounded MT Bold" panose="020F0704030504030204" pitchFamily="34" charset="0"/>
              </a:rPr>
              <a:t>A</a:t>
            </a:r>
            <a:r>
              <a:rPr lang="fr-CI" dirty="0" smtClean="0">
                <a:latin typeface="Arial Rounded MT Bold" panose="020F0704030504030204" pitchFamily="34" charset="0"/>
              </a:rPr>
              <a:t>nglo-saxons: pas de différence, </a:t>
            </a:r>
            <a:r>
              <a:rPr lang="fr-CI" dirty="0" err="1" smtClean="0">
                <a:latin typeface="Arial Rounded MT Bold" panose="020F0704030504030204" pitchFamily="34" charset="0"/>
              </a:rPr>
              <a:t>drug</a:t>
            </a:r>
            <a:r>
              <a:rPr lang="fr-CI" dirty="0" smtClean="0">
                <a:latin typeface="Arial Rounded MT Bold" panose="020F0704030504030204" pitchFamily="34" charset="0"/>
              </a:rPr>
              <a:t> = médicament et </a:t>
            </a:r>
            <a:r>
              <a:rPr lang="fr-CI" dirty="0" err="1" smtClean="0">
                <a:latin typeface="Arial Rounded MT Bold" panose="020F0704030504030204" pitchFamily="34" charset="0"/>
              </a:rPr>
              <a:t>drug</a:t>
            </a:r>
            <a:r>
              <a:rPr lang="fr-CI" dirty="0" smtClean="0">
                <a:latin typeface="Arial Rounded MT Bold" panose="020F0704030504030204" pitchFamily="34" charset="0"/>
              </a:rPr>
              <a:t> = stupéfiant</a:t>
            </a:r>
          </a:p>
          <a:p>
            <a:r>
              <a:rPr lang="fr-CI" dirty="0" smtClean="0">
                <a:latin typeface="Arial Rounded MT Bold" panose="020F0704030504030204" pitchFamily="34" charset="0"/>
              </a:rPr>
              <a:t>Médias: drogues = substances psychoactives = psychotropes =  s. prohibées en raison de leur dangerosité.</a:t>
            </a:r>
            <a:endParaRPr lang="fr-CI" dirty="0">
              <a:latin typeface="Arial Rounded MT Bold" panose="020F0704030504030204" pitchFamily="34" charset="0"/>
            </a:endParaRPr>
          </a:p>
          <a:p>
            <a:pPr marL="0" indent="0">
              <a:buNone/>
            </a:pPr>
            <a:endParaRPr lang="fr-CI" dirty="0" smtClean="0"/>
          </a:p>
          <a:p>
            <a:endParaRPr lang="fr-CI" dirty="0"/>
          </a:p>
          <a:p>
            <a:endParaRPr lang="fr-CI" dirty="0" smtClean="0"/>
          </a:p>
          <a:p>
            <a:endParaRPr lang="fr-CI" dirty="0"/>
          </a:p>
          <a:p>
            <a:endParaRPr lang="fr-CI" dirty="0" smtClean="0"/>
          </a:p>
          <a:p>
            <a:endParaRPr lang="fr-CI" dirty="0" smtClean="0"/>
          </a:p>
        </p:txBody>
      </p:sp>
      <p:sp>
        <p:nvSpPr>
          <p:cNvPr id="4" name="Espace réservé du numéro de diapositive 3"/>
          <p:cNvSpPr>
            <a:spLocks noGrp="1"/>
          </p:cNvSpPr>
          <p:nvPr>
            <p:ph type="sldNum" sz="quarter" idx="12"/>
          </p:nvPr>
        </p:nvSpPr>
        <p:spPr/>
        <p:txBody>
          <a:bodyPr/>
          <a:lstStyle/>
          <a:p>
            <a:fld id="{478B7ED7-5E79-4F38-B46E-15BDDAD387FC}" type="slidenum">
              <a:rPr lang="fr-FR" smtClean="0"/>
              <a:t>4</a:t>
            </a:fld>
            <a:endParaRPr lang="fr-FR"/>
          </a:p>
        </p:txBody>
      </p:sp>
    </p:spTree>
    <p:extLst>
      <p:ext uri="{BB962C8B-B14F-4D97-AF65-F5344CB8AC3E}">
        <p14:creationId xmlns:p14="http://schemas.microsoft.com/office/powerpoint/2010/main" val="18431188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807692"/>
          </a:xfrm>
        </p:spPr>
        <p:txBody>
          <a:bodyPr/>
          <a:lstStyle/>
          <a:p>
            <a:r>
              <a:rPr lang="fr-CI" dirty="0" smtClean="0">
                <a:latin typeface="Arial Rounded MT Bold" panose="020F0704030504030204" pitchFamily="34" charset="0"/>
              </a:rPr>
              <a:t>I.2. Classification</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1517374"/>
            <a:ext cx="10515600" cy="4659589"/>
          </a:xfrm>
        </p:spPr>
        <p:txBody>
          <a:bodyPr>
            <a:normAutofit fontScale="92500" lnSpcReduction="10000"/>
          </a:bodyPr>
          <a:lstStyle/>
          <a:p>
            <a:r>
              <a:rPr lang="fr-CI" dirty="0" smtClean="0">
                <a:latin typeface="Arial Rounded MT Bold" panose="020F0704030504030204" pitchFamily="34" charset="0"/>
              </a:rPr>
              <a:t>Delay et Deniker en 1950 classent les psychotropes selon leur activité sur le système nerveux central, en 3 catégories:</a:t>
            </a:r>
          </a:p>
          <a:p>
            <a:pPr lvl="1"/>
            <a:r>
              <a:rPr lang="fr-CI" dirty="0" smtClean="0">
                <a:latin typeface="Arial Rounded MT Bold" panose="020F0704030504030204" pitchFamily="34" charset="0"/>
              </a:rPr>
              <a:t>Substances sédatives ou psycholeptiques, ex hypnotiques, neuroleptiques, anxiolytiques</a:t>
            </a:r>
          </a:p>
          <a:p>
            <a:pPr lvl="1"/>
            <a:r>
              <a:rPr lang="fr-CI" dirty="0" smtClean="0">
                <a:latin typeface="Arial Rounded MT Bold" panose="020F0704030504030204" pitchFamily="34" charset="0"/>
              </a:rPr>
              <a:t>S. excitantes ou psychoanaleptiques, ex amphétamines, café, thé, antidépresseurs,</a:t>
            </a:r>
          </a:p>
          <a:p>
            <a:pPr lvl="1"/>
            <a:r>
              <a:rPr lang="fr-CI" dirty="0" smtClean="0">
                <a:latin typeface="Arial Rounded MT Bold" panose="020F0704030504030204" pitchFamily="34" charset="0"/>
              </a:rPr>
              <a:t>S. perturbant l’activité psychique ou psychodysleptiques, ex hallucinogènes</a:t>
            </a:r>
          </a:p>
          <a:p>
            <a:r>
              <a:rPr lang="fr-CI" dirty="0" smtClean="0">
                <a:latin typeface="Arial Rounded MT Bold" panose="020F0704030504030204" pitchFamily="34" charset="0"/>
              </a:rPr>
              <a:t>Convention unique de 1961: 4 listes de produits  dont les 2 premières  sont soumises à des réglementations internationales</a:t>
            </a:r>
          </a:p>
          <a:p>
            <a:r>
              <a:rPr lang="fr-CI" dirty="0" smtClean="0">
                <a:latin typeface="Arial Rounded MT Bold" panose="020F0704030504030204" pitchFamily="34" charset="0"/>
              </a:rPr>
              <a:t>OMS en 1971 propose 1 classification reposant sur le pouvoir addictif et la capacité à induire 1 tolérance</a:t>
            </a:r>
          </a:p>
          <a:p>
            <a:pPr marL="0" indent="0">
              <a:buNone/>
            </a:pPr>
            <a:endParaRPr lang="fr-CI" dirty="0" smtClean="0"/>
          </a:p>
          <a:p>
            <a:pPr marL="0" indent="0">
              <a:buNone/>
            </a:pPr>
            <a:endParaRPr lang="fr-FR" dirty="0"/>
          </a:p>
        </p:txBody>
      </p:sp>
      <p:sp>
        <p:nvSpPr>
          <p:cNvPr id="4" name="Espace réservé du numéro de diapositive 3"/>
          <p:cNvSpPr>
            <a:spLocks noGrp="1"/>
          </p:cNvSpPr>
          <p:nvPr>
            <p:ph type="sldNum" sz="quarter" idx="12"/>
          </p:nvPr>
        </p:nvSpPr>
        <p:spPr/>
        <p:txBody>
          <a:bodyPr/>
          <a:lstStyle/>
          <a:p>
            <a:fld id="{478B7ED7-5E79-4F38-B46E-15BDDAD387FC}" type="slidenum">
              <a:rPr lang="fr-FR" smtClean="0"/>
              <a:t>5</a:t>
            </a:fld>
            <a:endParaRPr lang="fr-FR"/>
          </a:p>
        </p:txBody>
      </p:sp>
    </p:spTree>
    <p:extLst>
      <p:ext uri="{BB962C8B-B14F-4D97-AF65-F5344CB8AC3E}">
        <p14:creationId xmlns:p14="http://schemas.microsoft.com/office/powerpoint/2010/main" val="35910384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714927"/>
          </a:xfrm>
        </p:spPr>
        <p:txBody>
          <a:bodyPr/>
          <a:lstStyle/>
          <a:p>
            <a:r>
              <a:rPr lang="fr-CI" dirty="0" smtClean="0">
                <a:latin typeface="Arial Rounded MT Bold" panose="020F0704030504030204" pitchFamily="34" charset="0"/>
              </a:rPr>
              <a:t>I.2. Classification</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1080052"/>
            <a:ext cx="10515600" cy="5565913"/>
          </a:xfrm>
        </p:spPr>
        <p:txBody>
          <a:bodyPr/>
          <a:lstStyle/>
          <a:p>
            <a:r>
              <a:rPr lang="fr-CI" dirty="0" smtClean="0">
                <a:latin typeface="Arial Rounded MT Bold" panose="020F0704030504030204" pitchFamily="34" charset="0"/>
              </a:rPr>
              <a:t>Au sens juridique, stupéfiants = substances ayant 1 potentiel à induire 1 usage toxicomaniaque et présentant des dangers pour la santé publique</a:t>
            </a:r>
          </a:p>
          <a:p>
            <a:r>
              <a:rPr lang="fr-CI" dirty="0" smtClean="0">
                <a:latin typeface="Arial Rounded MT Bold" panose="020F0704030504030204" pitchFamily="34" charset="0"/>
              </a:rPr>
              <a:t>Convention unique de 1961:</a:t>
            </a:r>
          </a:p>
          <a:p>
            <a:pPr lvl="1"/>
            <a:r>
              <a:rPr lang="fr-CI" dirty="0">
                <a:latin typeface="Arial Rounded MT Bold" panose="020F0704030504030204" pitchFamily="34" charset="0"/>
              </a:rPr>
              <a:t>l</a:t>
            </a:r>
            <a:r>
              <a:rPr lang="fr-CI" dirty="0" smtClean="0">
                <a:latin typeface="Arial Rounded MT Bold" panose="020F0704030504030204" pitchFamily="34" charset="0"/>
              </a:rPr>
              <a:t>iste I: substances susceptibles d’induire 1 toxicomanie d’1 puissance comparable à celle de la morphine ou 1 risque d’abus comparable à celui du cannabis ou de la cocaïne,</a:t>
            </a:r>
          </a:p>
          <a:p>
            <a:pPr lvl="1"/>
            <a:r>
              <a:rPr lang="fr-CI" dirty="0">
                <a:latin typeface="Arial Rounded MT Bold" panose="020F0704030504030204" pitchFamily="34" charset="0"/>
              </a:rPr>
              <a:t>l</a:t>
            </a:r>
            <a:r>
              <a:rPr lang="fr-CI" dirty="0" smtClean="0">
                <a:latin typeface="Arial Rounded MT Bold" panose="020F0704030504030204" pitchFamily="34" charset="0"/>
              </a:rPr>
              <a:t>iste II: s </a:t>
            </a:r>
            <a:r>
              <a:rPr lang="fr-CI" dirty="0" err="1" smtClean="0">
                <a:latin typeface="Arial Rounded MT Bold" panose="020F0704030504030204" pitchFamily="34" charset="0"/>
              </a:rPr>
              <a:t>s</a:t>
            </a:r>
            <a:r>
              <a:rPr lang="fr-CI" dirty="0" smtClean="0">
                <a:latin typeface="Arial Rounded MT Bold" panose="020F0704030504030204" pitchFamily="34" charset="0"/>
              </a:rPr>
              <a:t> d’i 1 toxicomanie égale ou moindre que celle de la codéine et au moins aussi marquée que celle du dextropropoxyphène</a:t>
            </a:r>
          </a:p>
          <a:p>
            <a:pPr lvl="1"/>
            <a:r>
              <a:rPr lang="fr-CI" dirty="0">
                <a:latin typeface="Arial Rounded MT Bold" panose="020F0704030504030204" pitchFamily="34" charset="0"/>
              </a:rPr>
              <a:t>l</a:t>
            </a:r>
            <a:r>
              <a:rPr lang="fr-CI" dirty="0" smtClean="0">
                <a:latin typeface="Arial Rounded MT Bold" panose="020F0704030504030204" pitchFamily="34" charset="0"/>
              </a:rPr>
              <a:t>iste III: </a:t>
            </a:r>
            <a:r>
              <a:rPr lang="fr-CI" dirty="0" err="1" smtClean="0">
                <a:latin typeface="Arial Rounded MT Bold" panose="020F0704030504030204" pitchFamily="34" charset="0"/>
              </a:rPr>
              <a:t>mdcmts</a:t>
            </a:r>
            <a:r>
              <a:rPr lang="fr-CI" dirty="0" smtClean="0">
                <a:latin typeface="Arial Rounded MT Bold" panose="020F0704030504030204" pitchFamily="34" charset="0"/>
              </a:rPr>
              <a:t> contenant 1 ou </a:t>
            </a:r>
            <a:r>
              <a:rPr lang="fr-CI" dirty="0" err="1" smtClean="0">
                <a:latin typeface="Arial Rounded MT Bold" panose="020F0704030504030204" pitchFamily="34" charset="0"/>
              </a:rPr>
              <a:t>plsrs</a:t>
            </a:r>
            <a:r>
              <a:rPr lang="fr-CI" dirty="0" smtClean="0">
                <a:latin typeface="Arial Rounded MT Bold" panose="020F0704030504030204" pitchFamily="34" charset="0"/>
              </a:rPr>
              <a:t> </a:t>
            </a:r>
            <a:r>
              <a:rPr lang="fr-CI" dirty="0" err="1" smtClean="0">
                <a:latin typeface="Arial Rounded MT Bold" panose="020F0704030504030204" pitchFamily="34" charset="0"/>
              </a:rPr>
              <a:t>sbstces</a:t>
            </a:r>
            <a:r>
              <a:rPr lang="fr-CI" dirty="0" smtClean="0">
                <a:latin typeface="Arial Rounded MT Bold" panose="020F0704030504030204" pitchFamily="34" charset="0"/>
              </a:rPr>
              <a:t> des listes I et II à doses faibles, ne pouvant donner lieu à toxicomanie</a:t>
            </a:r>
          </a:p>
          <a:p>
            <a:pPr lvl="1"/>
            <a:r>
              <a:rPr lang="fr-CI" dirty="0">
                <a:latin typeface="Arial Rounded MT Bold" panose="020F0704030504030204" pitchFamily="34" charset="0"/>
              </a:rPr>
              <a:t>l</a:t>
            </a:r>
            <a:r>
              <a:rPr lang="fr-CI" dirty="0" smtClean="0">
                <a:latin typeface="Arial Rounded MT Bold" panose="020F0704030504030204" pitchFamily="34" charset="0"/>
              </a:rPr>
              <a:t>iste IV: stupéfiants selon les experts de l’OMS, toxiques et dénués d’intérêt thérapeutique, ex héroïne, cannabis.</a:t>
            </a:r>
          </a:p>
          <a:p>
            <a:endParaRPr lang="fr-FR" dirty="0">
              <a:latin typeface="Arial Rounded MT Bold" panose="020F0704030504030204" pitchFamily="34" charset="0"/>
            </a:endParaRPr>
          </a:p>
        </p:txBody>
      </p:sp>
      <p:sp>
        <p:nvSpPr>
          <p:cNvPr id="4" name="Espace réservé du numéro de diapositive 3"/>
          <p:cNvSpPr>
            <a:spLocks noGrp="1"/>
          </p:cNvSpPr>
          <p:nvPr>
            <p:ph type="sldNum" sz="quarter" idx="12"/>
          </p:nvPr>
        </p:nvSpPr>
        <p:spPr/>
        <p:txBody>
          <a:bodyPr/>
          <a:lstStyle/>
          <a:p>
            <a:fld id="{478B7ED7-5E79-4F38-B46E-15BDDAD387FC}" type="slidenum">
              <a:rPr lang="fr-FR" smtClean="0"/>
              <a:t>6</a:t>
            </a:fld>
            <a:endParaRPr lang="fr-FR"/>
          </a:p>
        </p:txBody>
      </p:sp>
    </p:spTree>
    <p:extLst>
      <p:ext uri="{BB962C8B-B14F-4D97-AF65-F5344CB8AC3E}">
        <p14:creationId xmlns:p14="http://schemas.microsoft.com/office/powerpoint/2010/main" val="24997715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728179"/>
          </a:xfrm>
        </p:spPr>
        <p:txBody>
          <a:bodyPr/>
          <a:lstStyle/>
          <a:p>
            <a:r>
              <a:rPr lang="fr-CI" dirty="0" smtClean="0">
                <a:latin typeface="Arial Rounded MT Bold" panose="020F0704030504030204" pitchFamily="34" charset="0"/>
              </a:rPr>
              <a:t>I.3. Notion de pharmacodépendance</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1265583"/>
            <a:ext cx="10515600" cy="4911380"/>
          </a:xfrm>
        </p:spPr>
        <p:txBody>
          <a:bodyPr>
            <a:normAutofit lnSpcReduction="10000"/>
          </a:bodyPr>
          <a:lstStyle/>
          <a:p>
            <a:r>
              <a:rPr lang="fr-CI" dirty="0" smtClean="0">
                <a:latin typeface="Arial Rounded MT Bold" panose="020F0704030504030204" pitchFamily="34" charset="0"/>
              </a:rPr>
              <a:t>OMS,  années 1950, concept de toxicomanie</a:t>
            </a:r>
          </a:p>
          <a:p>
            <a:r>
              <a:rPr lang="fr-CI" dirty="0" smtClean="0">
                <a:latin typeface="Arial Rounded MT Bold" panose="020F0704030504030204" pitchFamily="34" charset="0"/>
              </a:rPr>
              <a:t>OMS, 1969, notion de « dépendance » ou « pharmacodépendance »</a:t>
            </a:r>
          </a:p>
          <a:p>
            <a:r>
              <a:rPr lang="fr-CI" dirty="0" smtClean="0">
                <a:latin typeface="Arial Rounded MT Bold" panose="020F0704030504030204" pitchFamily="34" charset="0"/>
              </a:rPr>
              <a:t>« Un état psychique et quelquefois également physique résultant de l’interaction entre un organisme vivant et une drogue, se caractérisant par des modifications de comportement et par d’autres réactions, qui comprennent toujours 1 pulsion à prendre le produit de façon continue ou périodique afin de retrouver ses effets psychiques et quelquefois d’éviter le malaise de la privation. Cet état peut s’accompagner ou non de tolérance. Un même individu peut être dépendant de plusieurs produits ».</a:t>
            </a:r>
            <a:endParaRPr lang="fr-FR" dirty="0">
              <a:latin typeface="Arial Rounded MT Bold" panose="020F0704030504030204" pitchFamily="34" charset="0"/>
            </a:endParaRPr>
          </a:p>
        </p:txBody>
      </p:sp>
      <p:sp>
        <p:nvSpPr>
          <p:cNvPr id="4" name="Espace réservé du numéro de diapositive 3"/>
          <p:cNvSpPr>
            <a:spLocks noGrp="1"/>
          </p:cNvSpPr>
          <p:nvPr>
            <p:ph type="sldNum" sz="quarter" idx="12"/>
          </p:nvPr>
        </p:nvSpPr>
        <p:spPr/>
        <p:txBody>
          <a:bodyPr/>
          <a:lstStyle/>
          <a:p>
            <a:fld id="{478B7ED7-5E79-4F38-B46E-15BDDAD387FC}" type="slidenum">
              <a:rPr lang="fr-FR" smtClean="0"/>
              <a:t>7</a:t>
            </a:fld>
            <a:endParaRPr lang="fr-FR"/>
          </a:p>
        </p:txBody>
      </p:sp>
    </p:spTree>
    <p:extLst>
      <p:ext uri="{BB962C8B-B14F-4D97-AF65-F5344CB8AC3E}">
        <p14:creationId xmlns:p14="http://schemas.microsoft.com/office/powerpoint/2010/main" val="41561261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728179"/>
          </a:xfrm>
        </p:spPr>
        <p:txBody>
          <a:bodyPr/>
          <a:lstStyle/>
          <a:p>
            <a:r>
              <a:rPr lang="fr-CI" dirty="0" smtClean="0">
                <a:latin typeface="Arial Rounded MT Bold" panose="020F0704030504030204" pitchFamily="34" charset="0"/>
              </a:rPr>
              <a:t>I.3. Notion de pharmacodépendance</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1265583"/>
            <a:ext cx="10515600" cy="4911380"/>
          </a:xfrm>
        </p:spPr>
        <p:txBody>
          <a:bodyPr>
            <a:normAutofit/>
          </a:bodyPr>
          <a:lstStyle/>
          <a:p>
            <a:r>
              <a:rPr lang="fr-CI" dirty="0" smtClean="0">
                <a:latin typeface="Arial Rounded MT Bold" panose="020F0704030504030204" pitchFamily="34" charset="0"/>
              </a:rPr>
              <a:t>Définition globalisante: dépendance psychique, d. physique et tolérance.</a:t>
            </a:r>
          </a:p>
          <a:p>
            <a:r>
              <a:rPr lang="fr-CI" dirty="0" smtClean="0">
                <a:latin typeface="Arial Rounded MT Bold" panose="020F0704030504030204" pitchFamily="34" charset="0"/>
              </a:rPr>
              <a:t>Dépendance psychique ( anciennement accoutumance) = 1 état mental caractérisé par 1 impulsion qui requiert l’usage périodique ou continu d’1 drogue dans le but de créer 1 plaisir ou d’annuler 1 tension.</a:t>
            </a:r>
          </a:p>
          <a:p>
            <a:r>
              <a:rPr lang="fr-CI" dirty="0" smtClean="0">
                <a:latin typeface="Arial Rounded MT Bold" panose="020F0704030504030204" pitchFamily="34" charset="0"/>
              </a:rPr>
              <a:t>Dépendance physique correspond à 1 exigence de l’organisme nécessitant, pour conserver son équilibre, l’apport régulier d’1 substance chimique exogène. Cette dépendance se manifeste à travers les symptômes physiques survenant lors du sevrage et par la tolérance</a:t>
            </a:r>
          </a:p>
        </p:txBody>
      </p:sp>
      <p:sp>
        <p:nvSpPr>
          <p:cNvPr id="4" name="Espace réservé du numéro de diapositive 3"/>
          <p:cNvSpPr>
            <a:spLocks noGrp="1"/>
          </p:cNvSpPr>
          <p:nvPr>
            <p:ph type="sldNum" sz="quarter" idx="12"/>
          </p:nvPr>
        </p:nvSpPr>
        <p:spPr/>
        <p:txBody>
          <a:bodyPr/>
          <a:lstStyle/>
          <a:p>
            <a:fld id="{478B7ED7-5E79-4F38-B46E-15BDDAD387FC}" type="slidenum">
              <a:rPr lang="fr-FR" smtClean="0"/>
              <a:t>8</a:t>
            </a:fld>
            <a:endParaRPr lang="fr-FR"/>
          </a:p>
        </p:txBody>
      </p:sp>
    </p:spTree>
    <p:extLst>
      <p:ext uri="{BB962C8B-B14F-4D97-AF65-F5344CB8AC3E}">
        <p14:creationId xmlns:p14="http://schemas.microsoft.com/office/powerpoint/2010/main" val="42732497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728179"/>
          </a:xfrm>
        </p:spPr>
        <p:txBody>
          <a:bodyPr/>
          <a:lstStyle/>
          <a:p>
            <a:r>
              <a:rPr lang="fr-CI" dirty="0" smtClean="0">
                <a:latin typeface="Arial Rounded MT Bold" panose="020F0704030504030204" pitchFamily="34" charset="0"/>
              </a:rPr>
              <a:t>I.3. Notion de pharmacodépendance</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1557130"/>
            <a:ext cx="10515600" cy="4346714"/>
          </a:xfrm>
        </p:spPr>
        <p:txBody>
          <a:bodyPr>
            <a:normAutofit/>
          </a:bodyPr>
          <a:lstStyle/>
          <a:p>
            <a:r>
              <a:rPr lang="fr-CI" dirty="0" smtClean="0">
                <a:latin typeface="Arial Rounded MT Bold" panose="020F0704030504030204" pitchFamily="34" charset="0"/>
              </a:rPr>
              <a:t>Tolérance est le  processus d’adaptation d’1 organisme à 1 substance qui se traduit par l’affaiblissement progressif des effets de celle-ci, et qui entraîne la nécessité d’augmenter la dose pour obtenir les mêmes effets. </a:t>
            </a:r>
          </a:p>
          <a:p>
            <a:pPr marL="0" indent="0">
              <a:buNone/>
            </a:pPr>
            <a:endParaRPr lang="fr-CI" dirty="0" smtClean="0">
              <a:latin typeface="Arial Rounded MT Bold" panose="020F0704030504030204" pitchFamily="34" charset="0"/>
            </a:endParaRPr>
          </a:p>
          <a:p>
            <a:r>
              <a:rPr lang="fr-CI" dirty="0" smtClean="0">
                <a:latin typeface="Arial Rounded MT Bold" panose="020F0704030504030204" pitchFamily="34" charset="0"/>
              </a:rPr>
              <a:t>Cette définition de la pharmacodépendance (OMS,1969) a le mérite d’intégrer toute substance </a:t>
            </a:r>
            <a:r>
              <a:rPr lang="fr-CI" dirty="0" err="1" smtClean="0">
                <a:latin typeface="Arial Rounded MT Bold" panose="020F0704030504030204" pitchFamily="34" charset="0"/>
              </a:rPr>
              <a:t>pharmacologiquement</a:t>
            </a:r>
            <a:r>
              <a:rPr lang="fr-CI" dirty="0" smtClean="0">
                <a:latin typeface="Arial Rounded MT Bold" panose="020F0704030504030204" pitchFamily="34" charset="0"/>
              </a:rPr>
              <a:t> active et non seulement les substances déclarées illégales.</a:t>
            </a:r>
          </a:p>
        </p:txBody>
      </p:sp>
      <p:sp>
        <p:nvSpPr>
          <p:cNvPr id="4" name="Espace réservé du numéro de diapositive 3"/>
          <p:cNvSpPr>
            <a:spLocks noGrp="1"/>
          </p:cNvSpPr>
          <p:nvPr>
            <p:ph type="sldNum" sz="quarter" idx="12"/>
          </p:nvPr>
        </p:nvSpPr>
        <p:spPr/>
        <p:txBody>
          <a:bodyPr/>
          <a:lstStyle/>
          <a:p>
            <a:fld id="{478B7ED7-5E79-4F38-B46E-15BDDAD387FC}" type="slidenum">
              <a:rPr lang="fr-FR" smtClean="0"/>
              <a:t>9</a:t>
            </a:fld>
            <a:endParaRPr lang="fr-FR"/>
          </a:p>
        </p:txBody>
      </p:sp>
    </p:spTree>
    <p:extLst>
      <p:ext uri="{BB962C8B-B14F-4D97-AF65-F5344CB8AC3E}">
        <p14:creationId xmlns:p14="http://schemas.microsoft.com/office/powerpoint/2010/main" val="14058378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933588"/>
          </a:xfrm>
        </p:spPr>
        <p:txBody>
          <a:bodyPr>
            <a:normAutofit fontScale="90000"/>
          </a:bodyPr>
          <a:lstStyle/>
          <a:p>
            <a:r>
              <a:rPr lang="fr-CI" dirty="0" smtClean="0">
                <a:latin typeface="Arial Rounded MT Bold" panose="020F0704030504030204" pitchFamily="34" charset="0"/>
              </a:rPr>
              <a:t>II. Toxicomanies pour le pharmacologue</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1825625"/>
            <a:ext cx="10515600" cy="2984914"/>
          </a:xfrm>
        </p:spPr>
        <p:txBody>
          <a:bodyPr/>
          <a:lstStyle/>
          <a:p>
            <a:pPr marL="0" indent="0">
              <a:buNone/>
            </a:pPr>
            <a:r>
              <a:rPr lang="fr-CI" dirty="0" smtClean="0">
                <a:latin typeface="Arial Rounded MT Bold" panose="020F0704030504030204" pitchFamily="34" charset="0"/>
              </a:rPr>
              <a:t>II.1. Circuits neuronaux dopaminergiques</a:t>
            </a:r>
          </a:p>
          <a:p>
            <a:pPr marL="0" indent="0">
              <a:buNone/>
            </a:pPr>
            <a:r>
              <a:rPr lang="fr-CI" dirty="0" smtClean="0">
                <a:latin typeface="Arial Rounded MT Bold" panose="020F0704030504030204" pitchFamily="34" charset="0"/>
              </a:rPr>
              <a:t>II.2. Stimuli activant ces neurones dopaminergiques</a:t>
            </a:r>
          </a:p>
          <a:p>
            <a:pPr marL="0" indent="0">
              <a:buNone/>
            </a:pPr>
            <a:r>
              <a:rPr lang="fr-CI" dirty="0" smtClean="0">
                <a:latin typeface="Arial Rounded MT Bold" panose="020F0704030504030204" pitchFamily="34" charset="0"/>
              </a:rPr>
              <a:t>II.3. Sensibilisation</a:t>
            </a:r>
          </a:p>
          <a:p>
            <a:pPr marL="0" indent="0">
              <a:buNone/>
            </a:pPr>
            <a:r>
              <a:rPr lang="fr-CI" dirty="0" smtClean="0">
                <a:latin typeface="Arial Rounded MT Bold" panose="020F0704030504030204" pitchFamily="34" charset="0"/>
              </a:rPr>
              <a:t>II.4. Stratégies thérapeutiques  pour le traitement de la dépendance et la prévention des rechutes.</a:t>
            </a:r>
            <a:endParaRPr lang="fr-FR" dirty="0">
              <a:latin typeface="Arial Rounded MT Bold" panose="020F0704030504030204" pitchFamily="34" charset="0"/>
            </a:endParaRPr>
          </a:p>
        </p:txBody>
      </p:sp>
      <p:sp>
        <p:nvSpPr>
          <p:cNvPr id="4" name="Espace réservé du numéro de diapositive 3"/>
          <p:cNvSpPr>
            <a:spLocks noGrp="1"/>
          </p:cNvSpPr>
          <p:nvPr>
            <p:ph type="sldNum" sz="quarter" idx="12"/>
          </p:nvPr>
        </p:nvSpPr>
        <p:spPr/>
        <p:txBody>
          <a:bodyPr/>
          <a:lstStyle/>
          <a:p>
            <a:fld id="{478B7ED7-5E79-4F38-B46E-15BDDAD387FC}" type="slidenum">
              <a:rPr lang="fr-FR" smtClean="0"/>
              <a:t>10</a:t>
            </a:fld>
            <a:endParaRPr lang="fr-FR"/>
          </a:p>
        </p:txBody>
      </p:sp>
    </p:spTree>
    <p:extLst>
      <p:ext uri="{BB962C8B-B14F-4D97-AF65-F5344CB8AC3E}">
        <p14:creationId xmlns:p14="http://schemas.microsoft.com/office/powerpoint/2010/main" val="26255333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714927"/>
          </a:xfrm>
        </p:spPr>
        <p:txBody>
          <a:bodyPr>
            <a:normAutofit fontScale="90000"/>
          </a:bodyPr>
          <a:lstStyle/>
          <a:p>
            <a:r>
              <a:rPr lang="fr-CI" dirty="0" smtClean="0">
                <a:latin typeface="Arial Rounded MT Bold" panose="020F0704030504030204" pitchFamily="34" charset="0"/>
              </a:rPr>
              <a:t>II.1. Circuits neuronaux dopaminergiques</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1417983"/>
            <a:ext cx="10515600" cy="4758980"/>
          </a:xfrm>
        </p:spPr>
        <p:txBody>
          <a:bodyPr>
            <a:normAutofit lnSpcReduction="10000"/>
          </a:bodyPr>
          <a:lstStyle/>
          <a:p>
            <a:r>
              <a:rPr lang="fr-CI" dirty="0" smtClean="0">
                <a:latin typeface="Arial Rounded MT Bold" panose="020F0704030504030204" pitchFamily="34" charset="0"/>
              </a:rPr>
              <a:t>L’administration de toute drogue susceptible de déclencher une pharmacodépendance, aboutit </a:t>
            </a:r>
            <a:r>
              <a:rPr lang="fr-CI" i="1" dirty="0" smtClean="0">
                <a:latin typeface="Arial Rounded MT Bold" panose="020F0704030504030204" pitchFamily="34" charset="0"/>
              </a:rPr>
              <a:t>in fine </a:t>
            </a:r>
            <a:r>
              <a:rPr lang="fr-CI" dirty="0" smtClean="0">
                <a:latin typeface="Arial Rounded MT Bold" panose="020F0704030504030204" pitchFamily="34" charset="0"/>
              </a:rPr>
              <a:t>à l’augmentation de l’activité des neurones dopaminergiques du cerveau, donc à une exacerbation de la transmission mettant en jeu ces neurones.</a:t>
            </a:r>
          </a:p>
          <a:p>
            <a:r>
              <a:rPr lang="fr-CI" dirty="0" smtClean="0">
                <a:latin typeface="Arial Rounded MT Bold" panose="020F0704030504030204" pitchFamily="34" charset="0"/>
              </a:rPr>
              <a:t>Les neurones dopaminergiques impliqués dans la genèse et le contrôle des émotions , représentent ainsi une voie finale commune à l’action de la plupart des drogues.</a:t>
            </a:r>
          </a:p>
          <a:p>
            <a:r>
              <a:rPr lang="fr-CI" dirty="0" smtClean="0">
                <a:latin typeface="Arial Rounded MT Bold" panose="020F0704030504030204" pitchFamily="34" charset="0"/>
              </a:rPr>
              <a:t>Cette convergence de l’effet des différents produits addictifs sur le système dopaminergique explique les sensations, en particulier le plaisir, éprouvées lors de la prise de drogue.  </a:t>
            </a:r>
            <a:endParaRPr lang="fr-FR" dirty="0">
              <a:latin typeface="Arial Rounded MT Bold" panose="020F0704030504030204" pitchFamily="34" charset="0"/>
            </a:endParaRPr>
          </a:p>
        </p:txBody>
      </p:sp>
      <p:sp>
        <p:nvSpPr>
          <p:cNvPr id="4" name="Espace réservé du numéro de diapositive 3"/>
          <p:cNvSpPr>
            <a:spLocks noGrp="1"/>
          </p:cNvSpPr>
          <p:nvPr>
            <p:ph type="sldNum" sz="quarter" idx="12"/>
          </p:nvPr>
        </p:nvSpPr>
        <p:spPr/>
        <p:txBody>
          <a:bodyPr/>
          <a:lstStyle/>
          <a:p>
            <a:fld id="{478B7ED7-5E79-4F38-B46E-15BDDAD387FC}" type="slidenum">
              <a:rPr lang="fr-FR" smtClean="0"/>
              <a:t>11</a:t>
            </a:fld>
            <a:endParaRPr lang="fr-FR"/>
          </a:p>
        </p:txBody>
      </p:sp>
    </p:spTree>
    <p:extLst>
      <p:ext uri="{BB962C8B-B14F-4D97-AF65-F5344CB8AC3E}">
        <p14:creationId xmlns:p14="http://schemas.microsoft.com/office/powerpoint/2010/main" val="30221396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1231761"/>
          </a:xfrm>
        </p:spPr>
        <p:txBody>
          <a:bodyPr>
            <a:normAutofit fontScale="90000"/>
          </a:bodyPr>
          <a:lstStyle/>
          <a:p>
            <a:r>
              <a:rPr lang="fr-CI" dirty="0" smtClean="0">
                <a:latin typeface="Arial Rounded MT Bold" panose="020F0704030504030204" pitchFamily="34" charset="0"/>
              </a:rPr>
              <a:t>II.2. Stimuli activant les neurones dopaminergiques</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1596886"/>
            <a:ext cx="10515600" cy="4883427"/>
          </a:xfrm>
        </p:spPr>
        <p:txBody>
          <a:bodyPr>
            <a:normAutofit fontScale="92500" lnSpcReduction="20000"/>
          </a:bodyPr>
          <a:lstStyle/>
          <a:p>
            <a:r>
              <a:rPr lang="fr-CI" dirty="0" smtClean="0">
                <a:latin typeface="Arial Rounded MT Bold" panose="020F0704030504030204" pitchFamily="34" charset="0"/>
              </a:rPr>
              <a:t>Ils ont une valeur émotive et affective (plaisir, mais également douleur, stress) acquise au cours du développement et de l’histoire de l’individu, probablement par l’habitude ou l’apprentissage.</a:t>
            </a:r>
          </a:p>
          <a:p>
            <a:r>
              <a:rPr lang="fr-CI" dirty="0" smtClean="0">
                <a:latin typeface="Arial Rounded MT Bold" panose="020F0704030504030204" pitchFamily="34" charset="0"/>
              </a:rPr>
              <a:t>La régulation de la réactivité de ces </a:t>
            </a:r>
            <a:r>
              <a:rPr lang="fr-CI" dirty="0" err="1" smtClean="0">
                <a:latin typeface="Arial Rounded MT Bold" panose="020F0704030504030204" pitchFamily="34" charset="0"/>
              </a:rPr>
              <a:t>n.d</a:t>
            </a:r>
            <a:r>
              <a:rPr lang="fr-CI" dirty="0" smtClean="0">
                <a:latin typeface="Arial Rounded MT Bold" panose="020F0704030504030204" pitchFamily="34" charset="0"/>
              </a:rPr>
              <a:t>. s’est mise en place en fonction de l’environnement que l’individu a rencontré au cours de son développement, selon des processus qui lui sont propres et qu’il a successivement utilisés pour répondre à cet environnement; existence de vulnérabilités individuelles vis-à-vis de la drogue.</a:t>
            </a:r>
          </a:p>
          <a:p>
            <a:r>
              <a:rPr lang="fr-CI" dirty="0">
                <a:latin typeface="Arial Rounded MT Bold" panose="020F0704030504030204" pitchFamily="34" charset="0"/>
              </a:rPr>
              <a:t>D</a:t>
            </a:r>
            <a:r>
              <a:rPr lang="fr-CI" dirty="0" smtClean="0">
                <a:latin typeface="Arial Rounded MT Bold" panose="020F0704030504030204" pitchFamily="34" charset="0"/>
              </a:rPr>
              <a:t>es situations anxiogènes  suffisamment précoces et intenses et l’exposition à des événements stressants (pressions d’ordre social, économique et/ou familial…) à des périodes critiques de la vie  sont des facteurs qui peuvent prédisposer à la toxicomanie.</a:t>
            </a:r>
            <a:endParaRPr lang="fr-FR" dirty="0">
              <a:latin typeface="Arial Rounded MT Bold" panose="020F0704030504030204" pitchFamily="34" charset="0"/>
            </a:endParaRPr>
          </a:p>
        </p:txBody>
      </p:sp>
      <p:sp>
        <p:nvSpPr>
          <p:cNvPr id="4" name="Espace réservé du numéro de diapositive 3"/>
          <p:cNvSpPr>
            <a:spLocks noGrp="1"/>
          </p:cNvSpPr>
          <p:nvPr>
            <p:ph type="sldNum" sz="quarter" idx="12"/>
          </p:nvPr>
        </p:nvSpPr>
        <p:spPr/>
        <p:txBody>
          <a:bodyPr/>
          <a:lstStyle/>
          <a:p>
            <a:fld id="{478B7ED7-5E79-4F38-B46E-15BDDAD387FC}" type="slidenum">
              <a:rPr lang="fr-FR" smtClean="0"/>
              <a:t>12</a:t>
            </a:fld>
            <a:endParaRPr lang="fr-FR"/>
          </a:p>
        </p:txBody>
      </p:sp>
    </p:spTree>
    <p:extLst>
      <p:ext uri="{BB962C8B-B14F-4D97-AF65-F5344CB8AC3E}">
        <p14:creationId xmlns:p14="http://schemas.microsoft.com/office/powerpoint/2010/main" val="11160136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648666"/>
          </a:xfrm>
        </p:spPr>
        <p:txBody>
          <a:bodyPr>
            <a:normAutofit fontScale="90000"/>
          </a:bodyPr>
          <a:lstStyle/>
          <a:p>
            <a:r>
              <a:rPr lang="fr-CI" dirty="0" smtClean="0">
                <a:latin typeface="Arial Rounded MT Bold" panose="020F0704030504030204" pitchFamily="34" charset="0"/>
              </a:rPr>
              <a:t>II.3. Sensibilisation</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1411356"/>
            <a:ext cx="10515600" cy="5009321"/>
          </a:xfrm>
        </p:spPr>
        <p:txBody>
          <a:bodyPr>
            <a:normAutofit fontScale="92500" lnSpcReduction="20000"/>
          </a:bodyPr>
          <a:lstStyle/>
          <a:p>
            <a:r>
              <a:rPr lang="fr-CI" dirty="0" smtClean="0">
                <a:latin typeface="Arial Rounded MT Bold" panose="020F0704030504030204" pitchFamily="34" charset="0"/>
              </a:rPr>
              <a:t>Les activités de tout individu ont pour but </a:t>
            </a:r>
            <a:r>
              <a:rPr lang="fr-CI" i="1" dirty="0" smtClean="0">
                <a:latin typeface="Arial Rounded MT Bold" panose="020F0704030504030204" pitchFamily="34" charset="0"/>
              </a:rPr>
              <a:t>in fine</a:t>
            </a:r>
            <a:r>
              <a:rPr lang="fr-CI" dirty="0" smtClean="0">
                <a:latin typeface="Arial Rounded MT Bold" panose="020F0704030504030204" pitchFamily="34" charset="0"/>
              </a:rPr>
              <a:t>, de maintenir 1 équilibre harmonieux entre les différents systèmes dopaminergiques</a:t>
            </a:r>
          </a:p>
          <a:p>
            <a:r>
              <a:rPr lang="fr-CI" dirty="0" smtClean="0">
                <a:latin typeface="Arial Rounded MT Bold" panose="020F0704030504030204" pitchFamily="34" charset="0"/>
              </a:rPr>
              <a:t>La drogue est une voie pharmacologique permettant d’atténuer l’effort que nécessite une interaction avec l’environnement</a:t>
            </a:r>
          </a:p>
          <a:p>
            <a:r>
              <a:rPr lang="fr-CI" dirty="0" smtClean="0">
                <a:latin typeface="Arial Rounded MT Bold" panose="020F0704030504030204" pitchFamily="34" charset="0"/>
              </a:rPr>
              <a:t>L’installation de la sensibilisation dépend à la fois de la prise répétée de drogue et de l’environnement qui lui est associé</a:t>
            </a:r>
          </a:p>
          <a:p>
            <a:r>
              <a:rPr lang="fr-CI" dirty="0" smtClean="0">
                <a:latin typeface="Arial Rounded MT Bold" panose="020F0704030504030204" pitchFamily="34" charset="0"/>
              </a:rPr>
              <a:t>Les processus de sensibilisation pourraient expliquer les circonstances et mécanismes d’émergence de pathologies  engendrées chez l’homme par les drogues: comportements paranoïaques, psychoses…</a:t>
            </a:r>
          </a:p>
          <a:p>
            <a:r>
              <a:rPr lang="fr-CI" dirty="0" smtClean="0">
                <a:latin typeface="Arial Rounded MT Bold" panose="020F0704030504030204" pitchFamily="34" charset="0"/>
              </a:rPr>
              <a:t>L’existence de sensibilisations croisées entre le stress et les psychostimulants explique pourquoi les toxicomanes peuvent passer sans difficulté d’1 produit à 1 autre. </a:t>
            </a:r>
            <a:endParaRPr lang="fr-FR" dirty="0">
              <a:latin typeface="Arial Rounded MT Bold" panose="020F0704030504030204" pitchFamily="34" charset="0"/>
            </a:endParaRPr>
          </a:p>
        </p:txBody>
      </p:sp>
      <p:sp>
        <p:nvSpPr>
          <p:cNvPr id="4" name="Espace réservé du numéro de diapositive 3"/>
          <p:cNvSpPr>
            <a:spLocks noGrp="1"/>
          </p:cNvSpPr>
          <p:nvPr>
            <p:ph type="sldNum" sz="quarter" idx="12"/>
          </p:nvPr>
        </p:nvSpPr>
        <p:spPr/>
        <p:txBody>
          <a:bodyPr/>
          <a:lstStyle/>
          <a:p>
            <a:fld id="{478B7ED7-5E79-4F38-B46E-15BDDAD387FC}" type="slidenum">
              <a:rPr lang="fr-FR" smtClean="0"/>
              <a:t>13</a:t>
            </a:fld>
            <a:endParaRPr lang="fr-FR"/>
          </a:p>
        </p:txBody>
      </p:sp>
    </p:spTree>
    <p:extLst>
      <p:ext uri="{BB962C8B-B14F-4D97-AF65-F5344CB8AC3E}">
        <p14:creationId xmlns:p14="http://schemas.microsoft.com/office/powerpoint/2010/main" val="10508040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1741970"/>
          </a:xfrm>
        </p:spPr>
        <p:txBody>
          <a:bodyPr>
            <a:normAutofit fontScale="90000"/>
          </a:bodyPr>
          <a:lstStyle/>
          <a:p>
            <a:r>
              <a:rPr lang="fr-CI" dirty="0" smtClean="0">
                <a:latin typeface="Arial Rounded MT Bold" panose="020F0704030504030204" pitchFamily="34" charset="0"/>
              </a:rPr>
              <a:t>II.4. Stratégies thérapeutiques pour le traitement de la dépendance et la prévention des rechutes  </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2478157"/>
            <a:ext cx="10515600" cy="3698805"/>
          </a:xfrm>
        </p:spPr>
        <p:txBody>
          <a:bodyPr>
            <a:normAutofit lnSpcReduction="10000"/>
          </a:bodyPr>
          <a:lstStyle/>
          <a:p>
            <a:r>
              <a:rPr lang="fr-CI" dirty="0" smtClean="0">
                <a:latin typeface="Arial Rounded MT Bold" panose="020F0704030504030204" pitchFamily="34" charset="0"/>
              </a:rPr>
              <a:t>Le système dopaminergique  joue un rôle clé dans la dépendance psychique et les propriétés addictives des drogues</a:t>
            </a:r>
          </a:p>
          <a:p>
            <a:r>
              <a:rPr lang="fr-CI" dirty="0" smtClean="0">
                <a:latin typeface="Arial Rounded MT Bold" panose="020F0704030504030204" pitchFamily="34" charset="0"/>
              </a:rPr>
              <a:t>L’emploi d’antagonistes des récepteurs dopaminergiques est une voie explorée pour la prise en charge des patients</a:t>
            </a:r>
          </a:p>
          <a:p>
            <a:r>
              <a:rPr lang="fr-CI" dirty="0" smtClean="0">
                <a:latin typeface="Arial Rounded MT Bold" panose="020F0704030504030204" pitchFamily="34" charset="0"/>
              </a:rPr>
              <a:t>En matière de substitution, le traitement par la méthadone repose sur les propriétés d’agoniste de cette molécule vis-à-vis des récepteurs aux endorphines et sur sa cinétique d’action particulièrement lente.</a:t>
            </a:r>
            <a:endParaRPr lang="fr-FR" dirty="0">
              <a:latin typeface="Arial Rounded MT Bold" panose="020F0704030504030204" pitchFamily="34" charset="0"/>
            </a:endParaRPr>
          </a:p>
        </p:txBody>
      </p:sp>
      <p:sp>
        <p:nvSpPr>
          <p:cNvPr id="4" name="Espace réservé du numéro de diapositive 3"/>
          <p:cNvSpPr>
            <a:spLocks noGrp="1"/>
          </p:cNvSpPr>
          <p:nvPr>
            <p:ph type="sldNum" sz="quarter" idx="12"/>
          </p:nvPr>
        </p:nvSpPr>
        <p:spPr/>
        <p:txBody>
          <a:bodyPr/>
          <a:lstStyle/>
          <a:p>
            <a:fld id="{478B7ED7-5E79-4F38-B46E-15BDDAD387FC}" type="slidenum">
              <a:rPr lang="fr-FR" smtClean="0"/>
              <a:t>14</a:t>
            </a:fld>
            <a:endParaRPr lang="fr-FR"/>
          </a:p>
        </p:txBody>
      </p:sp>
    </p:spTree>
    <p:extLst>
      <p:ext uri="{BB962C8B-B14F-4D97-AF65-F5344CB8AC3E}">
        <p14:creationId xmlns:p14="http://schemas.microsoft.com/office/powerpoint/2010/main" val="36082093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794440"/>
          </a:xfrm>
        </p:spPr>
        <p:txBody>
          <a:bodyPr/>
          <a:lstStyle/>
          <a:p>
            <a:r>
              <a:rPr lang="fr-CI" dirty="0" smtClean="0">
                <a:latin typeface="Arial Rounded MT Bold" panose="020F0704030504030204" pitchFamily="34" charset="0"/>
              </a:rPr>
              <a:t>III. Cannabis et dérivés</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1272210"/>
            <a:ext cx="10515600" cy="4936433"/>
          </a:xfrm>
        </p:spPr>
        <p:txBody>
          <a:bodyPr/>
          <a:lstStyle/>
          <a:p>
            <a:pPr marL="0" indent="0">
              <a:buNone/>
            </a:pPr>
            <a:r>
              <a:rPr lang="fr-CI" dirty="0" smtClean="0">
                <a:latin typeface="Arial Rounded MT Bold" panose="020F0704030504030204" pitchFamily="34" charset="0"/>
              </a:rPr>
              <a:t>III.1. Plante</a:t>
            </a:r>
          </a:p>
          <a:p>
            <a:pPr marL="0" indent="0">
              <a:buNone/>
            </a:pPr>
            <a:r>
              <a:rPr lang="fr-CI" dirty="0" smtClean="0">
                <a:latin typeface="Arial Rounded MT Bold" panose="020F0704030504030204" pitchFamily="34" charset="0"/>
              </a:rPr>
              <a:t>III.2. Préparations à base de cannabis</a:t>
            </a:r>
          </a:p>
          <a:p>
            <a:pPr marL="0" indent="0">
              <a:buNone/>
            </a:pPr>
            <a:r>
              <a:rPr lang="fr-CI" dirty="0" smtClean="0">
                <a:latin typeface="Arial Rounded MT Bold" panose="020F0704030504030204" pitchFamily="34" charset="0"/>
              </a:rPr>
              <a:t>III.3. Action pharmacologique du cannabis</a:t>
            </a:r>
          </a:p>
          <a:p>
            <a:pPr marL="0" indent="0">
              <a:buNone/>
            </a:pPr>
            <a:r>
              <a:rPr lang="fr-CI" dirty="0" smtClean="0">
                <a:latin typeface="Arial Rounded MT Bold" panose="020F0704030504030204" pitchFamily="34" charset="0"/>
              </a:rPr>
              <a:t>III.4. Conséquences cliniques de l’usage du cannabis</a:t>
            </a:r>
          </a:p>
          <a:p>
            <a:pPr marL="0" indent="0">
              <a:buNone/>
            </a:pPr>
            <a:r>
              <a:rPr lang="fr-CI" dirty="0">
                <a:latin typeface="Arial Rounded MT Bold" panose="020F0704030504030204" pitchFamily="34" charset="0"/>
              </a:rPr>
              <a:t>	</a:t>
            </a:r>
            <a:r>
              <a:rPr lang="fr-CI" dirty="0" smtClean="0">
                <a:latin typeface="Arial Rounded MT Bold" panose="020F0704030504030204" pitchFamily="34" charset="0"/>
              </a:rPr>
              <a:t>manifestations psychiques</a:t>
            </a:r>
          </a:p>
          <a:p>
            <a:pPr marL="0" indent="0">
              <a:buNone/>
            </a:pPr>
            <a:r>
              <a:rPr lang="fr-CI" dirty="0">
                <a:latin typeface="Arial Rounded MT Bold" panose="020F0704030504030204" pitchFamily="34" charset="0"/>
              </a:rPr>
              <a:t>	</a:t>
            </a:r>
            <a:r>
              <a:rPr lang="fr-CI" dirty="0" smtClean="0">
                <a:latin typeface="Arial Rounded MT Bold" panose="020F0704030504030204" pitchFamily="34" charset="0"/>
              </a:rPr>
              <a:t>	- usage occasionnel</a:t>
            </a:r>
          </a:p>
          <a:p>
            <a:pPr marL="0" indent="0">
              <a:buNone/>
            </a:pPr>
            <a:r>
              <a:rPr lang="fr-CI" dirty="0">
                <a:latin typeface="Arial Rounded MT Bold" panose="020F0704030504030204" pitchFamily="34" charset="0"/>
              </a:rPr>
              <a:t>	</a:t>
            </a:r>
            <a:r>
              <a:rPr lang="fr-CI" dirty="0" smtClean="0">
                <a:latin typeface="Arial Rounded MT Bold" panose="020F0704030504030204" pitchFamily="34" charset="0"/>
              </a:rPr>
              <a:t>	- usage fréquent et prolongé</a:t>
            </a:r>
          </a:p>
          <a:p>
            <a:pPr marL="0" indent="0">
              <a:buNone/>
            </a:pPr>
            <a:r>
              <a:rPr lang="fr-CI" dirty="0">
                <a:latin typeface="Arial Rounded MT Bold" panose="020F0704030504030204" pitchFamily="34" charset="0"/>
              </a:rPr>
              <a:t>	</a:t>
            </a:r>
            <a:r>
              <a:rPr lang="fr-CI" dirty="0" smtClean="0">
                <a:latin typeface="Arial Rounded MT Bold" panose="020F0704030504030204" pitchFamily="34" charset="0"/>
              </a:rPr>
              <a:t>manifestations somatiques</a:t>
            </a:r>
          </a:p>
          <a:p>
            <a:pPr marL="0" indent="0">
              <a:buNone/>
            </a:pPr>
            <a:r>
              <a:rPr lang="fr-CI" dirty="0" smtClean="0">
                <a:latin typeface="Arial Rounded MT Bold" panose="020F0704030504030204" pitchFamily="34" charset="0"/>
              </a:rPr>
              <a:t>III.5. Tolérance et dépendance au cannabis</a:t>
            </a:r>
            <a:endParaRPr lang="fr-FR" dirty="0">
              <a:latin typeface="Arial Rounded MT Bold" panose="020F0704030504030204" pitchFamily="34" charset="0"/>
            </a:endParaRPr>
          </a:p>
        </p:txBody>
      </p:sp>
      <p:sp>
        <p:nvSpPr>
          <p:cNvPr id="4" name="Espace réservé du numéro de diapositive 3"/>
          <p:cNvSpPr>
            <a:spLocks noGrp="1"/>
          </p:cNvSpPr>
          <p:nvPr>
            <p:ph type="sldNum" sz="quarter" idx="12"/>
          </p:nvPr>
        </p:nvSpPr>
        <p:spPr/>
        <p:txBody>
          <a:bodyPr/>
          <a:lstStyle/>
          <a:p>
            <a:fld id="{478B7ED7-5E79-4F38-B46E-15BDDAD387FC}" type="slidenum">
              <a:rPr lang="fr-FR" smtClean="0"/>
              <a:t>15</a:t>
            </a:fld>
            <a:endParaRPr lang="fr-FR"/>
          </a:p>
        </p:txBody>
      </p:sp>
    </p:spTree>
    <p:extLst>
      <p:ext uri="{BB962C8B-B14F-4D97-AF65-F5344CB8AC3E}">
        <p14:creationId xmlns:p14="http://schemas.microsoft.com/office/powerpoint/2010/main" val="5427497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1251639"/>
          </a:xfrm>
        </p:spPr>
        <p:txBody>
          <a:bodyPr>
            <a:noAutofit/>
          </a:bodyPr>
          <a:lstStyle/>
          <a:p>
            <a:r>
              <a:rPr lang="fr-CI" sz="2800" dirty="0" smtClean="0">
                <a:latin typeface="Arial Rounded MT Bold" panose="020F0704030504030204" pitchFamily="34" charset="0"/>
              </a:rPr>
              <a:t>Molécule de cannabis</a:t>
            </a:r>
            <a:br>
              <a:rPr lang="fr-CI" sz="2800" dirty="0" smtClean="0">
                <a:latin typeface="Arial Rounded MT Bold" panose="020F0704030504030204" pitchFamily="34" charset="0"/>
              </a:rPr>
            </a:br>
            <a:r>
              <a:rPr lang="fr-CI" sz="2800" dirty="0" smtClean="0">
                <a:latin typeface="Arial Rounded MT Bold" panose="020F0704030504030204" pitchFamily="34" charset="0"/>
              </a:rPr>
              <a:t>isomère delta 9 </a:t>
            </a:r>
            <a:r>
              <a:rPr lang="fr-CI" sz="2800" dirty="0" err="1" smtClean="0">
                <a:latin typeface="Arial Rounded MT Bold" panose="020F0704030504030204" pitchFamily="34" charset="0"/>
              </a:rPr>
              <a:t>tétrahydrocannabinol</a:t>
            </a:r>
            <a:endParaRPr lang="fr-FR" sz="2800" dirty="0">
              <a:latin typeface="Arial Rounded MT Bold" panose="020F0704030504030204" pitchFamily="34" charset="0"/>
            </a:endParaRPr>
          </a:p>
        </p:txBody>
      </p:sp>
      <p:sp>
        <p:nvSpPr>
          <p:cNvPr id="4" name="Espace réservé du numéro de diapositive 3"/>
          <p:cNvSpPr>
            <a:spLocks noGrp="1"/>
          </p:cNvSpPr>
          <p:nvPr>
            <p:ph type="sldNum" sz="quarter" idx="12"/>
          </p:nvPr>
        </p:nvSpPr>
        <p:spPr/>
        <p:txBody>
          <a:bodyPr/>
          <a:lstStyle/>
          <a:p>
            <a:fld id="{478B7ED7-5E79-4F38-B46E-15BDDAD387FC}" type="slidenum">
              <a:rPr lang="fr-FR" smtClean="0"/>
              <a:t>16</a:t>
            </a:fld>
            <a:endParaRPr lang="fr-FR"/>
          </a:p>
        </p:txBody>
      </p:sp>
      <p:pic>
        <p:nvPicPr>
          <p:cNvPr id="1026" name="Picture 2" descr="Delta-9-THC.jpg (620×337)"/>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07027" y="1616764"/>
            <a:ext cx="4452730" cy="28690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05313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741432"/>
          </a:xfrm>
        </p:spPr>
        <p:txBody>
          <a:bodyPr/>
          <a:lstStyle/>
          <a:p>
            <a:r>
              <a:rPr lang="fr-CI" dirty="0" smtClean="0">
                <a:latin typeface="Arial Rounded MT Bold" panose="020F0704030504030204" pitchFamily="34" charset="0"/>
              </a:rPr>
              <a:t>III.1. Plante de cannabis</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1358349"/>
            <a:ext cx="10515600" cy="4313582"/>
          </a:xfrm>
        </p:spPr>
        <p:txBody>
          <a:bodyPr/>
          <a:lstStyle/>
          <a:p>
            <a:r>
              <a:rPr lang="fr-CI" dirty="0" smtClean="0">
                <a:latin typeface="Arial Rounded MT Bold" panose="020F0704030504030204" pitchFamily="34" charset="0"/>
              </a:rPr>
              <a:t>Plante dicotylédone de la famille des Urticacées</a:t>
            </a:r>
          </a:p>
          <a:p>
            <a:r>
              <a:rPr lang="fr-CI" dirty="0" smtClean="0">
                <a:latin typeface="Arial Rounded MT Bold" panose="020F0704030504030204" pitchFamily="34" charset="0"/>
              </a:rPr>
              <a:t>Plante herbacée pouvant atteindre 2 à 4 mètres si conditions favorables</a:t>
            </a:r>
          </a:p>
          <a:p>
            <a:r>
              <a:rPr lang="fr-CI" i="1" dirty="0" smtClean="0">
                <a:latin typeface="Arial Rounded MT Bold" panose="020F0704030504030204" pitchFamily="34" charset="0"/>
              </a:rPr>
              <a:t>Cannabis </a:t>
            </a:r>
            <a:r>
              <a:rPr lang="fr-CI" i="1" dirty="0" err="1" smtClean="0">
                <a:latin typeface="Arial Rounded MT Bold" panose="020F0704030504030204" pitchFamily="34" charset="0"/>
              </a:rPr>
              <a:t>sativa</a:t>
            </a:r>
            <a:endParaRPr lang="fr-CI" i="1" dirty="0" smtClean="0">
              <a:latin typeface="Arial Rounded MT Bold" panose="020F0704030504030204" pitchFamily="34" charset="0"/>
            </a:endParaRPr>
          </a:p>
          <a:p>
            <a:pPr lvl="1"/>
            <a:r>
              <a:rPr lang="fr-CI" dirty="0" smtClean="0">
                <a:latin typeface="Arial Rounded MT Bold" panose="020F0704030504030204" pitchFamily="34" charset="0"/>
              </a:rPr>
              <a:t>Variétés à fibre ou « textiles »</a:t>
            </a:r>
          </a:p>
          <a:p>
            <a:pPr lvl="1"/>
            <a:r>
              <a:rPr lang="fr-CI" dirty="0" smtClean="0">
                <a:latin typeface="Arial Rounded MT Bold" panose="020F0704030504030204" pitchFamily="34" charset="0"/>
              </a:rPr>
              <a:t>Variétés produisant 1 sécrétion = « résine  »; v. appelées chanvre indien</a:t>
            </a:r>
          </a:p>
          <a:p>
            <a:pPr lvl="1"/>
            <a:r>
              <a:rPr lang="fr-CI" dirty="0" smtClean="0">
                <a:latin typeface="Arial Rounded MT Bold" panose="020F0704030504030204" pitchFamily="34" charset="0"/>
              </a:rPr>
              <a:t>Résine riche en </a:t>
            </a:r>
            <a:r>
              <a:rPr lang="fr-CI" dirty="0" err="1" smtClean="0">
                <a:latin typeface="Arial Rounded MT Bold" panose="020F0704030504030204" pitchFamily="34" charset="0"/>
              </a:rPr>
              <a:t>cannabinoïdes</a:t>
            </a:r>
            <a:r>
              <a:rPr lang="fr-CI" dirty="0" smtClean="0">
                <a:latin typeface="Arial Rounded MT Bold" panose="020F0704030504030204" pitchFamily="34" charset="0"/>
              </a:rPr>
              <a:t>  dont le </a:t>
            </a:r>
            <a:r>
              <a:rPr lang="fr-CI" dirty="0" err="1" smtClean="0">
                <a:latin typeface="Arial Rounded MT Bold" panose="020F0704030504030204" pitchFamily="34" charset="0"/>
              </a:rPr>
              <a:t>tétrahydrocannabinol</a:t>
            </a:r>
            <a:endParaRPr lang="fr-CI" dirty="0" smtClean="0">
              <a:latin typeface="Arial Rounded MT Bold" panose="020F0704030504030204" pitchFamily="34" charset="0"/>
            </a:endParaRPr>
          </a:p>
          <a:p>
            <a:r>
              <a:rPr lang="fr-CI" dirty="0" smtClean="0">
                <a:latin typeface="Arial Rounded MT Bold" panose="020F0704030504030204" pitchFamily="34" charset="0"/>
              </a:rPr>
              <a:t>Teneur en THC = critère de sélection fondamental</a:t>
            </a:r>
            <a:endParaRPr lang="fr-FR" dirty="0">
              <a:latin typeface="Arial Rounded MT Bold" panose="020F0704030504030204" pitchFamily="34" charset="0"/>
            </a:endParaRPr>
          </a:p>
          <a:p>
            <a:pPr lvl="1"/>
            <a:r>
              <a:rPr lang="fr-CI" dirty="0" smtClean="0">
                <a:latin typeface="Arial Rounded MT Bold" panose="020F0704030504030204" pitchFamily="34" charset="0"/>
              </a:rPr>
              <a:t>Limite légale en France = 0,3% de la matière sèche.</a:t>
            </a:r>
            <a:endParaRPr lang="fr-FR" dirty="0">
              <a:latin typeface="Arial Rounded MT Bold" panose="020F0704030504030204" pitchFamily="34" charset="0"/>
            </a:endParaRPr>
          </a:p>
        </p:txBody>
      </p:sp>
      <p:sp>
        <p:nvSpPr>
          <p:cNvPr id="4" name="Espace réservé du numéro de diapositive 3"/>
          <p:cNvSpPr>
            <a:spLocks noGrp="1"/>
          </p:cNvSpPr>
          <p:nvPr>
            <p:ph type="sldNum" sz="quarter" idx="12"/>
          </p:nvPr>
        </p:nvSpPr>
        <p:spPr/>
        <p:txBody>
          <a:bodyPr/>
          <a:lstStyle/>
          <a:p>
            <a:fld id="{478B7ED7-5E79-4F38-B46E-15BDDAD387FC}" type="slidenum">
              <a:rPr lang="fr-FR" smtClean="0"/>
              <a:t>17</a:t>
            </a:fld>
            <a:endParaRPr lang="fr-FR"/>
          </a:p>
        </p:txBody>
      </p:sp>
    </p:spTree>
    <p:extLst>
      <p:ext uri="{BB962C8B-B14F-4D97-AF65-F5344CB8AC3E}">
        <p14:creationId xmlns:p14="http://schemas.microsoft.com/office/powerpoint/2010/main" val="11968315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741432"/>
          </a:xfrm>
        </p:spPr>
        <p:txBody>
          <a:bodyPr/>
          <a:lstStyle/>
          <a:p>
            <a:r>
              <a:rPr lang="fr-CI" dirty="0" smtClean="0">
                <a:latin typeface="Arial Rounded MT Bold" panose="020F0704030504030204" pitchFamily="34" charset="0"/>
              </a:rPr>
              <a:t>III.2. Préparations à base de cannabis</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1577009"/>
            <a:ext cx="10515600" cy="1921566"/>
          </a:xfrm>
        </p:spPr>
        <p:txBody>
          <a:bodyPr/>
          <a:lstStyle/>
          <a:p>
            <a:pPr marL="0" indent="0">
              <a:buNone/>
            </a:pPr>
            <a:r>
              <a:rPr lang="fr-CI" dirty="0" smtClean="0">
                <a:latin typeface="Arial Rounded MT Bold" panose="020F0704030504030204" pitchFamily="34" charset="0"/>
              </a:rPr>
              <a:t>1. Feuilles et sommités fleuries </a:t>
            </a:r>
          </a:p>
          <a:p>
            <a:pPr marL="0" indent="0">
              <a:buNone/>
            </a:pPr>
            <a:r>
              <a:rPr lang="fr-CI" dirty="0" smtClean="0">
                <a:latin typeface="Arial Rounded MT Bold" panose="020F0704030504030204" pitchFamily="34" charset="0"/>
              </a:rPr>
              <a:t>2. Résine</a:t>
            </a:r>
          </a:p>
          <a:p>
            <a:pPr marL="0" indent="0">
              <a:buNone/>
            </a:pPr>
            <a:r>
              <a:rPr lang="fr-CI" dirty="0" smtClean="0">
                <a:latin typeface="Arial Rounded MT Bold" panose="020F0704030504030204" pitchFamily="34" charset="0"/>
              </a:rPr>
              <a:t>3. Huile de cannabis</a:t>
            </a:r>
            <a:endParaRPr lang="fr-FR" dirty="0">
              <a:latin typeface="Arial Rounded MT Bold" panose="020F0704030504030204" pitchFamily="34" charset="0"/>
            </a:endParaRPr>
          </a:p>
        </p:txBody>
      </p:sp>
      <p:sp>
        <p:nvSpPr>
          <p:cNvPr id="4" name="Espace réservé du numéro de diapositive 3"/>
          <p:cNvSpPr>
            <a:spLocks noGrp="1"/>
          </p:cNvSpPr>
          <p:nvPr>
            <p:ph type="sldNum" sz="quarter" idx="12"/>
          </p:nvPr>
        </p:nvSpPr>
        <p:spPr/>
        <p:txBody>
          <a:bodyPr/>
          <a:lstStyle/>
          <a:p>
            <a:fld id="{478B7ED7-5E79-4F38-B46E-15BDDAD387FC}" type="slidenum">
              <a:rPr lang="fr-FR" smtClean="0"/>
              <a:t>18</a:t>
            </a:fld>
            <a:endParaRPr lang="fr-FR"/>
          </a:p>
        </p:txBody>
      </p:sp>
    </p:spTree>
    <p:extLst>
      <p:ext uri="{BB962C8B-B14F-4D97-AF65-F5344CB8AC3E}">
        <p14:creationId xmlns:p14="http://schemas.microsoft.com/office/powerpoint/2010/main" val="38588169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741432"/>
          </a:xfrm>
        </p:spPr>
        <p:txBody>
          <a:bodyPr/>
          <a:lstStyle/>
          <a:p>
            <a:r>
              <a:rPr lang="fr-CI" dirty="0" smtClean="0">
                <a:latin typeface="Arial Rounded MT Bold" panose="020F0704030504030204" pitchFamily="34" charset="0"/>
              </a:rPr>
              <a:t>III.2. Préparations à base de cannabis</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1577008"/>
            <a:ext cx="10515600" cy="3226905"/>
          </a:xfrm>
        </p:spPr>
        <p:txBody>
          <a:bodyPr/>
          <a:lstStyle/>
          <a:p>
            <a:pPr marL="0" indent="0">
              <a:buNone/>
            </a:pPr>
            <a:r>
              <a:rPr lang="fr-CI" b="1" dirty="0" smtClean="0">
                <a:latin typeface="Arial Rounded MT Bold" panose="020F0704030504030204" pitchFamily="34" charset="0"/>
              </a:rPr>
              <a:t>1. Feuilles et sommités fleuries</a:t>
            </a:r>
          </a:p>
          <a:p>
            <a:r>
              <a:rPr lang="fr-CI" dirty="0" smtClean="0">
                <a:latin typeface="Arial Rounded MT Bold" panose="020F0704030504030204" pitchFamily="34" charset="0"/>
              </a:rPr>
              <a:t>Simplement séchées et pulvérisées</a:t>
            </a:r>
          </a:p>
          <a:p>
            <a:r>
              <a:rPr lang="fr-CI" dirty="0" smtClean="0">
                <a:latin typeface="Arial Rounded MT Bold" panose="020F0704030504030204" pitchFamily="34" charset="0"/>
              </a:rPr>
              <a:t>Contenant des graines (herbe ou </a:t>
            </a:r>
            <a:r>
              <a:rPr lang="fr-CI" i="1" dirty="0" smtClean="0">
                <a:latin typeface="Arial Rounded MT Bold" panose="020F0704030504030204" pitchFamily="34" charset="0"/>
              </a:rPr>
              <a:t>beuh</a:t>
            </a:r>
            <a:r>
              <a:rPr lang="fr-CI" dirty="0" smtClean="0">
                <a:latin typeface="Arial Rounded MT Bold" panose="020F0704030504030204" pitchFamily="34" charset="0"/>
              </a:rPr>
              <a:t>) ou non (</a:t>
            </a:r>
            <a:r>
              <a:rPr lang="fr-CI" i="1" dirty="0" err="1" smtClean="0">
                <a:latin typeface="Arial Rounded MT Bold" panose="020F0704030504030204" pitchFamily="34" charset="0"/>
              </a:rPr>
              <a:t>sinsemilla</a:t>
            </a:r>
            <a:r>
              <a:rPr lang="fr-CI" dirty="0" smtClean="0">
                <a:latin typeface="Arial Rounded MT Bold" panose="020F0704030504030204" pitchFamily="34" charset="0"/>
              </a:rPr>
              <a:t>) </a:t>
            </a:r>
          </a:p>
          <a:p>
            <a:r>
              <a:rPr lang="fr-CI" dirty="0" smtClean="0">
                <a:latin typeface="Arial Rounded MT Bold" panose="020F0704030504030204" pitchFamily="34" charset="0"/>
              </a:rPr>
              <a:t>Environ 2 à 4% de THC en proportion de matière sèche</a:t>
            </a:r>
          </a:p>
          <a:p>
            <a:r>
              <a:rPr lang="fr-CI" dirty="0" smtClean="0">
                <a:latin typeface="Arial Rounded MT Bold" panose="020F0704030504030204" pitchFamily="34" charset="0"/>
              </a:rPr>
              <a:t>Herbe généralement mélangée à du tabac et roulée SF de cigarettes artisanales (cône, pétard ou </a:t>
            </a:r>
            <a:r>
              <a:rPr lang="fr-CI" i="1" dirty="0" smtClean="0">
                <a:latin typeface="Arial Rounded MT Bold" panose="020F0704030504030204" pitchFamily="34" charset="0"/>
              </a:rPr>
              <a:t>tarpé</a:t>
            </a:r>
            <a:r>
              <a:rPr lang="fr-CI" dirty="0" smtClean="0">
                <a:latin typeface="Arial Rounded MT Bold" panose="020F0704030504030204" pitchFamily="34" charset="0"/>
              </a:rPr>
              <a:t>)</a:t>
            </a:r>
          </a:p>
          <a:p>
            <a:pPr marL="0" indent="0">
              <a:buNone/>
            </a:pPr>
            <a:endParaRPr lang="fr-CI" dirty="0" smtClean="0">
              <a:latin typeface="Arial Rounded MT Bold" panose="020F0704030504030204" pitchFamily="34" charset="0"/>
            </a:endParaRPr>
          </a:p>
        </p:txBody>
      </p:sp>
      <p:sp>
        <p:nvSpPr>
          <p:cNvPr id="4" name="Espace réservé du numéro de diapositive 3"/>
          <p:cNvSpPr>
            <a:spLocks noGrp="1"/>
          </p:cNvSpPr>
          <p:nvPr>
            <p:ph type="sldNum" sz="quarter" idx="12"/>
          </p:nvPr>
        </p:nvSpPr>
        <p:spPr/>
        <p:txBody>
          <a:bodyPr/>
          <a:lstStyle/>
          <a:p>
            <a:fld id="{478B7ED7-5E79-4F38-B46E-15BDDAD387FC}" type="slidenum">
              <a:rPr lang="fr-FR" smtClean="0"/>
              <a:t>19</a:t>
            </a:fld>
            <a:endParaRPr lang="fr-FR"/>
          </a:p>
        </p:txBody>
      </p:sp>
    </p:spTree>
    <p:extLst>
      <p:ext uri="{BB962C8B-B14F-4D97-AF65-F5344CB8AC3E}">
        <p14:creationId xmlns:p14="http://schemas.microsoft.com/office/powerpoint/2010/main" val="21901285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741432"/>
          </a:xfrm>
        </p:spPr>
        <p:txBody>
          <a:bodyPr/>
          <a:lstStyle/>
          <a:p>
            <a:r>
              <a:rPr lang="fr-CI" dirty="0" smtClean="0">
                <a:latin typeface="Arial Rounded MT Bold" panose="020F0704030504030204" pitchFamily="34" charset="0"/>
              </a:rPr>
              <a:t>III.2. Préparations à base de cannabis</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1577008"/>
            <a:ext cx="10515600" cy="3949149"/>
          </a:xfrm>
        </p:spPr>
        <p:txBody>
          <a:bodyPr/>
          <a:lstStyle/>
          <a:p>
            <a:pPr marL="0" indent="0">
              <a:buNone/>
            </a:pPr>
            <a:r>
              <a:rPr lang="fr-CI" b="1" dirty="0" smtClean="0">
                <a:latin typeface="Arial Rounded MT Bold" panose="020F0704030504030204" pitchFamily="34" charset="0"/>
              </a:rPr>
              <a:t>2. Résine</a:t>
            </a:r>
          </a:p>
          <a:p>
            <a:r>
              <a:rPr lang="fr-CI" dirty="0" smtClean="0">
                <a:latin typeface="Arial Rounded MT Bold" panose="020F0704030504030204" pitchFamily="34" charset="0"/>
              </a:rPr>
              <a:t>= la base de la préparation de haschich</a:t>
            </a:r>
          </a:p>
          <a:p>
            <a:r>
              <a:rPr lang="fr-CI" dirty="0" smtClean="0">
                <a:latin typeface="Arial Rounded MT Bold" panose="020F0704030504030204" pitchFamily="34" charset="0"/>
              </a:rPr>
              <a:t> 2 à 20% de THC</a:t>
            </a:r>
          </a:p>
          <a:p>
            <a:r>
              <a:rPr lang="fr-CI" dirty="0" smtClean="0">
                <a:latin typeface="Arial Rounded MT Bold" panose="020F0704030504030204" pitchFamily="34" charset="0"/>
              </a:rPr>
              <a:t>Entre dans la composition de préparations destinées à être fumées</a:t>
            </a:r>
          </a:p>
          <a:p>
            <a:r>
              <a:rPr lang="fr-CI" dirty="0" smtClean="0">
                <a:latin typeface="Arial Rounded MT Bold" panose="020F0704030504030204" pitchFamily="34" charset="0"/>
              </a:rPr>
              <a:t>Haschich souvent émietté sur du tabac après avoir été chauffé à la flamme d’un briquet pour le rendre friable</a:t>
            </a:r>
          </a:p>
          <a:p>
            <a:pPr marL="0" indent="0">
              <a:buNone/>
            </a:pPr>
            <a:r>
              <a:rPr lang="fr-CI" dirty="0" smtClean="0">
                <a:latin typeface="Arial Rounded MT Bold" panose="020F0704030504030204" pitchFamily="34" charset="0"/>
              </a:rPr>
              <a:t> </a:t>
            </a:r>
          </a:p>
        </p:txBody>
      </p:sp>
      <p:sp>
        <p:nvSpPr>
          <p:cNvPr id="4" name="Espace réservé du numéro de diapositive 3"/>
          <p:cNvSpPr>
            <a:spLocks noGrp="1"/>
          </p:cNvSpPr>
          <p:nvPr>
            <p:ph type="sldNum" sz="quarter" idx="12"/>
          </p:nvPr>
        </p:nvSpPr>
        <p:spPr/>
        <p:txBody>
          <a:bodyPr/>
          <a:lstStyle/>
          <a:p>
            <a:fld id="{478B7ED7-5E79-4F38-B46E-15BDDAD387FC}" type="slidenum">
              <a:rPr lang="fr-FR" smtClean="0"/>
              <a:t>20</a:t>
            </a:fld>
            <a:endParaRPr lang="fr-FR"/>
          </a:p>
        </p:txBody>
      </p:sp>
    </p:spTree>
    <p:extLst>
      <p:ext uri="{BB962C8B-B14F-4D97-AF65-F5344CB8AC3E}">
        <p14:creationId xmlns:p14="http://schemas.microsoft.com/office/powerpoint/2010/main" val="23126909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741432"/>
          </a:xfrm>
        </p:spPr>
        <p:txBody>
          <a:bodyPr/>
          <a:lstStyle/>
          <a:p>
            <a:r>
              <a:rPr lang="fr-CI" dirty="0" smtClean="0">
                <a:latin typeface="Arial Rounded MT Bold" panose="020F0704030504030204" pitchFamily="34" charset="0"/>
              </a:rPr>
              <a:t>III.2. Préparations à base de cannabis</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1563757"/>
            <a:ext cx="10515600" cy="4240696"/>
          </a:xfrm>
        </p:spPr>
        <p:txBody>
          <a:bodyPr>
            <a:normAutofit fontScale="85000" lnSpcReduction="20000"/>
          </a:bodyPr>
          <a:lstStyle/>
          <a:p>
            <a:pPr marL="0" indent="0">
              <a:buNone/>
            </a:pPr>
            <a:r>
              <a:rPr lang="fr-CI" sz="3300" b="1" dirty="0">
                <a:latin typeface="Arial Rounded MT Bold" panose="020F0704030504030204" pitchFamily="34" charset="0"/>
              </a:rPr>
              <a:t>3</a:t>
            </a:r>
            <a:r>
              <a:rPr lang="fr-CI" sz="3300" b="1" dirty="0" smtClean="0">
                <a:latin typeface="Arial Rounded MT Bold" panose="020F0704030504030204" pitchFamily="34" charset="0"/>
              </a:rPr>
              <a:t>. Huile de cannabis</a:t>
            </a:r>
          </a:p>
          <a:p>
            <a:pPr marL="0" indent="0">
              <a:buNone/>
            </a:pPr>
            <a:endParaRPr lang="fr-CI" b="1" dirty="0" smtClean="0">
              <a:latin typeface="Arial Rounded MT Bold" panose="020F0704030504030204" pitchFamily="34" charset="0"/>
            </a:endParaRPr>
          </a:p>
          <a:p>
            <a:r>
              <a:rPr lang="fr-CI" dirty="0" smtClean="0">
                <a:latin typeface="Arial Rounded MT Bold" panose="020F0704030504030204" pitchFamily="34" charset="0"/>
              </a:rPr>
              <a:t>Préparation liquide obtenue à partir du cannabis</a:t>
            </a:r>
          </a:p>
          <a:p>
            <a:r>
              <a:rPr lang="fr-CI" dirty="0" smtClean="0">
                <a:latin typeface="Arial Rounded MT Bold" panose="020F0704030504030204" pitchFamily="34" charset="0"/>
              </a:rPr>
              <a:t>Liquide visqueux, de couleur verdâtre à noire, d’odeur vireuse caractéristique</a:t>
            </a:r>
          </a:p>
          <a:p>
            <a:r>
              <a:rPr lang="fr-CI" dirty="0" smtClean="0">
                <a:latin typeface="Arial Rounded MT Bold" panose="020F0704030504030204" pitchFamily="34" charset="0"/>
              </a:rPr>
              <a:t>Très concentrée en </a:t>
            </a:r>
            <a:r>
              <a:rPr lang="fr-CI" dirty="0" err="1" smtClean="0">
                <a:latin typeface="Arial Rounded MT Bold" panose="020F0704030504030204" pitchFamily="34" charset="0"/>
              </a:rPr>
              <a:t>cannabinoïdes</a:t>
            </a:r>
            <a:r>
              <a:rPr lang="fr-CI" dirty="0" smtClean="0">
                <a:latin typeface="Arial Rounded MT Bold" panose="020F0704030504030204" pitchFamily="34" charset="0"/>
              </a:rPr>
              <a:t>: 60% en THC</a:t>
            </a:r>
          </a:p>
          <a:p>
            <a:r>
              <a:rPr lang="fr-CI" dirty="0" smtClean="0">
                <a:latin typeface="Arial Rounded MT Bold" panose="020F0704030504030204" pitchFamily="34" charset="0"/>
              </a:rPr>
              <a:t>Dans les pays occidentaux, huile mélangée à du tabac, administrée par inhalation ou dans des joints</a:t>
            </a:r>
          </a:p>
          <a:p>
            <a:r>
              <a:rPr lang="fr-CI" dirty="0" smtClean="0">
                <a:latin typeface="Arial Rounded MT Bold" panose="020F0704030504030204" pitchFamily="34" charset="0"/>
              </a:rPr>
              <a:t>Différente de l’huile alimentaire de cannabis vendue dans certains magasins de diététiques.</a:t>
            </a:r>
          </a:p>
          <a:p>
            <a:pPr marL="0" indent="0">
              <a:buNone/>
            </a:pPr>
            <a:endParaRPr lang="fr-CI" dirty="0" smtClean="0">
              <a:latin typeface="Arial Rounded MT Bold" panose="020F0704030504030204" pitchFamily="34" charset="0"/>
            </a:endParaRPr>
          </a:p>
          <a:p>
            <a:pPr marL="0" indent="0">
              <a:buNone/>
            </a:pPr>
            <a:r>
              <a:rPr lang="fr-CI" dirty="0" smtClean="0">
                <a:latin typeface="Arial Rounded MT Bold" panose="020F0704030504030204" pitchFamily="34" charset="0"/>
              </a:rPr>
              <a:t> </a:t>
            </a:r>
          </a:p>
        </p:txBody>
      </p:sp>
      <p:sp>
        <p:nvSpPr>
          <p:cNvPr id="4" name="Espace réservé du numéro de diapositive 3"/>
          <p:cNvSpPr>
            <a:spLocks noGrp="1"/>
          </p:cNvSpPr>
          <p:nvPr>
            <p:ph type="sldNum" sz="quarter" idx="12"/>
          </p:nvPr>
        </p:nvSpPr>
        <p:spPr/>
        <p:txBody>
          <a:bodyPr/>
          <a:lstStyle/>
          <a:p>
            <a:fld id="{478B7ED7-5E79-4F38-B46E-15BDDAD387FC}" type="slidenum">
              <a:rPr lang="fr-FR" smtClean="0"/>
              <a:t>21</a:t>
            </a:fld>
            <a:endParaRPr lang="fr-FR"/>
          </a:p>
        </p:txBody>
      </p:sp>
    </p:spTree>
    <p:extLst>
      <p:ext uri="{BB962C8B-B14F-4D97-AF65-F5344CB8AC3E}">
        <p14:creationId xmlns:p14="http://schemas.microsoft.com/office/powerpoint/2010/main" val="34597634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1198631"/>
          </a:xfrm>
        </p:spPr>
        <p:txBody>
          <a:bodyPr>
            <a:normAutofit fontScale="90000"/>
          </a:bodyPr>
          <a:lstStyle/>
          <a:p>
            <a:r>
              <a:rPr lang="fr-CI" dirty="0" smtClean="0">
                <a:latin typeface="Arial Rounded MT Bold" panose="020F0704030504030204" pitchFamily="34" charset="0"/>
              </a:rPr>
              <a:t>III.</a:t>
            </a:r>
            <a:r>
              <a:rPr lang="fr-CI" dirty="0">
                <a:latin typeface="Arial Rounded MT Bold" panose="020F0704030504030204" pitchFamily="34" charset="0"/>
              </a:rPr>
              <a:t>3</a:t>
            </a:r>
            <a:r>
              <a:rPr lang="fr-CI" dirty="0" smtClean="0">
                <a:latin typeface="Arial Rounded MT Bold" panose="020F0704030504030204" pitchFamily="34" charset="0"/>
              </a:rPr>
              <a:t>. Action pharmacologique  du cannabis</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1563756"/>
            <a:ext cx="10515600" cy="4613207"/>
          </a:xfrm>
        </p:spPr>
        <p:txBody>
          <a:bodyPr>
            <a:normAutofit lnSpcReduction="10000"/>
          </a:bodyPr>
          <a:lstStyle/>
          <a:p>
            <a:r>
              <a:rPr lang="fr-CI" dirty="0" err="1" smtClean="0">
                <a:latin typeface="Arial Rounded MT Bold" panose="020F0704030504030204" pitchFamily="34" charset="0"/>
              </a:rPr>
              <a:t>Cannabinoïdes</a:t>
            </a:r>
            <a:r>
              <a:rPr lang="fr-CI" dirty="0" smtClean="0">
                <a:latin typeface="Arial Rounded MT Bold" panose="020F0704030504030204" pitchFamily="34" charset="0"/>
              </a:rPr>
              <a:t> = nombreux dérivés terpéniques  = </a:t>
            </a:r>
            <a:r>
              <a:rPr lang="fr-CI" dirty="0" err="1" smtClean="0">
                <a:latin typeface="Arial Rounded MT Bold" panose="020F0704030504030204" pitchFamily="34" charset="0"/>
              </a:rPr>
              <a:t>cannabinol</a:t>
            </a:r>
            <a:r>
              <a:rPr lang="fr-CI" dirty="0" smtClean="0">
                <a:latin typeface="Arial Rounded MT Bold" panose="020F0704030504030204" pitchFamily="34" charset="0"/>
              </a:rPr>
              <a:t>, </a:t>
            </a:r>
            <a:r>
              <a:rPr lang="fr-CI" dirty="0" err="1" smtClean="0">
                <a:latin typeface="Arial Rounded MT Bold" panose="020F0704030504030204" pitchFamily="34" charset="0"/>
              </a:rPr>
              <a:t>cannabidiol</a:t>
            </a:r>
            <a:r>
              <a:rPr lang="fr-CI" dirty="0" smtClean="0">
                <a:latin typeface="Arial Rounded MT Bold" panose="020F0704030504030204" pitchFamily="34" charset="0"/>
              </a:rPr>
              <a:t>, </a:t>
            </a:r>
            <a:r>
              <a:rPr lang="fr-CI" dirty="0" err="1" smtClean="0">
                <a:latin typeface="Arial Rounded MT Bold" panose="020F0704030504030204" pitchFamily="34" charset="0"/>
              </a:rPr>
              <a:t>cannabigérol</a:t>
            </a:r>
            <a:r>
              <a:rPr lang="fr-CI" dirty="0" smtClean="0">
                <a:latin typeface="Arial Rounded MT Bold" panose="020F0704030504030204" pitchFamily="34" charset="0"/>
              </a:rPr>
              <a:t>, </a:t>
            </a:r>
            <a:r>
              <a:rPr lang="fr-CI" dirty="0" err="1" smtClean="0">
                <a:latin typeface="Arial Rounded MT Bold" panose="020F0704030504030204" pitchFamily="34" charset="0"/>
              </a:rPr>
              <a:t>cannabivarine</a:t>
            </a:r>
            <a:r>
              <a:rPr lang="fr-CI" dirty="0" smtClean="0">
                <a:latin typeface="Arial Rounded MT Bold" panose="020F0704030504030204" pitchFamily="34" charset="0"/>
              </a:rPr>
              <a:t>, </a:t>
            </a:r>
            <a:r>
              <a:rPr lang="fr-CI" dirty="0" err="1" smtClean="0">
                <a:latin typeface="Arial Rounded MT Bold" panose="020F0704030504030204" pitchFamily="34" charset="0"/>
              </a:rPr>
              <a:t>cannabicyclol</a:t>
            </a:r>
            <a:r>
              <a:rPr lang="fr-CI" dirty="0" smtClean="0">
                <a:latin typeface="Arial Rounded MT Bold" panose="020F0704030504030204" pitchFamily="34" charset="0"/>
              </a:rPr>
              <a:t> et  delta 9-tétrahydrocannabinol (THC)</a:t>
            </a:r>
          </a:p>
          <a:p>
            <a:r>
              <a:rPr lang="fr-CI" dirty="0" smtClean="0">
                <a:latin typeface="Arial Rounded MT Bold" panose="020F0704030504030204" pitchFamily="34" charset="0"/>
              </a:rPr>
              <a:t>THC= principe actif majeur du cannabis, responsable des effets psychotropes et de son action analgésique, classé stupéfiant</a:t>
            </a:r>
          </a:p>
          <a:p>
            <a:r>
              <a:rPr lang="fr-CI" dirty="0" smtClean="0">
                <a:latin typeface="Arial Rounded MT Bold" panose="020F0704030504030204" pitchFamily="34" charset="0"/>
              </a:rPr>
              <a:t>Effets psychotropes = euphorie, apathie, modifications des perceptions sensorielles et du temps vécu</a:t>
            </a:r>
          </a:p>
          <a:p>
            <a:r>
              <a:rPr lang="fr-CI" dirty="0" err="1" smtClean="0">
                <a:latin typeface="Arial Rounded MT Bold" panose="020F0704030504030204" pitchFamily="34" charset="0"/>
              </a:rPr>
              <a:t>Cannibinoïdes</a:t>
            </a:r>
            <a:r>
              <a:rPr lang="fr-CI" dirty="0" smtClean="0">
                <a:latin typeface="Arial Rounded MT Bold" panose="020F0704030504030204" pitchFamily="34" charset="0"/>
              </a:rPr>
              <a:t> exercent leurs effets en se fixant sur des récepteurs spécifiques  CB1 (cerveau) et CB2 (tissus périphériques, dont la rate)</a:t>
            </a:r>
            <a:endParaRPr lang="fr-FR" dirty="0">
              <a:latin typeface="Arial Rounded MT Bold" panose="020F0704030504030204" pitchFamily="34" charset="0"/>
            </a:endParaRPr>
          </a:p>
        </p:txBody>
      </p:sp>
      <p:sp>
        <p:nvSpPr>
          <p:cNvPr id="4" name="Espace réservé du numéro de diapositive 3"/>
          <p:cNvSpPr>
            <a:spLocks noGrp="1"/>
          </p:cNvSpPr>
          <p:nvPr>
            <p:ph type="sldNum" sz="quarter" idx="12"/>
          </p:nvPr>
        </p:nvSpPr>
        <p:spPr/>
        <p:txBody>
          <a:bodyPr/>
          <a:lstStyle/>
          <a:p>
            <a:fld id="{478B7ED7-5E79-4F38-B46E-15BDDAD387FC}" type="slidenum">
              <a:rPr lang="fr-FR" smtClean="0"/>
              <a:t>22</a:t>
            </a:fld>
            <a:endParaRPr lang="fr-FR"/>
          </a:p>
        </p:txBody>
      </p:sp>
    </p:spTree>
    <p:extLst>
      <p:ext uri="{BB962C8B-B14F-4D97-AF65-F5344CB8AC3E}">
        <p14:creationId xmlns:p14="http://schemas.microsoft.com/office/powerpoint/2010/main" val="5557033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1198631"/>
          </a:xfrm>
        </p:spPr>
        <p:txBody>
          <a:bodyPr>
            <a:normAutofit fontScale="90000"/>
          </a:bodyPr>
          <a:lstStyle/>
          <a:p>
            <a:r>
              <a:rPr lang="fr-CI" dirty="0" smtClean="0">
                <a:latin typeface="Arial Rounded MT Bold" panose="020F0704030504030204" pitchFamily="34" charset="0"/>
              </a:rPr>
              <a:t>III.4. Conséquences cliniques de l’usage du cannabis</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1961323"/>
            <a:ext cx="10515600" cy="2888974"/>
          </a:xfrm>
        </p:spPr>
        <p:txBody>
          <a:bodyPr/>
          <a:lstStyle/>
          <a:p>
            <a:pPr marL="0" indent="0">
              <a:buNone/>
            </a:pPr>
            <a:r>
              <a:rPr lang="fr-CI" dirty="0" smtClean="0">
                <a:latin typeface="Arial Rounded MT Bold" panose="020F0704030504030204" pitchFamily="34" charset="0"/>
              </a:rPr>
              <a:t>1. Manifestations psychiques</a:t>
            </a:r>
          </a:p>
          <a:p>
            <a:pPr lvl="1"/>
            <a:r>
              <a:rPr lang="fr-CI" dirty="0" smtClean="0">
                <a:latin typeface="Arial Rounded MT Bold" panose="020F0704030504030204" pitchFamily="34" charset="0"/>
              </a:rPr>
              <a:t>Usage occasionnel</a:t>
            </a:r>
          </a:p>
          <a:p>
            <a:pPr lvl="1"/>
            <a:r>
              <a:rPr lang="fr-CI" dirty="0" smtClean="0">
                <a:latin typeface="Arial Rounded MT Bold" panose="020F0704030504030204" pitchFamily="34" charset="0"/>
              </a:rPr>
              <a:t>Usage prolongé</a:t>
            </a:r>
          </a:p>
          <a:p>
            <a:pPr lvl="1"/>
            <a:r>
              <a:rPr lang="fr-CI" dirty="0" smtClean="0">
                <a:latin typeface="Arial Rounded MT Bold" panose="020F0704030504030204" pitchFamily="34" charset="0"/>
              </a:rPr>
              <a:t>Effets sur des pathologies psychiatriques confirmées</a:t>
            </a:r>
          </a:p>
          <a:p>
            <a:pPr marL="0" indent="0">
              <a:buNone/>
            </a:pPr>
            <a:r>
              <a:rPr lang="fr-CI" dirty="0" smtClean="0">
                <a:latin typeface="Arial Rounded MT Bold" panose="020F0704030504030204" pitchFamily="34" charset="0"/>
              </a:rPr>
              <a:t>2. Manifestations somatiques</a:t>
            </a:r>
            <a:endParaRPr lang="fr-FR" dirty="0">
              <a:latin typeface="Arial Rounded MT Bold" panose="020F0704030504030204" pitchFamily="34" charset="0"/>
            </a:endParaRPr>
          </a:p>
        </p:txBody>
      </p:sp>
      <p:sp>
        <p:nvSpPr>
          <p:cNvPr id="4" name="Espace réservé du numéro de diapositive 3"/>
          <p:cNvSpPr>
            <a:spLocks noGrp="1"/>
          </p:cNvSpPr>
          <p:nvPr>
            <p:ph type="sldNum" sz="quarter" idx="12"/>
          </p:nvPr>
        </p:nvSpPr>
        <p:spPr/>
        <p:txBody>
          <a:bodyPr/>
          <a:lstStyle/>
          <a:p>
            <a:fld id="{478B7ED7-5E79-4F38-B46E-15BDDAD387FC}" type="slidenum">
              <a:rPr lang="fr-FR" smtClean="0"/>
              <a:t>23</a:t>
            </a:fld>
            <a:endParaRPr lang="fr-FR"/>
          </a:p>
        </p:txBody>
      </p:sp>
    </p:spTree>
    <p:extLst>
      <p:ext uri="{BB962C8B-B14F-4D97-AF65-F5344CB8AC3E}">
        <p14:creationId xmlns:p14="http://schemas.microsoft.com/office/powerpoint/2010/main" val="15566310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1927501"/>
          </a:xfrm>
        </p:spPr>
        <p:txBody>
          <a:bodyPr>
            <a:normAutofit/>
          </a:bodyPr>
          <a:lstStyle/>
          <a:p>
            <a:r>
              <a:rPr lang="fr-CI" dirty="0" smtClean="0">
                <a:latin typeface="Arial Rounded MT Bold" panose="020F0704030504030204" pitchFamily="34" charset="0"/>
              </a:rPr>
              <a:t>III.4. Conséquences cliniques de l’usage du cannabis</a:t>
            </a:r>
            <a:br>
              <a:rPr lang="fr-CI" dirty="0" smtClean="0">
                <a:latin typeface="Arial Rounded MT Bold" panose="020F0704030504030204" pitchFamily="34" charset="0"/>
              </a:rPr>
            </a:br>
            <a:r>
              <a:rPr lang="fr-CI" dirty="0" smtClean="0">
                <a:latin typeface="Arial Rounded MT Bold" panose="020F0704030504030204" pitchFamily="34" charset="0"/>
              </a:rPr>
              <a:t>1</a:t>
            </a:r>
            <a:r>
              <a:rPr lang="fr-CI" sz="3200" dirty="0" smtClean="0">
                <a:latin typeface="Arial Rounded MT Bold" panose="020F0704030504030204" pitchFamily="34" charset="0"/>
              </a:rPr>
              <a:t>. Manifestations psychiques</a:t>
            </a:r>
            <a:endParaRPr lang="fr-FR" sz="3200" dirty="0">
              <a:latin typeface="Arial Rounded MT Bold" panose="020F0704030504030204" pitchFamily="34" charset="0"/>
            </a:endParaRPr>
          </a:p>
        </p:txBody>
      </p:sp>
      <p:sp>
        <p:nvSpPr>
          <p:cNvPr id="3" name="Espace réservé du contenu 2"/>
          <p:cNvSpPr>
            <a:spLocks noGrp="1"/>
          </p:cNvSpPr>
          <p:nvPr>
            <p:ph idx="1"/>
          </p:nvPr>
        </p:nvSpPr>
        <p:spPr>
          <a:xfrm>
            <a:off x="838200" y="2438398"/>
            <a:ext cx="10515600" cy="3790123"/>
          </a:xfrm>
        </p:spPr>
        <p:txBody>
          <a:bodyPr/>
          <a:lstStyle/>
          <a:p>
            <a:pPr marL="0" indent="0">
              <a:buNone/>
            </a:pPr>
            <a:r>
              <a:rPr lang="fr-CI" dirty="0" smtClean="0">
                <a:latin typeface="Arial Rounded MT Bold" panose="020F0704030504030204" pitchFamily="34" charset="0"/>
              </a:rPr>
              <a:t>- Troubles aigus d’allure psychotique après usage de fortes doses de drogue ou chez des sujets  prédisposés.</a:t>
            </a:r>
          </a:p>
          <a:p>
            <a:pPr marL="0" indent="0">
              <a:buNone/>
            </a:pPr>
            <a:r>
              <a:rPr lang="fr-CI" dirty="0" smtClean="0">
                <a:latin typeface="Arial Rounded MT Bold" panose="020F0704030504030204" pitchFamily="34" charset="0"/>
              </a:rPr>
              <a:t>- Manifestations plus durables lors d’1 consommation prolongée</a:t>
            </a:r>
          </a:p>
          <a:p>
            <a:pPr>
              <a:buFontTx/>
              <a:buChar char="-"/>
            </a:pPr>
            <a:r>
              <a:rPr lang="fr-CI" dirty="0" smtClean="0">
                <a:latin typeface="Arial Rounded MT Bold" panose="020F0704030504030204" pitchFamily="34" charset="0"/>
              </a:rPr>
              <a:t>Usage du cannabis peut précipiter la décompensation d’1 pathologie psychique préexistante</a:t>
            </a:r>
          </a:p>
          <a:p>
            <a:pPr>
              <a:buFontTx/>
              <a:buChar char="-"/>
            </a:pPr>
            <a:r>
              <a:rPr lang="fr-CI" dirty="0" smtClean="0">
                <a:latin typeface="Arial Rounded MT Bold" panose="020F0704030504030204" pitchFamily="34" charset="0"/>
              </a:rPr>
              <a:t>Effets psychiques dès 3 mg chez 1 adulte</a:t>
            </a:r>
          </a:p>
          <a:p>
            <a:pPr>
              <a:buFontTx/>
              <a:buChar char="-"/>
            </a:pPr>
            <a:r>
              <a:rPr lang="fr-CI" dirty="0" smtClean="0">
                <a:latin typeface="Arial Rounded MT Bold" panose="020F0704030504030204" pitchFamily="34" charset="0"/>
              </a:rPr>
              <a:t>Troubles d’allure psychotique &gt; 15-20 mg  </a:t>
            </a:r>
          </a:p>
          <a:p>
            <a:pPr marL="514350" indent="-514350">
              <a:buAutoNum type="arabicPeriod"/>
            </a:pPr>
            <a:endParaRPr lang="fr-CI" dirty="0">
              <a:latin typeface="Arial Rounded MT Bold" panose="020F0704030504030204" pitchFamily="34" charset="0"/>
            </a:endParaRPr>
          </a:p>
        </p:txBody>
      </p:sp>
      <p:sp>
        <p:nvSpPr>
          <p:cNvPr id="4" name="Espace réservé du numéro de diapositive 3"/>
          <p:cNvSpPr>
            <a:spLocks noGrp="1"/>
          </p:cNvSpPr>
          <p:nvPr>
            <p:ph type="sldNum" sz="quarter" idx="12"/>
          </p:nvPr>
        </p:nvSpPr>
        <p:spPr/>
        <p:txBody>
          <a:bodyPr/>
          <a:lstStyle/>
          <a:p>
            <a:fld id="{478B7ED7-5E79-4F38-B46E-15BDDAD387FC}" type="slidenum">
              <a:rPr lang="fr-FR" smtClean="0"/>
              <a:t>24</a:t>
            </a:fld>
            <a:endParaRPr lang="fr-FR"/>
          </a:p>
        </p:txBody>
      </p:sp>
    </p:spTree>
    <p:extLst>
      <p:ext uri="{BB962C8B-B14F-4D97-AF65-F5344CB8AC3E}">
        <p14:creationId xmlns:p14="http://schemas.microsoft.com/office/powerpoint/2010/main" val="4258247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1879932"/>
          </a:xfrm>
        </p:spPr>
        <p:txBody>
          <a:bodyPr>
            <a:normAutofit fontScale="90000"/>
          </a:bodyPr>
          <a:lstStyle/>
          <a:p>
            <a:r>
              <a:rPr lang="fr-CI" dirty="0" smtClean="0">
                <a:latin typeface="Arial Rounded MT Bold" panose="020F0704030504030204" pitchFamily="34" charset="0"/>
              </a:rPr>
              <a:t>III.4. Conséquences cliniques de l’usage du cannabis</a:t>
            </a:r>
            <a:br>
              <a:rPr lang="fr-CI" dirty="0" smtClean="0">
                <a:latin typeface="Arial Rounded MT Bold" panose="020F0704030504030204" pitchFamily="34" charset="0"/>
              </a:rPr>
            </a:br>
            <a:r>
              <a:rPr lang="fr-CI" dirty="0" smtClean="0">
                <a:latin typeface="Arial Rounded MT Bold" panose="020F0704030504030204" pitchFamily="34" charset="0"/>
              </a:rPr>
              <a:t>1</a:t>
            </a:r>
            <a:r>
              <a:rPr lang="fr-CI" sz="3200" dirty="0" smtClean="0">
                <a:latin typeface="Arial Rounded MT Bold" panose="020F0704030504030204" pitchFamily="34" charset="0"/>
              </a:rPr>
              <a:t>. Manifestations psychiques</a:t>
            </a:r>
            <a:br>
              <a:rPr lang="fr-CI" sz="3200" dirty="0" smtClean="0">
                <a:latin typeface="Arial Rounded MT Bold" panose="020F0704030504030204" pitchFamily="34" charset="0"/>
              </a:rPr>
            </a:br>
            <a:r>
              <a:rPr lang="fr-CI" sz="3200" dirty="0" smtClean="0">
                <a:latin typeface="Arial Rounded MT Bold" panose="020F0704030504030204" pitchFamily="34" charset="0"/>
              </a:rPr>
              <a:t>1.1. Usage occasionnel</a:t>
            </a:r>
            <a:endParaRPr lang="fr-FR" sz="3200" dirty="0">
              <a:latin typeface="Arial Rounded MT Bold" panose="020F0704030504030204" pitchFamily="34" charset="0"/>
            </a:endParaRPr>
          </a:p>
        </p:txBody>
      </p:sp>
      <p:sp>
        <p:nvSpPr>
          <p:cNvPr id="3" name="Espace réservé du contenu 2"/>
          <p:cNvSpPr>
            <a:spLocks noGrp="1"/>
          </p:cNvSpPr>
          <p:nvPr>
            <p:ph idx="1"/>
          </p:nvPr>
        </p:nvSpPr>
        <p:spPr>
          <a:xfrm>
            <a:off x="838200" y="2422478"/>
            <a:ext cx="10515600" cy="3806043"/>
          </a:xfrm>
        </p:spPr>
        <p:txBody>
          <a:bodyPr>
            <a:normAutofit lnSpcReduction="10000"/>
          </a:bodyPr>
          <a:lstStyle/>
          <a:p>
            <a:pPr marL="0" indent="0">
              <a:buNone/>
            </a:pPr>
            <a:r>
              <a:rPr lang="fr-CI" dirty="0" smtClean="0">
                <a:latin typeface="Arial Rounded MT Bold" panose="020F0704030504030204" pitchFamily="34" charset="0"/>
              </a:rPr>
              <a:t>Ivresse cannabique =</a:t>
            </a:r>
          </a:p>
          <a:p>
            <a:pPr marL="0" indent="0">
              <a:buNone/>
            </a:pPr>
            <a:r>
              <a:rPr lang="fr-CI" dirty="0" smtClean="0">
                <a:latin typeface="Arial Rounded MT Bold" panose="020F0704030504030204" pitchFamily="34" charset="0"/>
              </a:rPr>
              <a:t>- Troubles du cours de la pensée, désorientation temporelle, t. mnésiques, t. de la vigilance, perturbations de la libido</a:t>
            </a:r>
          </a:p>
          <a:p>
            <a:pPr>
              <a:buFontTx/>
              <a:buChar char="-"/>
            </a:pPr>
            <a:r>
              <a:rPr lang="fr-CI" dirty="0" smtClean="0">
                <a:latin typeface="Arial Rounded MT Bold" panose="020F0704030504030204" pitchFamily="34" charset="0"/>
              </a:rPr>
              <a:t>Altérations sensorielles ( vision, ouïe, odorat, goût, schéma corporel), t. de l’équilibre et de la coordination des mouvements</a:t>
            </a:r>
          </a:p>
          <a:p>
            <a:pPr>
              <a:buFontTx/>
              <a:buChar char="-"/>
            </a:pPr>
            <a:r>
              <a:rPr lang="fr-CI" dirty="0" smtClean="0">
                <a:latin typeface="Arial Rounded MT Bold" panose="020F0704030504030204" pitchFamily="34" charset="0"/>
              </a:rPr>
              <a:t>T. thymiques et dissociatifs avec euphorie, dysphorie, anxiété, agressivité, dépersonnalisation, hallucinations, délire…au total, 1 comportement inadapté. </a:t>
            </a:r>
          </a:p>
          <a:p>
            <a:pPr marL="514350" indent="-514350">
              <a:buAutoNum type="arabicPeriod"/>
            </a:pPr>
            <a:endParaRPr lang="fr-CI" dirty="0">
              <a:latin typeface="Arial Rounded MT Bold" panose="020F0704030504030204" pitchFamily="34" charset="0"/>
            </a:endParaRPr>
          </a:p>
        </p:txBody>
      </p:sp>
      <p:sp>
        <p:nvSpPr>
          <p:cNvPr id="4" name="Espace réservé du numéro de diapositive 3"/>
          <p:cNvSpPr>
            <a:spLocks noGrp="1"/>
          </p:cNvSpPr>
          <p:nvPr>
            <p:ph type="sldNum" sz="quarter" idx="12"/>
          </p:nvPr>
        </p:nvSpPr>
        <p:spPr/>
        <p:txBody>
          <a:bodyPr/>
          <a:lstStyle/>
          <a:p>
            <a:fld id="{478B7ED7-5E79-4F38-B46E-15BDDAD387FC}" type="slidenum">
              <a:rPr lang="fr-FR" smtClean="0"/>
              <a:t>25</a:t>
            </a:fld>
            <a:endParaRPr lang="fr-FR"/>
          </a:p>
        </p:txBody>
      </p:sp>
    </p:spTree>
    <p:extLst>
      <p:ext uri="{BB962C8B-B14F-4D97-AF65-F5344CB8AC3E}">
        <p14:creationId xmlns:p14="http://schemas.microsoft.com/office/powerpoint/2010/main" val="18065606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627796"/>
            <a:ext cx="10515600" cy="641446"/>
          </a:xfrm>
        </p:spPr>
        <p:txBody>
          <a:bodyPr>
            <a:normAutofit/>
          </a:bodyPr>
          <a:lstStyle/>
          <a:p>
            <a:r>
              <a:rPr lang="fr-CI" sz="3200" dirty="0" smtClean="0">
                <a:latin typeface="Arial Rounded MT Bold" panose="020F0704030504030204" pitchFamily="34" charset="0"/>
              </a:rPr>
              <a:t>1.1. Usage occasionnel de cannabis</a:t>
            </a:r>
            <a:endParaRPr lang="fr-FR" sz="3200" dirty="0">
              <a:latin typeface="Arial Rounded MT Bold" panose="020F0704030504030204" pitchFamily="34" charset="0"/>
            </a:endParaRPr>
          </a:p>
        </p:txBody>
      </p:sp>
      <p:sp>
        <p:nvSpPr>
          <p:cNvPr id="3" name="Espace réservé du contenu 2"/>
          <p:cNvSpPr>
            <a:spLocks noGrp="1"/>
          </p:cNvSpPr>
          <p:nvPr>
            <p:ph idx="1"/>
          </p:nvPr>
        </p:nvSpPr>
        <p:spPr>
          <a:xfrm>
            <a:off x="838200" y="1453487"/>
            <a:ext cx="10515600" cy="5465927"/>
          </a:xfrm>
        </p:spPr>
        <p:txBody>
          <a:bodyPr>
            <a:normAutofit/>
          </a:bodyPr>
          <a:lstStyle/>
          <a:p>
            <a:pPr marL="0" indent="0">
              <a:buNone/>
            </a:pPr>
            <a:r>
              <a:rPr lang="fr-CI" dirty="0" smtClean="0">
                <a:latin typeface="Arial Rounded MT Bold" panose="020F0704030504030204" pitchFamily="34" charset="0"/>
              </a:rPr>
              <a:t>Inauguration de l’intoxication au  cannabis =</a:t>
            </a:r>
          </a:p>
          <a:p>
            <a:pPr>
              <a:buFontTx/>
              <a:buChar char="-"/>
            </a:pPr>
            <a:r>
              <a:rPr lang="fr-CI" dirty="0" smtClean="0">
                <a:latin typeface="Arial Rounded MT Bold" panose="020F0704030504030204" pitchFamily="34" charset="0"/>
              </a:rPr>
              <a:t>Sentiment de bien-être avec euphorie, loquacité, rires inadaptés ou au contraire</a:t>
            </a:r>
          </a:p>
          <a:p>
            <a:pPr>
              <a:buFontTx/>
              <a:buChar char="-"/>
            </a:pPr>
            <a:r>
              <a:rPr lang="fr-CI" dirty="0" smtClean="0">
                <a:latin typeface="Arial Rounded MT Bold" panose="020F0704030504030204" pitchFamily="34" charset="0"/>
              </a:rPr>
              <a:t>Sédation, voire léthargie, manque de mémoire, difficultés à effectuer des opérations mentales complexes, modifications sensorielles, diminution des performances motrices et</a:t>
            </a:r>
          </a:p>
          <a:p>
            <a:pPr>
              <a:buFontTx/>
              <a:buChar char="-"/>
            </a:pPr>
            <a:r>
              <a:rPr lang="fr-CI" dirty="0" smtClean="0">
                <a:latin typeface="Arial Rounded MT Bold" panose="020F0704030504030204" pitchFamily="34" charset="0"/>
              </a:rPr>
              <a:t> </a:t>
            </a:r>
            <a:r>
              <a:rPr lang="fr-CI" dirty="0">
                <a:latin typeface="Arial Rounded MT Bold" panose="020F0704030504030204" pitchFamily="34" charset="0"/>
              </a:rPr>
              <a:t>S</a:t>
            </a:r>
            <a:r>
              <a:rPr lang="fr-CI" dirty="0" smtClean="0">
                <a:latin typeface="Arial Rounded MT Bold" panose="020F0704030504030204" pitchFamily="34" charset="0"/>
              </a:rPr>
              <a:t>entiment subtil de ralentissement de l’écoulement du temps et de modification de la perception des sons</a:t>
            </a:r>
          </a:p>
          <a:p>
            <a:pPr>
              <a:buFontTx/>
              <a:buChar char="-"/>
            </a:pPr>
            <a:r>
              <a:rPr lang="fr-CI" dirty="0" smtClean="0">
                <a:latin typeface="Arial Rounded MT Bold" panose="020F0704030504030204" pitchFamily="34" charset="0"/>
              </a:rPr>
              <a:t>Sensations vertigineuses, nausées, bouffées de chaleur</a:t>
            </a:r>
          </a:p>
          <a:p>
            <a:pPr>
              <a:buFontTx/>
              <a:buChar char="-"/>
            </a:pPr>
            <a:r>
              <a:rPr lang="fr-CI" dirty="0" smtClean="0">
                <a:latin typeface="Arial Rounded MT Bold" panose="020F0704030504030204" pitchFamily="34" charset="0"/>
              </a:rPr>
              <a:t>Dépersonnalisation, déréalisation.</a:t>
            </a:r>
          </a:p>
          <a:p>
            <a:pPr>
              <a:buFontTx/>
              <a:buChar char="-"/>
            </a:pPr>
            <a:r>
              <a:rPr lang="fr-CI" dirty="0" smtClean="0">
                <a:latin typeface="Arial Rounded MT Bold" panose="020F0704030504030204" pitchFamily="34" charset="0"/>
              </a:rPr>
              <a:t>CAT= antipsychotiques sédatifs, </a:t>
            </a:r>
            <a:r>
              <a:rPr lang="fr-CI" dirty="0" err="1" smtClean="0">
                <a:latin typeface="Arial Rounded MT Bold" panose="020F0704030504030204" pitchFamily="34" charset="0"/>
              </a:rPr>
              <a:t>cyamémazine</a:t>
            </a:r>
            <a:r>
              <a:rPr lang="fr-CI" dirty="0" smtClean="0">
                <a:latin typeface="Arial Rounded MT Bold" panose="020F0704030504030204" pitchFamily="34" charset="0"/>
              </a:rPr>
              <a:t> (</a:t>
            </a:r>
            <a:r>
              <a:rPr lang="fr-CI" dirty="0" err="1" smtClean="0">
                <a:latin typeface="Arial Rounded MT Bold" panose="020F0704030504030204" pitchFamily="34" charset="0"/>
              </a:rPr>
              <a:t>Tercian</a:t>
            </a:r>
            <a:r>
              <a:rPr lang="fr-CI" dirty="0" smtClean="0">
                <a:latin typeface="Arial Rounded MT Bold" panose="020F0704030504030204" pitchFamily="34" charset="0"/>
              </a:rPr>
              <a:t>*)</a:t>
            </a:r>
          </a:p>
          <a:p>
            <a:pPr>
              <a:buFontTx/>
              <a:buChar char="-"/>
            </a:pPr>
            <a:endParaRPr lang="fr-CI" dirty="0" smtClean="0">
              <a:latin typeface="Arial Rounded MT Bold" panose="020F0704030504030204" pitchFamily="34" charset="0"/>
            </a:endParaRPr>
          </a:p>
          <a:p>
            <a:pPr>
              <a:buFontTx/>
              <a:buChar char="-"/>
            </a:pPr>
            <a:endParaRPr lang="fr-CI" dirty="0" smtClean="0">
              <a:latin typeface="Arial Rounded MT Bold" panose="020F0704030504030204" pitchFamily="34" charset="0"/>
            </a:endParaRPr>
          </a:p>
          <a:p>
            <a:pPr marL="514350" indent="-514350">
              <a:buAutoNum type="arabicPeriod"/>
            </a:pPr>
            <a:endParaRPr lang="fr-CI" dirty="0">
              <a:latin typeface="Arial Rounded MT Bold" panose="020F0704030504030204" pitchFamily="34" charset="0"/>
            </a:endParaRPr>
          </a:p>
        </p:txBody>
      </p:sp>
      <p:sp>
        <p:nvSpPr>
          <p:cNvPr id="4" name="Espace réservé du numéro de diapositive 3"/>
          <p:cNvSpPr>
            <a:spLocks noGrp="1"/>
          </p:cNvSpPr>
          <p:nvPr>
            <p:ph type="sldNum" sz="quarter" idx="12"/>
          </p:nvPr>
        </p:nvSpPr>
        <p:spPr/>
        <p:txBody>
          <a:bodyPr/>
          <a:lstStyle/>
          <a:p>
            <a:fld id="{478B7ED7-5E79-4F38-B46E-15BDDAD387FC}" type="slidenum">
              <a:rPr lang="fr-FR" smtClean="0"/>
              <a:t>26</a:t>
            </a:fld>
            <a:endParaRPr lang="fr-FR"/>
          </a:p>
        </p:txBody>
      </p:sp>
    </p:spTree>
    <p:extLst>
      <p:ext uri="{BB962C8B-B14F-4D97-AF65-F5344CB8AC3E}">
        <p14:creationId xmlns:p14="http://schemas.microsoft.com/office/powerpoint/2010/main" val="30562660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627796"/>
            <a:ext cx="10515600" cy="641446"/>
          </a:xfrm>
        </p:spPr>
        <p:txBody>
          <a:bodyPr>
            <a:normAutofit/>
          </a:bodyPr>
          <a:lstStyle/>
          <a:p>
            <a:r>
              <a:rPr lang="fr-CI" sz="3200" dirty="0" smtClean="0">
                <a:latin typeface="Arial Rounded MT Bold" panose="020F0704030504030204" pitchFamily="34" charset="0"/>
              </a:rPr>
              <a:t>1.2. Usage fréquent et prolongé de cannabis</a:t>
            </a:r>
            <a:endParaRPr lang="fr-FR" sz="3200" dirty="0">
              <a:latin typeface="Arial Rounded MT Bold" panose="020F0704030504030204" pitchFamily="34" charset="0"/>
            </a:endParaRPr>
          </a:p>
        </p:txBody>
      </p:sp>
      <p:sp>
        <p:nvSpPr>
          <p:cNvPr id="3" name="Espace réservé du contenu 2"/>
          <p:cNvSpPr>
            <a:spLocks noGrp="1"/>
          </p:cNvSpPr>
          <p:nvPr>
            <p:ph idx="1"/>
          </p:nvPr>
        </p:nvSpPr>
        <p:spPr>
          <a:xfrm>
            <a:off x="838200" y="1709530"/>
            <a:ext cx="10515600" cy="3644348"/>
          </a:xfrm>
        </p:spPr>
        <p:txBody>
          <a:bodyPr>
            <a:normAutofit/>
          </a:bodyPr>
          <a:lstStyle/>
          <a:p>
            <a:pPr>
              <a:buFontTx/>
              <a:buChar char="-"/>
            </a:pPr>
            <a:r>
              <a:rPr lang="fr-CI" dirty="0" smtClean="0">
                <a:latin typeface="Arial Rounded MT Bold" panose="020F0704030504030204" pitchFamily="34" charset="0"/>
              </a:rPr>
              <a:t>Action sur la mémoire</a:t>
            </a:r>
          </a:p>
          <a:p>
            <a:pPr lvl="1">
              <a:buFontTx/>
              <a:buChar char="-"/>
            </a:pPr>
            <a:r>
              <a:rPr lang="fr-CI" dirty="0" smtClean="0">
                <a:latin typeface="Arial Rounded MT Bold" panose="020F0704030504030204" pitchFamily="34" charset="0"/>
              </a:rPr>
              <a:t>Perturbation de la mémoire immédiate</a:t>
            </a:r>
          </a:p>
          <a:p>
            <a:pPr lvl="1">
              <a:buFontTx/>
              <a:buChar char="-"/>
            </a:pPr>
            <a:r>
              <a:rPr lang="fr-CI" dirty="0" smtClean="0">
                <a:latin typeface="Arial Rounded MT Bold" panose="020F0704030504030204" pitchFamily="34" charset="0"/>
              </a:rPr>
              <a:t>Effet potentialisé par l’association fréquente à l’alcool</a:t>
            </a:r>
          </a:p>
          <a:p>
            <a:pPr marL="457200" lvl="1" indent="0">
              <a:buNone/>
            </a:pPr>
            <a:endParaRPr lang="fr-CI" dirty="0" smtClean="0">
              <a:latin typeface="Arial Rounded MT Bold" panose="020F0704030504030204" pitchFamily="34" charset="0"/>
            </a:endParaRPr>
          </a:p>
          <a:p>
            <a:pPr>
              <a:buFontTx/>
              <a:buChar char="-"/>
            </a:pPr>
            <a:r>
              <a:rPr lang="fr-CI" dirty="0" smtClean="0">
                <a:latin typeface="Arial Rounded MT Bold" panose="020F0704030504030204" pitchFamily="34" charset="0"/>
              </a:rPr>
              <a:t>Crise d’angoisse aiguë (attaque de panique)</a:t>
            </a:r>
          </a:p>
          <a:p>
            <a:pPr lvl="1">
              <a:buFontTx/>
              <a:buChar char="-"/>
            </a:pPr>
            <a:r>
              <a:rPr lang="fr-CI" dirty="0" smtClean="0">
                <a:latin typeface="Arial Rounded MT Bold" panose="020F0704030504030204" pitchFamily="34" charset="0"/>
              </a:rPr>
              <a:t>Chez des sujets présentant 1 contexte d’anxiété chronique</a:t>
            </a:r>
          </a:p>
          <a:p>
            <a:pPr lvl="1">
              <a:buFontTx/>
              <a:buChar char="-"/>
            </a:pPr>
            <a:r>
              <a:rPr lang="fr-CI" dirty="0" smtClean="0">
                <a:latin typeface="Arial Rounded MT Bold" panose="020F0704030504030204" pitchFamily="34" charset="0"/>
              </a:rPr>
              <a:t>Les conditions d’environnement sont déterminantes</a:t>
            </a:r>
          </a:p>
          <a:p>
            <a:pPr marL="0" indent="0">
              <a:buNone/>
            </a:pPr>
            <a:endParaRPr lang="fr-CI" dirty="0" smtClean="0">
              <a:latin typeface="Arial Rounded MT Bold" panose="020F0704030504030204" pitchFamily="34" charset="0"/>
            </a:endParaRPr>
          </a:p>
          <a:p>
            <a:pPr>
              <a:buFontTx/>
              <a:buChar char="-"/>
            </a:pPr>
            <a:endParaRPr lang="fr-CI" dirty="0" smtClean="0">
              <a:latin typeface="Arial Rounded MT Bold" panose="020F0704030504030204" pitchFamily="34" charset="0"/>
            </a:endParaRPr>
          </a:p>
          <a:p>
            <a:pPr marL="514350" indent="-514350">
              <a:buAutoNum type="arabicPeriod"/>
            </a:pPr>
            <a:endParaRPr lang="fr-CI" dirty="0">
              <a:latin typeface="Arial Rounded MT Bold" panose="020F0704030504030204" pitchFamily="34" charset="0"/>
            </a:endParaRPr>
          </a:p>
        </p:txBody>
      </p:sp>
      <p:sp>
        <p:nvSpPr>
          <p:cNvPr id="4" name="Espace réservé du numéro de diapositive 3"/>
          <p:cNvSpPr>
            <a:spLocks noGrp="1"/>
          </p:cNvSpPr>
          <p:nvPr>
            <p:ph type="sldNum" sz="quarter" idx="12"/>
          </p:nvPr>
        </p:nvSpPr>
        <p:spPr/>
        <p:txBody>
          <a:bodyPr/>
          <a:lstStyle/>
          <a:p>
            <a:fld id="{478B7ED7-5E79-4F38-B46E-15BDDAD387FC}" type="slidenum">
              <a:rPr lang="fr-FR" smtClean="0"/>
              <a:t>27</a:t>
            </a:fld>
            <a:endParaRPr lang="fr-FR"/>
          </a:p>
        </p:txBody>
      </p:sp>
    </p:spTree>
    <p:extLst>
      <p:ext uri="{BB962C8B-B14F-4D97-AF65-F5344CB8AC3E}">
        <p14:creationId xmlns:p14="http://schemas.microsoft.com/office/powerpoint/2010/main" val="41789549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627796"/>
            <a:ext cx="10515600" cy="641446"/>
          </a:xfrm>
        </p:spPr>
        <p:txBody>
          <a:bodyPr>
            <a:normAutofit/>
          </a:bodyPr>
          <a:lstStyle/>
          <a:p>
            <a:r>
              <a:rPr lang="fr-CI" sz="3200" dirty="0" smtClean="0">
                <a:latin typeface="Arial Rounded MT Bold" panose="020F0704030504030204" pitchFamily="34" charset="0"/>
              </a:rPr>
              <a:t>1.2. Usage fréquent et prolongé de cannabis</a:t>
            </a:r>
            <a:endParaRPr lang="fr-FR" sz="3200" dirty="0">
              <a:latin typeface="Arial Rounded MT Bold" panose="020F0704030504030204" pitchFamily="34" charset="0"/>
            </a:endParaRPr>
          </a:p>
        </p:txBody>
      </p:sp>
      <p:sp>
        <p:nvSpPr>
          <p:cNvPr id="3" name="Espace réservé du contenu 2"/>
          <p:cNvSpPr>
            <a:spLocks noGrp="1"/>
          </p:cNvSpPr>
          <p:nvPr>
            <p:ph idx="1"/>
          </p:nvPr>
        </p:nvSpPr>
        <p:spPr>
          <a:xfrm>
            <a:off x="838200" y="1453488"/>
            <a:ext cx="10515600" cy="3946774"/>
          </a:xfrm>
        </p:spPr>
        <p:txBody>
          <a:bodyPr>
            <a:normAutofit/>
          </a:bodyPr>
          <a:lstStyle/>
          <a:p>
            <a:pPr marL="0" indent="0">
              <a:buNone/>
            </a:pPr>
            <a:endParaRPr lang="fr-CI" dirty="0" smtClean="0">
              <a:latin typeface="Arial Rounded MT Bold" panose="020F0704030504030204" pitchFamily="34" charset="0"/>
            </a:endParaRPr>
          </a:p>
          <a:p>
            <a:pPr>
              <a:buFontTx/>
              <a:buChar char="-"/>
            </a:pPr>
            <a:r>
              <a:rPr lang="fr-CI" dirty="0" smtClean="0">
                <a:latin typeface="Arial Rounded MT Bold" panose="020F0704030504030204" pitchFamily="34" charset="0"/>
              </a:rPr>
              <a:t>Syndrome « </a:t>
            </a:r>
            <a:r>
              <a:rPr lang="fr-CI" dirty="0" err="1" smtClean="0">
                <a:latin typeface="Arial Rounded MT Bold" panose="020F0704030504030204" pitchFamily="34" charset="0"/>
              </a:rPr>
              <a:t>amotivationnel</a:t>
            </a:r>
            <a:r>
              <a:rPr lang="fr-CI" dirty="0" smtClean="0">
                <a:latin typeface="Arial Rounded MT Bold" panose="020F0704030504030204" pitchFamily="34" charset="0"/>
              </a:rPr>
              <a:t> »</a:t>
            </a:r>
          </a:p>
          <a:p>
            <a:pPr lvl="1">
              <a:buFontTx/>
              <a:buChar char="-"/>
            </a:pPr>
            <a:r>
              <a:rPr lang="fr-CI" dirty="0" smtClean="0">
                <a:latin typeface="Arial Rounded MT Bold" panose="020F0704030504030204" pitchFamily="34" charset="0"/>
              </a:rPr>
              <a:t>Désinvestissement des activités quotidiennes, déficit mnésique (= de la mémoire) avec émoussement affectif et intellectuel</a:t>
            </a:r>
          </a:p>
          <a:p>
            <a:pPr lvl="1">
              <a:buFontTx/>
              <a:buChar char="-"/>
            </a:pPr>
            <a:r>
              <a:rPr lang="fr-CI" dirty="0" smtClean="0">
                <a:latin typeface="Arial Rounded MT Bold" panose="020F0704030504030204" pitchFamily="34" charset="0"/>
              </a:rPr>
              <a:t>Adolescent traduit ses errements dans sa quête d’identité</a:t>
            </a:r>
            <a:endParaRPr lang="fr-CI" dirty="0">
              <a:latin typeface="Arial Rounded MT Bold" panose="020F0704030504030204" pitchFamily="34" charset="0"/>
            </a:endParaRPr>
          </a:p>
          <a:p>
            <a:pPr>
              <a:buFontTx/>
              <a:buChar char="-"/>
            </a:pPr>
            <a:r>
              <a:rPr lang="fr-CI" dirty="0" smtClean="0">
                <a:latin typeface="Arial Rounded MT Bold" panose="020F0704030504030204" pitchFamily="34" charset="0"/>
              </a:rPr>
              <a:t>Psychose cannabique</a:t>
            </a:r>
          </a:p>
          <a:p>
            <a:pPr lvl="1">
              <a:buFontTx/>
              <a:buChar char="-"/>
            </a:pPr>
            <a:r>
              <a:rPr lang="fr-CI" dirty="0" smtClean="0">
                <a:latin typeface="Arial Rounded MT Bold" panose="020F0704030504030204" pitchFamily="34" charset="0"/>
              </a:rPr>
              <a:t>3 états pathologiques différents: syndrome confusionnel aigu, syndrome schizophréniforme, trouble d’allure psychotique</a:t>
            </a:r>
          </a:p>
          <a:p>
            <a:pPr marL="0" indent="0">
              <a:buNone/>
            </a:pPr>
            <a:endParaRPr lang="fr-CI" dirty="0" smtClean="0">
              <a:latin typeface="Arial Rounded MT Bold" panose="020F0704030504030204" pitchFamily="34" charset="0"/>
            </a:endParaRPr>
          </a:p>
        </p:txBody>
      </p:sp>
      <p:sp>
        <p:nvSpPr>
          <p:cNvPr id="4" name="Espace réservé du numéro de diapositive 3"/>
          <p:cNvSpPr>
            <a:spLocks noGrp="1"/>
          </p:cNvSpPr>
          <p:nvPr>
            <p:ph type="sldNum" sz="quarter" idx="12"/>
          </p:nvPr>
        </p:nvSpPr>
        <p:spPr/>
        <p:txBody>
          <a:bodyPr/>
          <a:lstStyle/>
          <a:p>
            <a:fld id="{478B7ED7-5E79-4F38-B46E-15BDDAD387FC}" type="slidenum">
              <a:rPr lang="fr-FR" smtClean="0"/>
              <a:t>28</a:t>
            </a:fld>
            <a:endParaRPr lang="fr-FR"/>
          </a:p>
        </p:txBody>
      </p:sp>
    </p:spTree>
    <p:extLst>
      <p:ext uri="{BB962C8B-B14F-4D97-AF65-F5344CB8AC3E}">
        <p14:creationId xmlns:p14="http://schemas.microsoft.com/office/powerpoint/2010/main" val="31787908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627796"/>
            <a:ext cx="10515600" cy="641446"/>
          </a:xfrm>
        </p:spPr>
        <p:txBody>
          <a:bodyPr>
            <a:normAutofit/>
          </a:bodyPr>
          <a:lstStyle/>
          <a:p>
            <a:r>
              <a:rPr lang="fr-CI" sz="3200" dirty="0" smtClean="0">
                <a:latin typeface="Arial Rounded MT Bold" panose="020F0704030504030204" pitchFamily="34" charset="0"/>
              </a:rPr>
              <a:t>1.2. Usage fréquent et prolongé de cannabis</a:t>
            </a:r>
            <a:endParaRPr lang="fr-FR" sz="3200" dirty="0">
              <a:latin typeface="Arial Rounded MT Bold" panose="020F0704030504030204" pitchFamily="34" charset="0"/>
            </a:endParaRPr>
          </a:p>
        </p:txBody>
      </p:sp>
      <p:sp>
        <p:nvSpPr>
          <p:cNvPr id="3" name="Espace réservé du contenu 2"/>
          <p:cNvSpPr>
            <a:spLocks noGrp="1"/>
          </p:cNvSpPr>
          <p:nvPr>
            <p:ph idx="1"/>
          </p:nvPr>
        </p:nvSpPr>
        <p:spPr>
          <a:xfrm>
            <a:off x="838200" y="1453487"/>
            <a:ext cx="10515600" cy="5146095"/>
          </a:xfrm>
        </p:spPr>
        <p:txBody>
          <a:bodyPr>
            <a:normAutofit/>
          </a:bodyPr>
          <a:lstStyle/>
          <a:p>
            <a:pPr marL="0" indent="0">
              <a:buNone/>
            </a:pPr>
            <a:r>
              <a:rPr lang="fr-CI" dirty="0" smtClean="0">
                <a:latin typeface="Arial Rounded MT Bold" panose="020F0704030504030204" pitchFamily="34" charset="0"/>
              </a:rPr>
              <a:t>Psychose cannabique</a:t>
            </a:r>
          </a:p>
          <a:p>
            <a:pPr marL="0" indent="0">
              <a:buNone/>
            </a:pPr>
            <a:r>
              <a:rPr lang="fr-CI" dirty="0" smtClean="0">
                <a:latin typeface="Arial Rounded MT Bold" panose="020F0704030504030204" pitchFamily="34" charset="0"/>
              </a:rPr>
              <a:t>Syndrome confusionnel aigu:</a:t>
            </a:r>
          </a:p>
          <a:p>
            <a:pPr marL="0" indent="0">
              <a:buNone/>
            </a:pPr>
            <a:r>
              <a:rPr lang="fr-CI" dirty="0">
                <a:latin typeface="Arial Rounded MT Bold" panose="020F0704030504030204" pitchFamily="34" charset="0"/>
              </a:rPr>
              <a:t>	</a:t>
            </a:r>
            <a:r>
              <a:rPr lang="fr-CI" dirty="0" smtClean="0">
                <a:latin typeface="Arial Rounded MT Bold" panose="020F0704030504030204" pitchFamily="34" charset="0"/>
              </a:rPr>
              <a:t>- altérations sensorielles</a:t>
            </a:r>
          </a:p>
          <a:p>
            <a:pPr marL="0" indent="0">
              <a:buNone/>
            </a:pPr>
            <a:r>
              <a:rPr lang="fr-CI" dirty="0">
                <a:latin typeface="Arial Rounded MT Bold" panose="020F0704030504030204" pitchFamily="34" charset="0"/>
              </a:rPr>
              <a:t>	</a:t>
            </a:r>
            <a:r>
              <a:rPr lang="fr-CI" dirty="0" smtClean="0">
                <a:latin typeface="Arial Rounded MT Bold" panose="020F0704030504030204" pitchFamily="34" charset="0"/>
              </a:rPr>
              <a:t>- t. de la mémoire des faits récents</a:t>
            </a:r>
          </a:p>
          <a:p>
            <a:pPr marL="0" indent="0">
              <a:buNone/>
            </a:pPr>
            <a:r>
              <a:rPr lang="fr-CI" dirty="0">
                <a:latin typeface="Arial Rounded MT Bold" panose="020F0704030504030204" pitchFamily="34" charset="0"/>
              </a:rPr>
              <a:t>	</a:t>
            </a:r>
            <a:r>
              <a:rPr lang="fr-CI" dirty="0" smtClean="0">
                <a:latin typeface="Arial Rounded MT Bold" panose="020F0704030504030204" pitchFamily="34" charset="0"/>
              </a:rPr>
              <a:t>- idées délirantes à thème de persécution</a:t>
            </a:r>
          </a:p>
          <a:p>
            <a:pPr marL="0" indent="0">
              <a:buNone/>
            </a:pPr>
            <a:r>
              <a:rPr lang="fr-CI" dirty="0">
                <a:latin typeface="Arial Rounded MT Bold" panose="020F0704030504030204" pitchFamily="34" charset="0"/>
              </a:rPr>
              <a:t>	</a:t>
            </a:r>
            <a:r>
              <a:rPr lang="fr-CI" dirty="0" smtClean="0">
                <a:latin typeface="Arial Rounded MT Bold" panose="020F0704030504030204" pitchFamily="34" charset="0"/>
              </a:rPr>
              <a:t>- incontinence émotionnelle et affective</a:t>
            </a:r>
          </a:p>
          <a:p>
            <a:pPr lvl="2">
              <a:buFontTx/>
              <a:buChar char="-"/>
            </a:pPr>
            <a:r>
              <a:rPr lang="fr-CI" sz="2800" dirty="0">
                <a:latin typeface="Arial Rounded MT Bold" panose="020F0704030504030204" pitchFamily="34" charset="0"/>
              </a:rPr>
              <a:t>l</a:t>
            </a:r>
            <a:r>
              <a:rPr lang="fr-CI" sz="2800" dirty="0" smtClean="0">
                <a:latin typeface="Arial Rounded MT Bold" panose="020F0704030504030204" pitchFamily="34" charset="0"/>
              </a:rPr>
              <a:t>abilité de l’humeur</a:t>
            </a:r>
          </a:p>
          <a:p>
            <a:pPr lvl="2">
              <a:buFontTx/>
              <a:buChar char="-"/>
            </a:pPr>
            <a:r>
              <a:rPr lang="fr-CI" sz="2800" dirty="0" smtClean="0">
                <a:latin typeface="Arial Rounded MT Bold" panose="020F0704030504030204" pitchFamily="34" charset="0"/>
              </a:rPr>
              <a:t>irritabilité et agressivité</a:t>
            </a:r>
          </a:p>
          <a:p>
            <a:pPr marL="914400" lvl="2" indent="0">
              <a:buNone/>
            </a:pPr>
            <a:r>
              <a:rPr lang="fr-CI" sz="2800" dirty="0" smtClean="0">
                <a:latin typeface="Arial Rounded MT Bold" panose="020F0704030504030204" pitchFamily="34" charset="0"/>
              </a:rPr>
              <a:t>CAT = anxiolytiques, neuroleptiques.</a:t>
            </a:r>
          </a:p>
          <a:p>
            <a:pPr marL="514350" indent="-514350">
              <a:buAutoNum type="arabicPeriod"/>
            </a:pPr>
            <a:endParaRPr lang="fr-CI" dirty="0">
              <a:latin typeface="Arial Rounded MT Bold" panose="020F0704030504030204" pitchFamily="34" charset="0"/>
            </a:endParaRPr>
          </a:p>
        </p:txBody>
      </p:sp>
      <p:sp>
        <p:nvSpPr>
          <p:cNvPr id="4" name="Espace réservé du numéro de diapositive 3"/>
          <p:cNvSpPr>
            <a:spLocks noGrp="1"/>
          </p:cNvSpPr>
          <p:nvPr>
            <p:ph type="sldNum" sz="quarter" idx="12"/>
          </p:nvPr>
        </p:nvSpPr>
        <p:spPr/>
        <p:txBody>
          <a:bodyPr/>
          <a:lstStyle/>
          <a:p>
            <a:fld id="{478B7ED7-5E79-4F38-B46E-15BDDAD387FC}" type="slidenum">
              <a:rPr lang="fr-FR" smtClean="0"/>
              <a:t>29</a:t>
            </a:fld>
            <a:endParaRPr lang="fr-FR"/>
          </a:p>
        </p:txBody>
      </p:sp>
    </p:spTree>
    <p:extLst>
      <p:ext uri="{BB962C8B-B14F-4D97-AF65-F5344CB8AC3E}">
        <p14:creationId xmlns:p14="http://schemas.microsoft.com/office/powerpoint/2010/main" val="23695374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627796"/>
            <a:ext cx="10515600" cy="641446"/>
          </a:xfrm>
        </p:spPr>
        <p:txBody>
          <a:bodyPr>
            <a:normAutofit/>
          </a:bodyPr>
          <a:lstStyle/>
          <a:p>
            <a:r>
              <a:rPr lang="fr-CI" sz="3200" dirty="0" smtClean="0">
                <a:latin typeface="Arial Rounded MT Bold" panose="020F0704030504030204" pitchFamily="34" charset="0"/>
              </a:rPr>
              <a:t>1.2. Usage fréquent et prolongé de cannabis</a:t>
            </a:r>
            <a:endParaRPr lang="fr-FR" sz="3200" dirty="0">
              <a:latin typeface="Arial Rounded MT Bold" panose="020F0704030504030204" pitchFamily="34" charset="0"/>
            </a:endParaRPr>
          </a:p>
        </p:txBody>
      </p:sp>
      <p:sp>
        <p:nvSpPr>
          <p:cNvPr id="3" name="Espace réservé du contenu 2"/>
          <p:cNvSpPr>
            <a:spLocks noGrp="1"/>
          </p:cNvSpPr>
          <p:nvPr>
            <p:ph idx="1"/>
          </p:nvPr>
        </p:nvSpPr>
        <p:spPr>
          <a:xfrm>
            <a:off x="838200" y="1453488"/>
            <a:ext cx="10515600" cy="4609382"/>
          </a:xfrm>
        </p:spPr>
        <p:txBody>
          <a:bodyPr>
            <a:normAutofit lnSpcReduction="10000"/>
          </a:bodyPr>
          <a:lstStyle/>
          <a:p>
            <a:pPr marL="0" indent="0">
              <a:buNone/>
            </a:pPr>
            <a:r>
              <a:rPr lang="fr-CI" dirty="0" smtClean="0">
                <a:latin typeface="Arial Rounded MT Bold" panose="020F0704030504030204" pitchFamily="34" charset="0"/>
              </a:rPr>
              <a:t>Psychose cannabique</a:t>
            </a:r>
          </a:p>
          <a:p>
            <a:pPr marL="0" indent="0">
              <a:buNone/>
            </a:pPr>
            <a:r>
              <a:rPr lang="fr-CI" dirty="0" smtClean="0">
                <a:latin typeface="Arial Rounded MT Bold" panose="020F0704030504030204" pitchFamily="34" charset="0"/>
              </a:rPr>
              <a:t>Syndrome schizophréniforme:</a:t>
            </a:r>
          </a:p>
          <a:p>
            <a:pPr>
              <a:buFontTx/>
              <a:buChar char="-"/>
            </a:pPr>
            <a:r>
              <a:rPr lang="fr-CI" dirty="0" smtClean="0">
                <a:latin typeface="Arial Rounded MT Bold" panose="020F0704030504030204" pitchFamily="34" charset="0"/>
              </a:rPr>
              <a:t>Existence d’1 vécu paranoïde avec idées de persécution et sentiment d’hostilité de l’entourage</a:t>
            </a:r>
          </a:p>
          <a:p>
            <a:pPr>
              <a:buFontTx/>
              <a:buChar char="-"/>
            </a:pPr>
            <a:r>
              <a:rPr lang="fr-CI" dirty="0" smtClean="0">
                <a:latin typeface="Arial Rounded MT Bold" panose="020F0704030504030204" pitchFamily="34" charset="0"/>
              </a:rPr>
              <a:t>Méfiance et attitude défensive</a:t>
            </a:r>
          </a:p>
          <a:p>
            <a:pPr>
              <a:buFontTx/>
              <a:buChar char="-"/>
            </a:pPr>
            <a:r>
              <a:rPr lang="fr-CI" dirty="0" smtClean="0">
                <a:latin typeface="Arial Rounded MT Bold" panose="020F0704030504030204" pitchFamily="34" charset="0"/>
              </a:rPr>
              <a:t>Pas de t. de la conscience ni de l’attention</a:t>
            </a:r>
          </a:p>
          <a:p>
            <a:pPr>
              <a:buFontTx/>
              <a:buChar char="-"/>
            </a:pPr>
            <a:r>
              <a:rPr lang="fr-CI" dirty="0" smtClean="0">
                <a:latin typeface="Arial Rounded MT Bold" panose="020F0704030504030204" pitchFamily="34" charset="0"/>
              </a:rPr>
              <a:t>Fonctions cognitives ( = acquisition des connaissances) et mnésiques intactes</a:t>
            </a:r>
          </a:p>
          <a:p>
            <a:pPr>
              <a:buFontTx/>
              <a:buChar char="-"/>
            </a:pPr>
            <a:r>
              <a:rPr lang="fr-CI" dirty="0" smtClean="0">
                <a:latin typeface="Arial Rounded MT Bold" panose="020F0704030504030204" pitchFamily="34" charset="0"/>
              </a:rPr>
              <a:t>Pas de t. du cours de la pensée: ni discordance ni dissociation</a:t>
            </a:r>
          </a:p>
          <a:p>
            <a:pPr>
              <a:buFontTx/>
              <a:buChar char="-"/>
            </a:pPr>
            <a:endParaRPr lang="fr-CI" dirty="0" smtClean="0">
              <a:latin typeface="Arial Rounded MT Bold" panose="020F0704030504030204" pitchFamily="34" charset="0"/>
            </a:endParaRPr>
          </a:p>
          <a:p>
            <a:pPr marL="514350" indent="-514350">
              <a:buAutoNum type="arabicPeriod"/>
            </a:pPr>
            <a:endParaRPr lang="fr-CI" dirty="0">
              <a:latin typeface="Arial Rounded MT Bold" panose="020F0704030504030204" pitchFamily="34" charset="0"/>
            </a:endParaRPr>
          </a:p>
        </p:txBody>
      </p:sp>
      <p:sp>
        <p:nvSpPr>
          <p:cNvPr id="4" name="Espace réservé du numéro de diapositive 3"/>
          <p:cNvSpPr>
            <a:spLocks noGrp="1"/>
          </p:cNvSpPr>
          <p:nvPr>
            <p:ph type="sldNum" sz="quarter" idx="12"/>
          </p:nvPr>
        </p:nvSpPr>
        <p:spPr/>
        <p:txBody>
          <a:bodyPr/>
          <a:lstStyle/>
          <a:p>
            <a:fld id="{478B7ED7-5E79-4F38-B46E-15BDDAD387FC}" type="slidenum">
              <a:rPr lang="fr-FR" smtClean="0"/>
              <a:t>30</a:t>
            </a:fld>
            <a:endParaRPr lang="fr-FR"/>
          </a:p>
        </p:txBody>
      </p:sp>
    </p:spTree>
    <p:extLst>
      <p:ext uri="{BB962C8B-B14F-4D97-AF65-F5344CB8AC3E}">
        <p14:creationId xmlns:p14="http://schemas.microsoft.com/office/powerpoint/2010/main" val="39308126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627796"/>
            <a:ext cx="10515600" cy="641446"/>
          </a:xfrm>
        </p:spPr>
        <p:txBody>
          <a:bodyPr>
            <a:normAutofit/>
          </a:bodyPr>
          <a:lstStyle/>
          <a:p>
            <a:r>
              <a:rPr lang="fr-CI" sz="3200" dirty="0" smtClean="0">
                <a:latin typeface="Arial Rounded MT Bold" panose="020F0704030504030204" pitchFamily="34" charset="0"/>
              </a:rPr>
              <a:t>1.2. Usage fréquent et prolongé de cannabis</a:t>
            </a:r>
            <a:endParaRPr lang="fr-FR" sz="3200" dirty="0">
              <a:latin typeface="Arial Rounded MT Bold" panose="020F0704030504030204" pitchFamily="34" charset="0"/>
            </a:endParaRPr>
          </a:p>
        </p:txBody>
      </p:sp>
      <p:sp>
        <p:nvSpPr>
          <p:cNvPr id="3" name="Espace réservé du contenu 2"/>
          <p:cNvSpPr>
            <a:spLocks noGrp="1"/>
          </p:cNvSpPr>
          <p:nvPr>
            <p:ph idx="1"/>
          </p:nvPr>
        </p:nvSpPr>
        <p:spPr>
          <a:xfrm>
            <a:off x="838200" y="1453487"/>
            <a:ext cx="10515600" cy="4728651"/>
          </a:xfrm>
        </p:spPr>
        <p:txBody>
          <a:bodyPr>
            <a:normAutofit/>
          </a:bodyPr>
          <a:lstStyle/>
          <a:p>
            <a:pPr marL="0" indent="0">
              <a:buNone/>
            </a:pPr>
            <a:r>
              <a:rPr lang="fr-CI" dirty="0" smtClean="0">
                <a:latin typeface="Arial Rounded MT Bold" panose="020F0704030504030204" pitchFamily="34" charset="0"/>
              </a:rPr>
              <a:t>Psychose  cannabique</a:t>
            </a:r>
          </a:p>
          <a:p>
            <a:pPr marL="0" indent="0">
              <a:buNone/>
            </a:pPr>
            <a:r>
              <a:rPr lang="fr-CI" dirty="0" smtClean="0">
                <a:latin typeface="Arial Rounded MT Bold" panose="020F0704030504030204" pitchFamily="34" charset="0"/>
              </a:rPr>
              <a:t>Trouble d’allure psychotique:</a:t>
            </a:r>
          </a:p>
          <a:p>
            <a:pPr>
              <a:buFontTx/>
              <a:buChar char="-"/>
            </a:pPr>
            <a:r>
              <a:rPr lang="fr-CI" dirty="0" smtClean="0">
                <a:latin typeface="Arial Rounded MT Bold" panose="020F0704030504030204" pitchFamily="34" charset="0"/>
              </a:rPr>
              <a:t>Souvent clinique insidieuse: négligence de soi, distractibilité et léthargie, appauvrissement intellectuel, t. de l’attention, de la concentration et de la mémoire</a:t>
            </a:r>
          </a:p>
          <a:p>
            <a:pPr>
              <a:buFontTx/>
              <a:buChar char="-"/>
            </a:pPr>
            <a:r>
              <a:rPr lang="fr-CI" dirty="0" smtClean="0">
                <a:latin typeface="Arial Rounded MT Bold" panose="020F0704030504030204" pitchFamily="34" charset="0"/>
              </a:rPr>
              <a:t>Parfois manifestations cliniques bruyantes, paranoïaques ou mégalomaniaques avec idées délirantes de persécution ou de grandeur générant des t. du comportement, des passages à l’acte violents</a:t>
            </a:r>
          </a:p>
          <a:p>
            <a:pPr>
              <a:buFontTx/>
              <a:buChar char="-"/>
            </a:pPr>
            <a:endParaRPr lang="fr-CI" dirty="0" smtClean="0">
              <a:latin typeface="Arial Rounded MT Bold" panose="020F0704030504030204" pitchFamily="34" charset="0"/>
            </a:endParaRPr>
          </a:p>
          <a:p>
            <a:pPr marL="0" indent="0">
              <a:buNone/>
            </a:pPr>
            <a:endParaRPr lang="fr-CI" dirty="0">
              <a:latin typeface="Arial Rounded MT Bold" panose="020F0704030504030204" pitchFamily="34" charset="0"/>
            </a:endParaRPr>
          </a:p>
        </p:txBody>
      </p:sp>
      <p:sp>
        <p:nvSpPr>
          <p:cNvPr id="4" name="Espace réservé du numéro de diapositive 3"/>
          <p:cNvSpPr>
            <a:spLocks noGrp="1"/>
          </p:cNvSpPr>
          <p:nvPr>
            <p:ph type="sldNum" sz="quarter" idx="12"/>
          </p:nvPr>
        </p:nvSpPr>
        <p:spPr/>
        <p:txBody>
          <a:bodyPr/>
          <a:lstStyle/>
          <a:p>
            <a:fld id="{478B7ED7-5E79-4F38-B46E-15BDDAD387FC}" type="slidenum">
              <a:rPr lang="fr-FR" smtClean="0"/>
              <a:t>31</a:t>
            </a:fld>
            <a:endParaRPr lang="fr-FR"/>
          </a:p>
        </p:txBody>
      </p:sp>
    </p:spTree>
    <p:extLst>
      <p:ext uri="{BB962C8B-B14F-4D97-AF65-F5344CB8AC3E}">
        <p14:creationId xmlns:p14="http://schemas.microsoft.com/office/powerpoint/2010/main" val="12562074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627796"/>
            <a:ext cx="10515600" cy="641446"/>
          </a:xfrm>
        </p:spPr>
        <p:txBody>
          <a:bodyPr>
            <a:normAutofit fontScale="90000"/>
          </a:bodyPr>
          <a:lstStyle/>
          <a:p>
            <a:r>
              <a:rPr lang="fr-CI" sz="3200" dirty="0" smtClean="0">
                <a:latin typeface="Arial Rounded MT Bold" panose="020F0704030504030204" pitchFamily="34" charset="0"/>
              </a:rPr>
              <a:t>1.3. Effets sur des pathologies psychiatriques confirmées</a:t>
            </a:r>
            <a:endParaRPr lang="fr-FR" sz="3200" dirty="0">
              <a:latin typeface="Arial Rounded MT Bold" panose="020F0704030504030204" pitchFamily="34" charset="0"/>
            </a:endParaRPr>
          </a:p>
        </p:txBody>
      </p:sp>
      <p:sp>
        <p:nvSpPr>
          <p:cNvPr id="3" name="Espace réservé du contenu 2"/>
          <p:cNvSpPr>
            <a:spLocks noGrp="1"/>
          </p:cNvSpPr>
          <p:nvPr>
            <p:ph idx="1"/>
          </p:nvPr>
        </p:nvSpPr>
        <p:spPr>
          <a:xfrm>
            <a:off x="838200" y="1453487"/>
            <a:ext cx="10515600" cy="4728651"/>
          </a:xfrm>
        </p:spPr>
        <p:txBody>
          <a:bodyPr>
            <a:normAutofit/>
          </a:bodyPr>
          <a:lstStyle/>
          <a:p>
            <a:pPr>
              <a:buFontTx/>
              <a:buChar char="-"/>
            </a:pPr>
            <a:r>
              <a:rPr lang="fr-CI" dirty="0" smtClean="0">
                <a:latin typeface="Arial Rounded MT Bold" panose="020F0704030504030204" pitchFamily="34" charset="0"/>
              </a:rPr>
              <a:t>Sujets psychotiques chroniques recourant au cannabis (forme d’automédication) recherchent  son aspect socialisateur, anxiolytique et paradoxalement psychostimulant</a:t>
            </a:r>
          </a:p>
          <a:p>
            <a:pPr>
              <a:buFontTx/>
              <a:buChar char="-"/>
            </a:pPr>
            <a:r>
              <a:rPr lang="fr-CI" dirty="0" smtClean="0">
                <a:latin typeface="Arial Rounded MT Bold" panose="020F0704030504030204" pitchFamily="34" charset="0"/>
              </a:rPr>
              <a:t>Usage de cannabis semble assombrir le cours de la psychose en aggravant les symptômes (hospitalisations plus fréquentes) et en modifiant l’équilibre thérapeutique ( perturbations pharmacocinétiques et pharmacologiques de l’action des antipsychotiques)</a:t>
            </a:r>
          </a:p>
          <a:p>
            <a:pPr>
              <a:buFontTx/>
              <a:buChar char="-"/>
            </a:pPr>
            <a:r>
              <a:rPr lang="fr-CI" dirty="0" smtClean="0">
                <a:latin typeface="Arial Rounded MT Bold" panose="020F0704030504030204" pitchFamily="34" charset="0"/>
              </a:rPr>
              <a:t>Certains psychotiques usant du cannabis sont plus agressifs que les autres usagers.</a:t>
            </a:r>
          </a:p>
          <a:p>
            <a:pPr marL="0" indent="0">
              <a:buNone/>
            </a:pPr>
            <a:endParaRPr lang="fr-CI" dirty="0">
              <a:latin typeface="Arial Rounded MT Bold" panose="020F0704030504030204" pitchFamily="34" charset="0"/>
            </a:endParaRPr>
          </a:p>
        </p:txBody>
      </p:sp>
      <p:sp>
        <p:nvSpPr>
          <p:cNvPr id="4" name="Espace réservé du numéro de diapositive 3"/>
          <p:cNvSpPr>
            <a:spLocks noGrp="1"/>
          </p:cNvSpPr>
          <p:nvPr>
            <p:ph type="sldNum" sz="quarter" idx="12"/>
          </p:nvPr>
        </p:nvSpPr>
        <p:spPr/>
        <p:txBody>
          <a:bodyPr/>
          <a:lstStyle/>
          <a:p>
            <a:fld id="{478B7ED7-5E79-4F38-B46E-15BDDAD387FC}" type="slidenum">
              <a:rPr lang="fr-FR" smtClean="0"/>
              <a:t>32</a:t>
            </a:fld>
            <a:endParaRPr lang="fr-FR"/>
          </a:p>
        </p:txBody>
      </p:sp>
    </p:spTree>
    <p:extLst>
      <p:ext uri="{BB962C8B-B14F-4D97-AF65-F5344CB8AC3E}">
        <p14:creationId xmlns:p14="http://schemas.microsoft.com/office/powerpoint/2010/main" val="36159428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1198631"/>
          </a:xfrm>
        </p:spPr>
        <p:txBody>
          <a:bodyPr>
            <a:normAutofit fontScale="90000"/>
          </a:bodyPr>
          <a:lstStyle/>
          <a:p>
            <a:r>
              <a:rPr lang="fr-CI" dirty="0" smtClean="0">
                <a:latin typeface="Arial Rounded MT Bold" panose="020F0704030504030204" pitchFamily="34" charset="0"/>
              </a:rPr>
              <a:t>III.4. Conséquences cliniques de l’usage du cannabis</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1623392"/>
            <a:ext cx="10515600" cy="4472608"/>
          </a:xfrm>
        </p:spPr>
        <p:txBody>
          <a:bodyPr/>
          <a:lstStyle/>
          <a:p>
            <a:pPr marL="0" indent="0">
              <a:buNone/>
            </a:pPr>
            <a:r>
              <a:rPr lang="fr-CI" sz="3600" dirty="0" smtClean="0">
                <a:latin typeface="Arial Rounded MT Bold" panose="020F0704030504030204" pitchFamily="34" charset="0"/>
              </a:rPr>
              <a:t>2. Manifestations somatiques</a:t>
            </a:r>
            <a:endParaRPr lang="fr-CI" sz="3600" dirty="0">
              <a:latin typeface="Arial Rounded MT Bold" panose="020F0704030504030204" pitchFamily="34" charset="0"/>
            </a:endParaRPr>
          </a:p>
          <a:p>
            <a:r>
              <a:rPr lang="fr-CI" dirty="0" smtClean="0">
                <a:latin typeface="Arial Rounded MT Bold" panose="020F0704030504030204" pitchFamily="34" charset="0"/>
              </a:rPr>
              <a:t>Toxicité aiguë du cannabis faible, pas de dose mortelle, ni d’</a:t>
            </a:r>
            <a:r>
              <a:rPr lang="fr-CI" i="1" dirty="0" smtClean="0">
                <a:latin typeface="Arial Rounded MT Bold" panose="020F0704030504030204" pitchFamily="34" charset="0"/>
              </a:rPr>
              <a:t>overdose</a:t>
            </a:r>
            <a:r>
              <a:rPr lang="fr-CI" dirty="0" smtClean="0">
                <a:latin typeface="Arial Rounded MT Bold" panose="020F0704030504030204" pitchFamily="34" charset="0"/>
              </a:rPr>
              <a:t>, ni de manifestations somatiques susceptibles de mettre en la vie de l’usager en péril.</a:t>
            </a:r>
          </a:p>
          <a:p>
            <a:r>
              <a:rPr lang="fr-CI" dirty="0" smtClean="0">
                <a:latin typeface="Arial Rounded MT Bold" panose="020F0704030504030204" pitchFamily="34" charset="0"/>
              </a:rPr>
              <a:t>Toxicité chronique avérée</a:t>
            </a:r>
          </a:p>
          <a:p>
            <a:r>
              <a:rPr lang="fr-CI" dirty="0" smtClean="0">
                <a:latin typeface="Arial Rounded MT Bold" panose="020F0704030504030204" pitchFamily="34" charset="0"/>
              </a:rPr>
              <a:t>Appareil digestif: crampes et douleurs gastriques, sensation de ballonnement, troubles du transit</a:t>
            </a:r>
          </a:p>
          <a:p>
            <a:r>
              <a:rPr lang="fr-CI" dirty="0" smtClean="0">
                <a:latin typeface="Arial Rounded MT Bold" panose="020F0704030504030204" pitchFamily="34" charset="0"/>
              </a:rPr>
              <a:t>Fonction cardiaque: troubles du rythme</a:t>
            </a:r>
          </a:p>
        </p:txBody>
      </p:sp>
      <p:sp>
        <p:nvSpPr>
          <p:cNvPr id="4" name="Espace réservé du numéro de diapositive 3"/>
          <p:cNvSpPr>
            <a:spLocks noGrp="1"/>
          </p:cNvSpPr>
          <p:nvPr>
            <p:ph type="sldNum" sz="quarter" idx="12"/>
          </p:nvPr>
        </p:nvSpPr>
        <p:spPr/>
        <p:txBody>
          <a:bodyPr/>
          <a:lstStyle/>
          <a:p>
            <a:fld id="{478B7ED7-5E79-4F38-B46E-15BDDAD387FC}" type="slidenum">
              <a:rPr lang="fr-FR" smtClean="0"/>
              <a:t>33</a:t>
            </a:fld>
            <a:endParaRPr lang="fr-FR"/>
          </a:p>
        </p:txBody>
      </p:sp>
    </p:spTree>
    <p:extLst>
      <p:ext uri="{BB962C8B-B14F-4D97-AF65-F5344CB8AC3E}">
        <p14:creationId xmlns:p14="http://schemas.microsoft.com/office/powerpoint/2010/main" val="2756940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1198631"/>
          </a:xfrm>
        </p:spPr>
        <p:txBody>
          <a:bodyPr>
            <a:normAutofit fontScale="90000"/>
          </a:bodyPr>
          <a:lstStyle/>
          <a:p>
            <a:r>
              <a:rPr lang="fr-CI" dirty="0" smtClean="0">
                <a:latin typeface="Arial Rounded MT Bold" panose="020F0704030504030204" pitchFamily="34" charset="0"/>
              </a:rPr>
              <a:t>III.4. Conséquences cliniques de l’usage du cannabis</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1623392"/>
            <a:ext cx="10515600" cy="4472608"/>
          </a:xfrm>
        </p:spPr>
        <p:txBody>
          <a:bodyPr/>
          <a:lstStyle/>
          <a:p>
            <a:pPr marL="0" indent="0">
              <a:buNone/>
            </a:pPr>
            <a:r>
              <a:rPr lang="fr-CI" sz="3200" dirty="0" smtClean="0">
                <a:latin typeface="Arial Rounded MT Bold" panose="020F0704030504030204" pitchFamily="34" charset="0"/>
              </a:rPr>
              <a:t>2. Manifestations somatiques</a:t>
            </a:r>
          </a:p>
          <a:p>
            <a:r>
              <a:rPr lang="fr-CI" dirty="0" smtClean="0">
                <a:latin typeface="Arial Rounded MT Bold" panose="020F0704030504030204" pitchFamily="34" charset="0"/>
              </a:rPr>
              <a:t>Réactions allergiques: rares, induites par les contaminants de la préparation</a:t>
            </a:r>
          </a:p>
          <a:p>
            <a:r>
              <a:rPr lang="fr-CI" dirty="0" smtClean="0">
                <a:latin typeface="Arial Rounded MT Bold" panose="020F0704030504030204" pitchFamily="34" charset="0"/>
              </a:rPr>
              <a:t>Appareil respiratoire: </a:t>
            </a:r>
            <a:r>
              <a:rPr lang="fr-CI" dirty="0">
                <a:latin typeface="Arial Rounded MT Bold" panose="020F0704030504030204" pitchFamily="34" charset="0"/>
              </a:rPr>
              <a:t>effet d’ordre allergique: asthme, bronchoconstriction, irritation avec </a:t>
            </a:r>
            <a:r>
              <a:rPr lang="fr-CI" dirty="0" smtClean="0">
                <a:latin typeface="Arial Rounded MT Bold" panose="020F0704030504030204" pitchFamily="34" charset="0"/>
              </a:rPr>
              <a:t>toux, enrouement persistant, BPCO, diminution de la capacité </a:t>
            </a:r>
            <a:r>
              <a:rPr lang="fr-CI" dirty="0" err="1" smtClean="0">
                <a:latin typeface="Arial Rounded MT Bold" panose="020F0704030504030204" pitchFamily="34" charset="0"/>
              </a:rPr>
              <a:t>oxyphorique</a:t>
            </a:r>
            <a:r>
              <a:rPr lang="fr-CI" dirty="0" smtClean="0">
                <a:latin typeface="Arial Rounded MT Bold" panose="020F0704030504030204" pitchFamily="34" charset="0"/>
              </a:rPr>
              <a:t> du sang</a:t>
            </a:r>
          </a:p>
          <a:p>
            <a:r>
              <a:rPr lang="fr-CI" dirty="0" smtClean="0">
                <a:latin typeface="Arial Rounded MT Bold" panose="020F0704030504030204" pitchFamily="34" charset="0"/>
              </a:rPr>
              <a:t>Fonctions immunitaires: perturbations rendant l’organisme plus vulnérables aux infections</a:t>
            </a:r>
            <a:endParaRPr lang="fr-CI" dirty="0">
              <a:latin typeface="Arial Rounded MT Bold" panose="020F0704030504030204" pitchFamily="34" charset="0"/>
            </a:endParaRPr>
          </a:p>
          <a:p>
            <a:endParaRPr lang="fr-CI" dirty="0" smtClean="0">
              <a:latin typeface="Arial Rounded MT Bold" panose="020F0704030504030204" pitchFamily="34" charset="0"/>
            </a:endParaRPr>
          </a:p>
        </p:txBody>
      </p:sp>
      <p:sp>
        <p:nvSpPr>
          <p:cNvPr id="4" name="Espace réservé du numéro de diapositive 3"/>
          <p:cNvSpPr>
            <a:spLocks noGrp="1"/>
          </p:cNvSpPr>
          <p:nvPr>
            <p:ph type="sldNum" sz="quarter" idx="12"/>
          </p:nvPr>
        </p:nvSpPr>
        <p:spPr/>
        <p:txBody>
          <a:bodyPr/>
          <a:lstStyle/>
          <a:p>
            <a:fld id="{478B7ED7-5E79-4F38-B46E-15BDDAD387FC}" type="slidenum">
              <a:rPr lang="fr-FR" smtClean="0"/>
              <a:t>34</a:t>
            </a:fld>
            <a:endParaRPr lang="fr-FR"/>
          </a:p>
        </p:txBody>
      </p:sp>
    </p:spTree>
    <p:extLst>
      <p:ext uri="{BB962C8B-B14F-4D97-AF65-F5344CB8AC3E}">
        <p14:creationId xmlns:p14="http://schemas.microsoft.com/office/powerpoint/2010/main" val="10106685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1198631"/>
          </a:xfrm>
        </p:spPr>
        <p:txBody>
          <a:bodyPr>
            <a:normAutofit fontScale="90000"/>
          </a:bodyPr>
          <a:lstStyle/>
          <a:p>
            <a:r>
              <a:rPr lang="fr-CI" dirty="0" smtClean="0">
                <a:latin typeface="Arial Rounded MT Bold" panose="020F0704030504030204" pitchFamily="34" charset="0"/>
              </a:rPr>
              <a:t>III.4. Conséquences cliniques de l’usage du cannabis</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1623392"/>
            <a:ext cx="10515600" cy="4472608"/>
          </a:xfrm>
        </p:spPr>
        <p:txBody>
          <a:bodyPr/>
          <a:lstStyle/>
          <a:p>
            <a:pPr marL="0" indent="0">
              <a:buNone/>
            </a:pPr>
            <a:r>
              <a:rPr lang="fr-CI" sz="3600" dirty="0" smtClean="0">
                <a:latin typeface="Arial Rounded MT Bold" panose="020F0704030504030204" pitchFamily="34" charset="0"/>
              </a:rPr>
              <a:t>2. Manifestations somatiques</a:t>
            </a:r>
          </a:p>
          <a:p>
            <a:r>
              <a:rPr lang="fr-CI" dirty="0" smtClean="0">
                <a:latin typeface="Arial Rounded MT Bold" panose="020F0704030504030204" pitchFamily="34" charset="0"/>
              </a:rPr>
              <a:t>Fonctions endocrines: le THC réduirait la taille des testicules</a:t>
            </a:r>
          </a:p>
          <a:p>
            <a:r>
              <a:rPr lang="fr-CI" dirty="0" smtClean="0">
                <a:latin typeface="Arial Rounded MT Bold" panose="020F0704030504030204" pitchFamily="34" charset="0"/>
              </a:rPr>
              <a:t>Spermatogenèse: le THC induirait 1 diminution significative de la concentration du sperme en spermatozoïdes, diminution de la mobilité des </a:t>
            </a:r>
            <a:r>
              <a:rPr lang="fr-CI" dirty="0" err="1" smtClean="0">
                <a:latin typeface="Arial Rounded MT Bold" panose="020F0704030504030204" pitchFamily="34" charset="0"/>
              </a:rPr>
              <a:t>spz</a:t>
            </a:r>
            <a:r>
              <a:rPr lang="fr-CI" dirty="0" smtClean="0">
                <a:latin typeface="Arial Rounded MT Bold" panose="020F0704030504030204" pitchFamily="34" charset="0"/>
              </a:rPr>
              <a:t> et augmentation du nb de spermatozoïdes anormaux</a:t>
            </a:r>
          </a:p>
          <a:p>
            <a:r>
              <a:rPr lang="fr-CI" dirty="0" smtClean="0">
                <a:latin typeface="Arial Rounded MT Bold" panose="020F0704030504030204" pitchFamily="34" charset="0"/>
              </a:rPr>
              <a:t>Pouvoir cancérogène:  développement précoce de cancers des voies respiratoires</a:t>
            </a:r>
            <a:endParaRPr lang="fr-CI" dirty="0">
              <a:latin typeface="Arial Rounded MT Bold" panose="020F0704030504030204" pitchFamily="34" charset="0"/>
            </a:endParaRPr>
          </a:p>
          <a:p>
            <a:pPr marL="0" indent="0">
              <a:buNone/>
            </a:pPr>
            <a:endParaRPr lang="fr-CI" dirty="0" smtClean="0">
              <a:latin typeface="Arial Rounded MT Bold" panose="020F0704030504030204" pitchFamily="34" charset="0"/>
            </a:endParaRPr>
          </a:p>
        </p:txBody>
      </p:sp>
      <p:sp>
        <p:nvSpPr>
          <p:cNvPr id="4" name="Espace réservé du numéro de diapositive 3"/>
          <p:cNvSpPr>
            <a:spLocks noGrp="1"/>
          </p:cNvSpPr>
          <p:nvPr>
            <p:ph type="sldNum" sz="quarter" idx="12"/>
          </p:nvPr>
        </p:nvSpPr>
        <p:spPr/>
        <p:txBody>
          <a:bodyPr/>
          <a:lstStyle/>
          <a:p>
            <a:fld id="{478B7ED7-5E79-4F38-B46E-15BDDAD387FC}" type="slidenum">
              <a:rPr lang="fr-FR" smtClean="0"/>
              <a:t>35</a:t>
            </a:fld>
            <a:endParaRPr lang="fr-FR"/>
          </a:p>
        </p:txBody>
      </p:sp>
    </p:spTree>
    <p:extLst>
      <p:ext uri="{BB962C8B-B14F-4D97-AF65-F5344CB8AC3E}">
        <p14:creationId xmlns:p14="http://schemas.microsoft.com/office/powerpoint/2010/main" val="14801147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1198631"/>
          </a:xfrm>
        </p:spPr>
        <p:txBody>
          <a:bodyPr>
            <a:normAutofit fontScale="90000"/>
          </a:bodyPr>
          <a:lstStyle/>
          <a:p>
            <a:r>
              <a:rPr lang="fr-CI" dirty="0" smtClean="0">
                <a:latin typeface="Arial Rounded MT Bold" panose="020F0704030504030204" pitchFamily="34" charset="0"/>
              </a:rPr>
              <a:t>III.5. Tolérance et dépendance au cannabis</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1961323"/>
            <a:ext cx="10515600" cy="2451652"/>
          </a:xfrm>
        </p:spPr>
        <p:txBody>
          <a:bodyPr/>
          <a:lstStyle/>
          <a:p>
            <a:pPr marL="514350" indent="-514350">
              <a:buAutoNum type="arabicPeriod"/>
            </a:pPr>
            <a:r>
              <a:rPr lang="fr-CI" dirty="0" smtClean="0">
                <a:latin typeface="Arial Rounded MT Bold" panose="020F0704030504030204" pitchFamily="34" charset="0"/>
              </a:rPr>
              <a:t>Tolérance</a:t>
            </a:r>
          </a:p>
          <a:p>
            <a:pPr>
              <a:buFontTx/>
              <a:buChar char="-"/>
            </a:pPr>
            <a:r>
              <a:rPr lang="fr-CI" dirty="0" smtClean="0">
                <a:latin typeface="Arial Rounded MT Bold" panose="020F0704030504030204" pitchFamily="34" charset="0"/>
              </a:rPr>
              <a:t>lors d’un usage chronique prolongé</a:t>
            </a:r>
          </a:p>
          <a:p>
            <a:pPr>
              <a:buFontTx/>
              <a:buChar char="-"/>
            </a:pPr>
            <a:r>
              <a:rPr lang="fr-CI" dirty="0" smtClean="0">
                <a:latin typeface="Arial Rounded MT Bold" panose="020F0704030504030204" pitchFamily="34" charset="0"/>
              </a:rPr>
              <a:t>Tolérance croisée avec l’alcool, les tranquillisants et les morphiniques</a:t>
            </a:r>
            <a:endParaRPr lang="fr-FR" dirty="0">
              <a:latin typeface="Arial Rounded MT Bold" panose="020F0704030504030204" pitchFamily="34" charset="0"/>
            </a:endParaRPr>
          </a:p>
        </p:txBody>
      </p:sp>
      <p:sp>
        <p:nvSpPr>
          <p:cNvPr id="4" name="Espace réservé du numéro de diapositive 3"/>
          <p:cNvSpPr>
            <a:spLocks noGrp="1"/>
          </p:cNvSpPr>
          <p:nvPr>
            <p:ph type="sldNum" sz="quarter" idx="12"/>
          </p:nvPr>
        </p:nvSpPr>
        <p:spPr/>
        <p:txBody>
          <a:bodyPr/>
          <a:lstStyle/>
          <a:p>
            <a:fld id="{478B7ED7-5E79-4F38-B46E-15BDDAD387FC}" type="slidenum">
              <a:rPr lang="fr-FR" smtClean="0"/>
              <a:t>36</a:t>
            </a:fld>
            <a:endParaRPr lang="fr-FR"/>
          </a:p>
        </p:txBody>
      </p:sp>
    </p:spTree>
    <p:extLst>
      <p:ext uri="{BB962C8B-B14F-4D97-AF65-F5344CB8AC3E}">
        <p14:creationId xmlns:p14="http://schemas.microsoft.com/office/powerpoint/2010/main" val="39581100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1198631"/>
          </a:xfrm>
        </p:spPr>
        <p:txBody>
          <a:bodyPr>
            <a:normAutofit fontScale="90000"/>
          </a:bodyPr>
          <a:lstStyle/>
          <a:p>
            <a:r>
              <a:rPr lang="fr-CI" dirty="0" smtClean="0">
                <a:latin typeface="Arial Rounded MT Bold" panose="020F0704030504030204" pitchFamily="34" charset="0"/>
              </a:rPr>
              <a:t>III.5. Tolérance et dépendance au cannabis</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1961322"/>
            <a:ext cx="10515600" cy="3776869"/>
          </a:xfrm>
        </p:spPr>
        <p:txBody>
          <a:bodyPr/>
          <a:lstStyle/>
          <a:p>
            <a:pPr marL="0" indent="0">
              <a:buNone/>
            </a:pPr>
            <a:r>
              <a:rPr lang="fr-CI" dirty="0">
                <a:latin typeface="Arial Rounded MT Bold" panose="020F0704030504030204" pitchFamily="34" charset="0"/>
              </a:rPr>
              <a:t>2</a:t>
            </a:r>
            <a:r>
              <a:rPr lang="fr-CI" dirty="0" smtClean="0">
                <a:latin typeface="Arial Rounded MT Bold" panose="020F0704030504030204" pitchFamily="34" charset="0"/>
              </a:rPr>
              <a:t>. Dépendance</a:t>
            </a:r>
          </a:p>
          <a:p>
            <a:pPr>
              <a:buFontTx/>
              <a:buChar char="-"/>
            </a:pPr>
            <a:r>
              <a:rPr lang="fr-CI" dirty="0" smtClean="0">
                <a:latin typeface="Arial Rounded MT Bold" panose="020F0704030504030204" pitchFamily="34" charset="0"/>
              </a:rPr>
              <a:t>Arrêt brutal d’1 consommation chronique de cannabis induit des signes de sevrage survenant 12 à 24 h après la dernière prise, pour s’intensifier pendant 1 à 2 jours avant de disparaître spontanément en 3-5 jours.</a:t>
            </a:r>
          </a:p>
          <a:p>
            <a:pPr>
              <a:buFontTx/>
              <a:buChar char="-"/>
            </a:pPr>
            <a:r>
              <a:rPr lang="fr-CI" dirty="0" smtClean="0">
                <a:latin typeface="Arial Rounded MT Bold" panose="020F0704030504030204" pitchFamily="34" charset="0"/>
              </a:rPr>
              <a:t>Signes caractéristiques: anxiété, irritabilité, agitation, insomnies, anorexie, altération transitoire de l’état général dans 1 syndrome pouvant rappeler 1 épisode grippal. </a:t>
            </a:r>
            <a:endParaRPr lang="fr-FR" dirty="0">
              <a:latin typeface="Arial Rounded MT Bold" panose="020F0704030504030204" pitchFamily="34" charset="0"/>
            </a:endParaRPr>
          </a:p>
        </p:txBody>
      </p:sp>
      <p:sp>
        <p:nvSpPr>
          <p:cNvPr id="4" name="Espace réservé du numéro de diapositive 3"/>
          <p:cNvSpPr>
            <a:spLocks noGrp="1"/>
          </p:cNvSpPr>
          <p:nvPr>
            <p:ph type="sldNum" sz="quarter" idx="12"/>
          </p:nvPr>
        </p:nvSpPr>
        <p:spPr/>
        <p:txBody>
          <a:bodyPr/>
          <a:lstStyle/>
          <a:p>
            <a:fld id="{478B7ED7-5E79-4F38-B46E-15BDDAD387FC}" type="slidenum">
              <a:rPr lang="fr-FR" smtClean="0"/>
              <a:t>37</a:t>
            </a:fld>
            <a:endParaRPr lang="fr-FR"/>
          </a:p>
        </p:txBody>
      </p:sp>
    </p:spTree>
    <p:extLst>
      <p:ext uri="{BB962C8B-B14F-4D97-AF65-F5344CB8AC3E}">
        <p14:creationId xmlns:p14="http://schemas.microsoft.com/office/powerpoint/2010/main" val="1015391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555900"/>
          </a:xfrm>
        </p:spPr>
        <p:txBody>
          <a:bodyPr>
            <a:normAutofit fontScale="90000"/>
          </a:bodyPr>
          <a:lstStyle/>
          <a:p>
            <a:r>
              <a:rPr lang="fr-CI" dirty="0" smtClean="0">
                <a:latin typeface="Arial Rounded MT Bold" panose="020F0704030504030204" pitchFamily="34" charset="0"/>
              </a:rPr>
              <a:t>IV. Opiacés</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1013791"/>
            <a:ext cx="10515600" cy="5406886"/>
          </a:xfrm>
        </p:spPr>
        <p:txBody>
          <a:bodyPr>
            <a:normAutofit/>
          </a:bodyPr>
          <a:lstStyle/>
          <a:p>
            <a:pPr marL="0" indent="0">
              <a:buNone/>
            </a:pPr>
            <a:r>
              <a:rPr lang="fr-CI" dirty="0" smtClean="0">
                <a:latin typeface="Arial Rounded MT Bold" panose="020F0704030504030204" pitchFamily="34" charset="0"/>
              </a:rPr>
              <a:t>IV.1. Famille</a:t>
            </a:r>
          </a:p>
          <a:p>
            <a:pPr marL="0" indent="0">
              <a:buNone/>
            </a:pPr>
            <a:r>
              <a:rPr lang="fr-CI" dirty="0" smtClean="0">
                <a:latin typeface="Arial Rounded MT Bold" panose="020F0704030504030204" pitchFamily="34" charset="0"/>
              </a:rPr>
              <a:t>IV.2. Morphine</a:t>
            </a:r>
          </a:p>
          <a:p>
            <a:pPr marL="0" indent="0">
              <a:buNone/>
            </a:pPr>
            <a:r>
              <a:rPr lang="fr-CI" dirty="0" smtClean="0">
                <a:latin typeface="Arial Rounded MT Bold" panose="020F0704030504030204" pitchFamily="34" charset="0"/>
              </a:rPr>
              <a:t>IV.3. Héroïne</a:t>
            </a:r>
          </a:p>
          <a:p>
            <a:pPr marL="0" indent="0">
              <a:buNone/>
            </a:pPr>
            <a:r>
              <a:rPr lang="fr-CI" dirty="0" smtClean="0">
                <a:latin typeface="Arial Rounded MT Bold" panose="020F0704030504030204" pitchFamily="34" charset="0"/>
              </a:rPr>
              <a:t>IV.4. Codéine</a:t>
            </a:r>
          </a:p>
          <a:p>
            <a:pPr marL="0" indent="0">
              <a:buNone/>
            </a:pPr>
            <a:r>
              <a:rPr lang="fr-CI" dirty="0" smtClean="0">
                <a:latin typeface="Arial Rounded MT Bold" panose="020F0704030504030204" pitchFamily="34" charset="0"/>
              </a:rPr>
              <a:t>IV.5. Opiacés prescrites pour traitements de substitution</a:t>
            </a:r>
          </a:p>
          <a:p>
            <a:pPr marL="0" indent="0">
              <a:buNone/>
            </a:pPr>
            <a:r>
              <a:rPr lang="fr-CI" dirty="0">
                <a:latin typeface="Arial Rounded MT Bold" panose="020F0704030504030204" pitchFamily="34" charset="0"/>
              </a:rPr>
              <a:t>	</a:t>
            </a:r>
            <a:r>
              <a:rPr lang="fr-CI" dirty="0" smtClean="0">
                <a:latin typeface="Arial Rounded MT Bold" panose="020F0704030504030204" pitchFamily="34" charset="0"/>
              </a:rPr>
              <a:t>- méthadone</a:t>
            </a:r>
          </a:p>
          <a:p>
            <a:pPr marL="0" indent="0">
              <a:buNone/>
            </a:pPr>
            <a:r>
              <a:rPr lang="fr-CI" dirty="0">
                <a:latin typeface="Arial Rounded MT Bold" panose="020F0704030504030204" pitchFamily="34" charset="0"/>
              </a:rPr>
              <a:t>	</a:t>
            </a:r>
            <a:r>
              <a:rPr lang="fr-CI" dirty="0" smtClean="0">
                <a:latin typeface="Arial Rounded MT Bold" panose="020F0704030504030204" pitchFamily="34" charset="0"/>
              </a:rPr>
              <a:t>- </a:t>
            </a:r>
            <a:r>
              <a:rPr lang="fr-CI" dirty="0" err="1" smtClean="0">
                <a:latin typeface="Arial Rounded MT Bold" panose="020F0704030504030204" pitchFamily="34" charset="0"/>
              </a:rPr>
              <a:t>buprénorphine</a:t>
            </a:r>
            <a:endParaRPr lang="fr-CI" dirty="0" smtClean="0">
              <a:latin typeface="Arial Rounded MT Bold" panose="020F0704030504030204" pitchFamily="34" charset="0"/>
            </a:endParaRPr>
          </a:p>
          <a:p>
            <a:pPr marL="0" indent="0">
              <a:buNone/>
            </a:pPr>
            <a:r>
              <a:rPr lang="fr-CI" dirty="0" smtClean="0">
                <a:latin typeface="Arial Rounded MT Bold" panose="020F0704030504030204" pitchFamily="34" charset="0"/>
              </a:rPr>
              <a:t>IV.6. Antagonistes opiacés</a:t>
            </a:r>
          </a:p>
          <a:p>
            <a:pPr marL="0" indent="0">
              <a:buNone/>
            </a:pPr>
            <a:r>
              <a:rPr lang="fr-CI" dirty="0">
                <a:latin typeface="Arial Rounded MT Bold" panose="020F0704030504030204" pitchFamily="34" charset="0"/>
              </a:rPr>
              <a:t>	</a:t>
            </a:r>
            <a:r>
              <a:rPr lang="fr-CI" dirty="0" smtClean="0">
                <a:latin typeface="Arial Rounded MT Bold" panose="020F0704030504030204" pitchFamily="34" charset="0"/>
              </a:rPr>
              <a:t>- </a:t>
            </a:r>
            <a:r>
              <a:rPr lang="fr-CI" dirty="0" err="1" smtClean="0">
                <a:latin typeface="Arial Rounded MT Bold" panose="020F0704030504030204" pitchFamily="34" charset="0"/>
              </a:rPr>
              <a:t>naloxone</a:t>
            </a:r>
            <a:endParaRPr lang="fr-CI" dirty="0" smtClean="0">
              <a:latin typeface="Arial Rounded MT Bold" panose="020F0704030504030204" pitchFamily="34" charset="0"/>
            </a:endParaRPr>
          </a:p>
          <a:p>
            <a:pPr marL="0" indent="0">
              <a:buNone/>
            </a:pPr>
            <a:r>
              <a:rPr lang="fr-CI" dirty="0">
                <a:latin typeface="Arial Rounded MT Bold" panose="020F0704030504030204" pitchFamily="34" charset="0"/>
              </a:rPr>
              <a:t>	</a:t>
            </a:r>
            <a:r>
              <a:rPr lang="fr-CI" dirty="0" smtClean="0">
                <a:latin typeface="Arial Rounded MT Bold" panose="020F0704030504030204" pitchFamily="34" charset="0"/>
              </a:rPr>
              <a:t>- </a:t>
            </a:r>
            <a:r>
              <a:rPr lang="fr-CI" dirty="0" err="1" smtClean="0">
                <a:latin typeface="Arial Rounded MT Bold" panose="020F0704030504030204" pitchFamily="34" charset="0"/>
              </a:rPr>
              <a:t>naltrexone</a:t>
            </a:r>
            <a:endParaRPr lang="fr-CI" dirty="0" smtClean="0">
              <a:latin typeface="Arial Rounded MT Bold" panose="020F0704030504030204" pitchFamily="34" charset="0"/>
            </a:endParaRPr>
          </a:p>
          <a:p>
            <a:pPr marL="0" indent="0">
              <a:buNone/>
            </a:pPr>
            <a:endParaRPr lang="fr-FR" dirty="0"/>
          </a:p>
        </p:txBody>
      </p:sp>
      <p:sp>
        <p:nvSpPr>
          <p:cNvPr id="4" name="Espace réservé du numéro de diapositive 3"/>
          <p:cNvSpPr>
            <a:spLocks noGrp="1"/>
          </p:cNvSpPr>
          <p:nvPr>
            <p:ph type="sldNum" sz="quarter" idx="12"/>
          </p:nvPr>
        </p:nvSpPr>
        <p:spPr/>
        <p:txBody>
          <a:bodyPr/>
          <a:lstStyle/>
          <a:p>
            <a:fld id="{478B7ED7-5E79-4F38-B46E-15BDDAD387FC}" type="slidenum">
              <a:rPr lang="fr-FR" smtClean="0"/>
              <a:t>38</a:t>
            </a:fld>
            <a:endParaRPr lang="fr-FR"/>
          </a:p>
        </p:txBody>
      </p:sp>
    </p:spTree>
    <p:extLst>
      <p:ext uri="{BB962C8B-B14F-4D97-AF65-F5344CB8AC3E}">
        <p14:creationId xmlns:p14="http://schemas.microsoft.com/office/powerpoint/2010/main" val="36888530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794440"/>
          </a:xfrm>
        </p:spPr>
        <p:txBody>
          <a:bodyPr>
            <a:normAutofit/>
          </a:bodyPr>
          <a:lstStyle/>
          <a:p>
            <a:r>
              <a:rPr lang="fr-CI" sz="2800" dirty="0" smtClean="0">
                <a:latin typeface="Arial Rounded MT Bold" panose="020F0704030504030204" pitchFamily="34" charset="0"/>
              </a:rPr>
              <a:t>Molécule de morphine</a:t>
            </a:r>
            <a:endParaRPr lang="fr-FR" sz="2800" dirty="0">
              <a:latin typeface="Arial Rounded MT Bold" panose="020F0704030504030204" pitchFamily="34" charset="0"/>
            </a:endParaRPr>
          </a:p>
        </p:txBody>
      </p:sp>
      <p:sp>
        <p:nvSpPr>
          <p:cNvPr id="4" name="Espace réservé du numéro de diapositive 3"/>
          <p:cNvSpPr>
            <a:spLocks noGrp="1"/>
          </p:cNvSpPr>
          <p:nvPr>
            <p:ph type="sldNum" sz="quarter" idx="12"/>
          </p:nvPr>
        </p:nvSpPr>
        <p:spPr/>
        <p:txBody>
          <a:bodyPr/>
          <a:lstStyle/>
          <a:p>
            <a:fld id="{478B7ED7-5E79-4F38-B46E-15BDDAD387FC}" type="slidenum">
              <a:rPr lang="fr-FR" smtClean="0"/>
              <a:t>39</a:t>
            </a:fld>
            <a:endParaRPr lang="fr-FR"/>
          </a:p>
        </p:txBody>
      </p:sp>
      <p:sp>
        <p:nvSpPr>
          <p:cNvPr id="5" name="Espace réservé du contenu 4"/>
          <p:cNvSpPr>
            <a:spLocks noGrp="1"/>
          </p:cNvSpPr>
          <p:nvPr>
            <p:ph idx="1"/>
          </p:nvPr>
        </p:nvSpPr>
        <p:spPr>
          <a:xfrm>
            <a:off x="838200" y="1497496"/>
            <a:ext cx="10515600" cy="4679467"/>
          </a:xfrm>
        </p:spPr>
        <p:txBody>
          <a:bodyPr/>
          <a:lstStyle/>
          <a:p>
            <a:endParaRPr lang="fr-FR" dirty="0"/>
          </a:p>
        </p:txBody>
      </p:sp>
    </p:spTree>
    <p:extLst>
      <p:ext uri="{BB962C8B-B14F-4D97-AF65-F5344CB8AC3E}">
        <p14:creationId xmlns:p14="http://schemas.microsoft.com/office/powerpoint/2010/main" val="7055402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900457"/>
          </a:xfrm>
        </p:spPr>
        <p:txBody>
          <a:bodyPr/>
          <a:lstStyle/>
          <a:p>
            <a:r>
              <a:rPr lang="fr-CI" dirty="0" smtClean="0">
                <a:latin typeface="Arial Rounded MT Bold" panose="020F0704030504030204" pitchFamily="34" charset="0"/>
              </a:rPr>
              <a:t>IV.1. Famille des opiacés</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1490870"/>
            <a:ext cx="10515600" cy="4240695"/>
          </a:xfrm>
        </p:spPr>
        <p:txBody>
          <a:bodyPr/>
          <a:lstStyle/>
          <a:p>
            <a:r>
              <a:rPr lang="fr-CI" dirty="0" smtClean="0">
                <a:latin typeface="Arial Rounded MT Bold" panose="020F0704030504030204" pitchFamily="34" charset="0"/>
              </a:rPr>
              <a:t>Molécules d’origine naturelle ou synthétique </a:t>
            </a:r>
          </a:p>
          <a:p>
            <a:r>
              <a:rPr lang="fr-CI" dirty="0" smtClean="0">
                <a:latin typeface="Arial Rounded MT Bold" panose="020F0704030504030204" pitchFamily="34" charset="0"/>
              </a:rPr>
              <a:t>Leurs effets au niveau de la cellule sont transmis par des récepteurs spécifiques dits récepteurs aux opiacés ou </a:t>
            </a:r>
            <a:r>
              <a:rPr lang="fr-CI" dirty="0" err="1" smtClean="0">
                <a:latin typeface="Arial Rounded MT Bold" panose="020F0704030504030204" pitchFamily="34" charset="0"/>
              </a:rPr>
              <a:t>opiorécepteurs</a:t>
            </a:r>
            <a:endParaRPr lang="fr-CI" dirty="0" smtClean="0">
              <a:latin typeface="Arial Rounded MT Bold" panose="020F0704030504030204" pitchFamily="34" charset="0"/>
            </a:endParaRPr>
          </a:p>
          <a:p>
            <a:r>
              <a:rPr lang="fr-CI" dirty="0" smtClean="0">
                <a:latin typeface="Arial Rounded MT Bold" panose="020F0704030504030204" pitchFamily="34" charset="0"/>
              </a:rPr>
              <a:t>Leur action est agoniste ou antagoniste de celle du produit référent du groupe: la morphine</a:t>
            </a:r>
          </a:p>
          <a:p>
            <a:r>
              <a:rPr lang="fr-CI" dirty="0" smtClean="0">
                <a:latin typeface="Arial Rounded MT Bold" panose="020F0704030504030204" pitchFamily="34" charset="0"/>
              </a:rPr>
              <a:t>Héroïne, codéine, méthadone, </a:t>
            </a:r>
            <a:r>
              <a:rPr lang="fr-CI" dirty="0" err="1" smtClean="0">
                <a:latin typeface="Arial Rounded MT Bold" panose="020F0704030504030204" pitchFamily="34" charset="0"/>
              </a:rPr>
              <a:t>buprénorphine</a:t>
            </a:r>
            <a:r>
              <a:rPr lang="fr-CI" dirty="0" smtClean="0">
                <a:latin typeface="Arial Rounded MT Bold" panose="020F0704030504030204" pitchFamily="34" charset="0"/>
              </a:rPr>
              <a:t>, </a:t>
            </a:r>
            <a:r>
              <a:rPr lang="fr-CI" dirty="0" err="1" smtClean="0">
                <a:latin typeface="Arial Rounded MT Bold" panose="020F0704030504030204" pitchFamily="34" charset="0"/>
              </a:rPr>
              <a:t>nalorphine</a:t>
            </a:r>
            <a:r>
              <a:rPr lang="fr-CI" dirty="0" smtClean="0">
                <a:latin typeface="Arial Rounded MT Bold" panose="020F0704030504030204" pitchFamily="34" charset="0"/>
              </a:rPr>
              <a:t>, </a:t>
            </a:r>
            <a:r>
              <a:rPr lang="fr-CI" dirty="0" err="1" smtClean="0">
                <a:latin typeface="Arial Rounded MT Bold" panose="020F0704030504030204" pitchFamily="34" charset="0"/>
              </a:rPr>
              <a:t>naloxone</a:t>
            </a:r>
            <a:r>
              <a:rPr lang="fr-CI" dirty="0" smtClean="0">
                <a:latin typeface="Arial Rounded MT Bold" panose="020F0704030504030204" pitchFamily="34" charset="0"/>
              </a:rPr>
              <a:t>, </a:t>
            </a:r>
            <a:r>
              <a:rPr lang="fr-CI" dirty="0" err="1" smtClean="0">
                <a:latin typeface="Arial Rounded MT Bold" panose="020F0704030504030204" pitchFamily="34" charset="0"/>
              </a:rPr>
              <a:t>naltrexone</a:t>
            </a:r>
            <a:r>
              <a:rPr lang="fr-CI" dirty="0" smtClean="0">
                <a:latin typeface="Arial Rounded MT Bold" panose="020F0704030504030204" pitchFamily="34" charset="0"/>
              </a:rPr>
              <a:t> sont  des opiacés utilisées par des toxicomanes ou administrées en thérapeutique. </a:t>
            </a:r>
            <a:endParaRPr lang="fr-FR" dirty="0">
              <a:latin typeface="Arial Rounded MT Bold" panose="020F0704030504030204" pitchFamily="34" charset="0"/>
            </a:endParaRPr>
          </a:p>
        </p:txBody>
      </p:sp>
      <p:sp>
        <p:nvSpPr>
          <p:cNvPr id="4" name="Espace réservé du numéro de diapositive 3"/>
          <p:cNvSpPr>
            <a:spLocks noGrp="1"/>
          </p:cNvSpPr>
          <p:nvPr>
            <p:ph type="sldNum" sz="quarter" idx="12"/>
          </p:nvPr>
        </p:nvSpPr>
        <p:spPr/>
        <p:txBody>
          <a:bodyPr/>
          <a:lstStyle/>
          <a:p>
            <a:fld id="{478B7ED7-5E79-4F38-B46E-15BDDAD387FC}" type="slidenum">
              <a:rPr lang="fr-FR" smtClean="0"/>
              <a:t>40</a:t>
            </a:fld>
            <a:endParaRPr lang="fr-FR"/>
          </a:p>
        </p:txBody>
      </p:sp>
    </p:spTree>
    <p:extLst>
      <p:ext uri="{BB962C8B-B14F-4D97-AF65-F5344CB8AC3E}">
        <p14:creationId xmlns:p14="http://schemas.microsoft.com/office/powerpoint/2010/main" val="12795073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71752"/>
            <a:ext cx="10515600" cy="900457"/>
          </a:xfrm>
        </p:spPr>
        <p:txBody>
          <a:bodyPr/>
          <a:lstStyle/>
          <a:p>
            <a:r>
              <a:rPr lang="fr-CI" dirty="0" smtClean="0">
                <a:latin typeface="Arial Rounded MT Bold" panose="020F0704030504030204" pitchFamily="34" charset="0"/>
              </a:rPr>
              <a:t>IV.2. Morphine</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1775791"/>
            <a:ext cx="10515600" cy="1994452"/>
          </a:xfrm>
        </p:spPr>
        <p:txBody>
          <a:bodyPr/>
          <a:lstStyle/>
          <a:p>
            <a:pPr marL="514350" indent="-514350">
              <a:buAutoNum type="arabicPeriod"/>
            </a:pPr>
            <a:r>
              <a:rPr lang="fr-CI" dirty="0" smtClean="0">
                <a:latin typeface="Arial Rounded MT Bold" panose="020F0704030504030204" pitchFamily="34" charset="0"/>
              </a:rPr>
              <a:t>Pharmacologie</a:t>
            </a:r>
          </a:p>
          <a:p>
            <a:pPr marL="0" indent="0">
              <a:buNone/>
            </a:pPr>
            <a:r>
              <a:rPr lang="fr-CI" dirty="0" smtClean="0">
                <a:latin typeface="Arial Rounded MT Bold" panose="020F0704030504030204" pitchFamily="34" charset="0"/>
              </a:rPr>
              <a:t>2. Clinique</a:t>
            </a:r>
          </a:p>
          <a:p>
            <a:pPr marL="0" indent="0">
              <a:buNone/>
            </a:pPr>
            <a:r>
              <a:rPr lang="fr-CI" dirty="0" smtClean="0">
                <a:latin typeface="Arial Rounded MT Bold" panose="020F0704030504030204" pitchFamily="34" charset="0"/>
              </a:rPr>
              <a:t>3. Tolérance et dépendance  </a:t>
            </a:r>
            <a:endParaRPr lang="fr-FR" dirty="0">
              <a:latin typeface="Arial Rounded MT Bold" panose="020F0704030504030204" pitchFamily="34" charset="0"/>
            </a:endParaRPr>
          </a:p>
        </p:txBody>
      </p:sp>
      <p:sp>
        <p:nvSpPr>
          <p:cNvPr id="4" name="Espace réservé du numéro de diapositive 3"/>
          <p:cNvSpPr>
            <a:spLocks noGrp="1"/>
          </p:cNvSpPr>
          <p:nvPr>
            <p:ph type="sldNum" sz="quarter" idx="12"/>
          </p:nvPr>
        </p:nvSpPr>
        <p:spPr/>
        <p:txBody>
          <a:bodyPr/>
          <a:lstStyle/>
          <a:p>
            <a:fld id="{478B7ED7-5E79-4F38-B46E-15BDDAD387FC}" type="slidenum">
              <a:rPr lang="fr-FR" smtClean="0"/>
              <a:t>41</a:t>
            </a:fld>
            <a:endParaRPr lang="fr-FR"/>
          </a:p>
        </p:txBody>
      </p:sp>
    </p:spTree>
    <p:extLst>
      <p:ext uri="{BB962C8B-B14F-4D97-AF65-F5344CB8AC3E}">
        <p14:creationId xmlns:p14="http://schemas.microsoft.com/office/powerpoint/2010/main" val="250012852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900457"/>
          </a:xfrm>
        </p:spPr>
        <p:txBody>
          <a:bodyPr/>
          <a:lstStyle/>
          <a:p>
            <a:r>
              <a:rPr lang="fr-CI" dirty="0" smtClean="0">
                <a:latin typeface="Arial Rounded MT Bold" panose="020F0704030504030204" pitchFamily="34" charset="0"/>
              </a:rPr>
              <a:t>IV.2. Morphine</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1404731"/>
            <a:ext cx="10515600" cy="4379844"/>
          </a:xfrm>
        </p:spPr>
        <p:txBody>
          <a:bodyPr/>
          <a:lstStyle/>
          <a:p>
            <a:pPr marL="514350" indent="-514350">
              <a:buAutoNum type="arabicPeriod"/>
            </a:pPr>
            <a:r>
              <a:rPr lang="fr-CI" dirty="0" smtClean="0">
                <a:latin typeface="Arial Rounded MT Bold" panose="020F0704030504030204" pitchFamily="34" charset="0"/>
              </a:rPr>
              <a:t>Pharmacologie</a:t>
            </a:r>
          </a:p>
          <a:p>
            <a:pPr>
              <a:buFontTx/>
              <a:buChar char="-"/>
            </a:pPr>
            <a:r>
              <a:rPr lang="fr-CI" dirty="0" smtClean="0">
                <a:latin typeface="Arial Rounded MT Bold" panose="020F0704030504030204" pitchFamily="34" charset="0"/>
              </a:rPr>
              <a:t>Propriétés pharmacologiques de la morphine  sont caractéristiques  de celles de tous les agonistes  opiacés ( héroïne, codéine, méthadone)</a:t>
            </a:r>
          </a:p>
          <a:p>
            <a:pPr>
              <a:buFontTx/>
              <a:buChar char="-"/>
            </a:pPr>
            <a:r>
              <a:rPr lang="fr-CI" dirty="0" err="1" smtClean="0">
                <a:latin typeface="Arial Rounded MT Bold" panose="020F0704030504030204" pitchFamily="34" charset="0"/>
              </a:rPr>
              <a:t>Pptés</a:t>
            </a:r>
            <a:r>
              <a:rPr lang="fr-CI" dirty="0" smtClean="0">
                <a:latin typeface="Arial Rounded MT Bold" panose="020F0704030504030204" pitchFamily="34" charset="0"/>
              </a:rPr>
              <a:t> </a:t>
            </a:r>
            <a:r>
              <a:rPr lang="fr-CI" dirty="0" err="1" smtClean="0">
                <a:latin typeface="Arial Rounded MT Bold" panose="020F0704030504030204" pitchFamily="34" charset="0"/>
              </a:rPr>
              <a:t>phco</a:t>
            </a:r>
            <a:r>
              <a:rPr lang="fr-CI" dirty="0" smtClean="0">
                <a:latin typeface="Arial Rounded MT Bold" panose="020F0704030504030204" pitchFamily="34" charset="0"/>
              </a:rPr>
              <a:t> des opiacés antagonistes (</a:t>
            </a:r>
            <a:r>
              <a:rPr lang="fr-CI" dirty="0" err="1" smtClean="0">
                <a:latin typeface="Arial Rounded MT Bold" panose="020F0704030504030204" pitchFamily="34" charset="0"/>
              </a:rPr>
              <a:t>nalorphine</a:t>
            </a:r>
            <a:r>
              <a:rPr lang="fr-CI" dirty="0" smtClean="0">
                <a:latin typeface="Arial Rounded MT Bold" panose="020F0704030504030204" pitchFamily="34" charset="0"/>
              </a:rPr>
              <a:t>, </a:t>
            </a:r>
            <a:r>
              <a:rPr lang="fr-CI" dirty="0" err="1" smtClean="0">
                <a:latin typeface="Arial Rounded MT Bold" panose="020F0704030504030204" pitchFamily="34" charset="0"/>
              </a:rPr>
              <a:t>naloxone</a:t>
            </a:r>
            <a:r>
              <a:rPr lang="fr-CI" dirty="0" smtClean="0">
                <a:latin typeface="Arial Rounded MT Bold" panose="020F0704030504030204" pitchFamily="34" charset="0"/>
              </a:rPr>
              <a:t>, </a:t>
            </a:r>
            <a:r>
              <a:rPr lang="fr-CI" dirty="0" err="1" smtClean="0">
                <a:latin typeface="Arial Rounded MT Bold" panose="020F0704030504030204" pitchFamily="34" charset="0"/>
              </a:rPr>
              <a:t>naltrexone</a:t>
            </a:r>
            <a:r>
              <a:rPr lang="fr-CI" dirty="0" smtClean="0">
                <a:latin typeface="Arial Rounded MT Bold" panose="020F0704030504030204" pitchFamily="34" charset="0"/>
              </a:rPr>
              <a:t>) ou agonistes-antagonistes mixtes (</a:t>
            </a:r>
            <a:r>
              <a:rPr lang="fr-CI" dirty="0" err="1" smtClean="0">
                <a:latin typeface="Arial Rounded MT Bold" panose="020F0704030504030204" pitchFamily="34" charset="0"/>
              </a:rPr>
              <a:t>buprénorphine</a:t>
            </a:r>
            <a:r>
              <a:rPr lang="fr-CI" dirty="0" smtClean="0">
                <a:latin typeface="Arial Rounded MT Bold" panose="020F0704030504030204" pitchFamily="34" charset="0"/>
              </a:rPr>
              <a:t>) en diffèrent sensiblement</a:t>
            </a:r>
          </a:p>
          <a:p>
            <a:pPr>
              <a:buFontTx/>
              <a:buChar char="-"/>
            </a:pPr>
            <a:r>
              <a:rPr lang="fr-CI" dirty="0" smtClean="0">
                <a:latin typeface="Arial Rounded MT Bold" panose="020F0704030504030204" pitchFamily="34" charset="0"/>
              </a:rPr>
              <a:t>Morphine agit comme les endorphines en se fixant sur des récepteurs membranaires spécifiques: µ, K ,</a:t>
            </a:r>
            <a:r>
              <a:rPr lang="el-GR" b="1" dirty="0" smtClean="0">
                <a:latin typeface="Calibri" panose="020F0502020204030204" pitchFamily="34" charset="0"/>
              </a:rPr>
              <a:t>δ</a:t>
            </a:r>
            <a:r>
              <a:rPr lang="fr-CI" dirty="0" smtClean="0">
                <a:latin typeface="Arial Rounded MT Bold" panose="020F0704030504030204" pitchFamily="34" charset="0"/>
              </a:rPr>
              <a:t>   </a:t>
            </a:r>
            <a:endParaRPr lang="fr-FR" dirty="0">
              <a:latin typeface="Arial Rounded MT Bold" panose="020F0704030504030204" pitchFamily="34" charset="0"/>
            </a:endParaRPr>
          </a:p>
        </p:txBody>
      </p:sp>
      <p:sp>
        <p:nvSpPr>
          <p:cNvPr id="4" name="Espace réservé du numéro de diapositive 3"/>
          <p:cNvSpPr>
            <a:spLocks noGrp="1"/>
          </p:cNvSpPr>
          <p:nvPr>
            <p:ph type="sldNum" sz="quarter" idx="12"/>
          </p:nvPr>
        </p:nvSpPr>
        <p:spPr/>
        <p:txBody>
          <a:bodyPr/>
          <a:lstStyle/>
          <a:p>
            <a:fld id="{478B7ED7-5E79-4F38-B46E-15BDDAD387FC}" type="slidenum">
              <a:rPr lang="fr-FR" smtClean="0"/>
              <a:t>42</a:t>
            </a:fld>
            <a:endParaRPr lang="fr-FR"/>
          </a:p>
        </p:txBody>
      </p:sp>
    </p:spTree>
    <p:extLst>
      <p:ext uri="{BB962C8B-B14F-4D97-AF65-F5344CB8AC3E}">
        <p14:creationId xmlns:p14="http://schemas.microsoft.com/office/powerpoint/2010/main" val="212390823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900457"/>
          </a:xfrm>
        </p:spPr>
        <p:txBody>
          <a:bodyPr/>
          <a:lstStyle/>
          <a:p>
            <a:r>
              <a:rPr lang="fr-CI" dirty="0" smtClean="0">
                <a:latin typeface="Arial Rounded MT Bold" panose="020F0704030504030204" pitchFamily="34" charset="0"/>
              </a:rPr>
              <a:t>IV.2. Morphine</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1404731"/>
            <a:ext cx="10515600" cy="3710608"/>
          </a:xfrm>
        </p:spPr>
        <p:txBody>
          <a:bodyPr/>
          <a:lstStyle/>
          <a:p>
            <a:pPr marL="514350" indent="-514350">
              <a:buAutoNum type="arabicPeriod"/>
            </a:pPr>
            <a:r>
              <a:rPr lang="fr-CI" dirty="0" smtClean="0">
                <a:latin typeface="Arial Rounded MT Bold" panose="020F0704030504030204" pitchFamily="34" charset="0"/>
              </a:rPr>
              <a:t>Pharmacologie</a:t>
            </a:r>
          </a:p>
          <a:p>
            <a:pPr>
              <a:buFontTx/>
              <a:buChar char="-"/>
            </a:pPr>
            <a:r>
              <a:rPr lang="fr-CI" dirty="0" smtClean="0">
                <a:latin typeface="Arial Rounded MT Bold" panose="020F0704030504030204" pitchFamily="34" charset="0"/>
              </a:rPr>
              <a:t>Action de la morphine est dose-dépendante avec 1 seuil maximal correspondant à la saturation de tous les récepteurs</a:t>
            </a:r>
          </a:p>
          <a:p>
            <a:pPr>
              <a:buFontTx/>
              <a:buChar char="-"/>
            </a:pPr>
            <a:r>
              <a:rPr lang="fr-CI" dirty="0" smtClean="0">
                <a:latin typeface="Arial Rounded MT Bold" panose="020F0704030504030204" pitchFamily="34" charset="0"/>
              </a:rPr>
              <a:t>Les effets pharmacologiques de la morphine ont des conséquences sur le SNC, le système gastro-intestinal et le système cardiovasculaire   </a:t>
            </a:r>
            <a:endParaRPr lang="fr-FR" dirty="0">
              <a:latin typeface="Arial Rounded MT Bold" panose="020F0704030504030204" pitchFamily="34" charset="0"/>
            </a:endParaRPr>
          </a:p>
        </p:txBody>
      </p:sp>
      <p:sp>
        <p:nvSpPr>
          <p:cNvPr id="4" name="Espace réservé du numéro de diapositive 3"/>
          <p:cNvSpPr>
            <a:spLocks noGrp="1"/>
          </p:cNvSpPr>
          <p:nvPr>
            <p:ph type="sldNum" sz="quarter" idx="12"/>
          </p:nvPr>
        </p:nvSpPr>
        <p:spPr/>
        <p:txBody>
          <a:bodyPr/>
          <a:lstStyle/>
          <a:p>
            <a:fld id="{478B7ED7-5E79-4F38-B46E-15BDDAD387FC}" type="slidenum">
              <a:rPr lang="fr-FR" smtClean="0"/>
              <a:t>43</a:t>
            </a:fld>
            <a:endParaRPr lang="fr-FR"/>
          </a:p>
        </p:txBody>
      </p:sp>
    </p:spTree>
    <p:extLst>
      <p:ext uri="{BB962C8B-B14F-4D97-AF65-F5344CB8AC3E}">
        <p14:creationId xmlns:p14="http://schemas.microsoft.com/office/powerpoint/2010/main" val="66341293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900457"/>
          </a:xfrm>
        </p:spPr>
        <p:txBody>
          <a:bodyPr/>
          <a:lstStyle/>
          <a:p>
            <a:r>
              <a:rPr lang="fr-CI" dirty="0" smtClean="0">
                <a:latin typeface="Arial Rounded MT Bold" panose="020F0704030504030204" pitchFamily="34" charset="0"/>
              </a:rPr>
              <a:t>IV.2. Morphine</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1404730"/>
            <a:ext cx="10515600" cy="4772233"/>
          </a:xfrm>
        </p:spPr>
        <p:txBody>
          <a:bodyPr/>
          <a:lstStyle/>
          <a:p>
            <a:pPr marL="0" indent="0">
              <a:buNone/>
            </a:pPr>
            <a:r>
              <a:rPr lang="fr-CI" dirty="0">
                <a:latin typeface="Arial Rounded MT Bold" panose="020F0704030504030204" pitchFamily="34" charset="0"/>
              </a:rPr>
              <a:t>2</a:t>
            </a:r>
            <a:r>
              <a:rPr lang="fr-CI" dirty="0" smtClean="0">
                <a:latin typeface="Arial Rounded MT Bold" panose="020F0704030504030204" pitchFamily="34" charset="0"/>
              </a:rPr>
              <a:t>. Clinique</a:t>
            </a:r>
            <a:endParaRPr lang="fr-FR" dirty="0">
              <a:latin typeface="Arial Rounded MT Bold" panose="020F0704030504030204" pitchFamily="34" charset="0"/>
            </a:endParaRPr>
          </a:p>
          <a:p>
            <a:pPr>
              <a:buFontTx/>
              <a:buChar char="-"/>
            </a:pPr>
            <a:r>
              <a:rPr lang="fr-CI" dirty="0" smtClean="0">
                <a:latin typeface="Arial Rounded MT Bold" panose="020F0704030504030204" pitchFamily="34" charset="0"/>
              </a:rPr>
              <a:t>SNC: la M. provoque 1 antalgie par augmentation du seuil de perception de la douleur, en inhibant la libération de la substance P (neuromédiateur spécifique des voies nerveuses contrôlant les sensations douloureuses) et en activant les systèmes inhibiteurs qui bloquent l’action des neurones de la douleur. Elle provoque donc 1 état d’indifférence aux stimuli douloureux, lié à son activité sur les récepteurs</a:t>
            </a:r>
            <a:r>
              <a:rPr lang="fr-CI" dirty="0">
                <a:latin typeface="Arial Rounded MT Bold" panose="020F0704030504030204" pitchFamily="34" charset="0"/>
              </a:rPr>
              <a:t> µ, K </a:t>
            </a:r>
            <a:r>
              <a:rPr lang="fr-CI" dirty="0" smtClean="0">
                <a:latin typeface="Arial Rounded MT Bold" panose="020F0704030504030204" pitchFamily="34" charset="0"/>
              </a:rPr>
              <a:t> et </a:t>
            </a:r>
            <a:r>
              <a:rPr lang="el-GR" b="1" dirty="0" smtClean="0">
                <a:latin typeface="Calibri" panose="020F0502020204030204" pitchFamily="34" charset="0"/>
              </a:rPr>
              <a:t>δ</a:t>
            </a:r>
            <a:endParaRPr lang="fr-CI" b="1" dirty="0" smtClean="0">
              <a:latin typeface="Calibri" panose="020F0502020204030204" pitchFamily="34" charset="0"/>
            </a:endParaRPr>
          </a:p>
          <a:p>
            <a:pPr>
              <a:buFontTx/>
              <a:buChar char="-"/>
            </a:pPr>
            <a:r>
              <a:rPr lang="fr-CI" b="1" dirty="0" smtClean="0">
                <a:latin typeface="Calibri" panose="020F0502020204030204" pitchFamily="34" charset="0"/>
              </a:rPr>
              <a:t>Autres effets liés au SNC: myosis chez les toxicomanes aux opiacés, mydriase signifie état de manque  ou </a:t>
            </a:r>
            <a:r>
              <a:rPr lang="fr-CI" b="1" smtClean="0">
                <a:latin typeface="Calibri" panose="020F0502020204030204" pitchFamily="34" charset="0"/>
              </a:rPr>
              <a:t>surtout overdose</a:t>
            </a:r>
            <a:r>
              <a:rPr lang="fr-CI" b="1" smtClean="0">
                <a:latin typeface="Arial Rounded MT Bold" panose="020F0704030504030204" pitchFamily="34" charset="0"/>
              </a:rPr>
              <a:t> </a:t>
            </a:r>
            <a:endParaRPr lang="fr-FR" b="1" dirty="0">
              <a:latin typeface="Arial Rounded MT Bold" panose="020F0704030504030204" pitchFamily="34" charset="0"/>
            </a:endParaRPr>
          </a:p>
        </p:txBody>
      </p:sp>
      <p:sp>
        <p:nvSpPr>
          <p:cNvPr id="4" name="Espace réservé du numéro de diapositive 3"/>
          <p:cNvSpPr>
            <a:spLocks noGrp="1"/>
          </p:cNvSpPr>
          <p:nvPr>
            <p:ph type="sldNum" sz="quarter" idx="12"/>
          </p:nvPr>
        </p:nvSpPr>
        <p:spPr/>
        <p:txBody>
          <a:bodyPr/>
          <a:lstStyle/>
          <a:p>
            <a:fld id="{478B7ED7-5E79-4F38-B46E-15BDDAD387FC}" type="slidenum">
              <a:rPr lang="fr-FR" smtClean="0"/>
              <a:t>44</a:t>
            </a:fld>
            <a:endParaRPr lang="fr-FR"/>
          </a:p>
        </p:txBody>
      </p:sp>
    </p:spTree>
    <p:extLst>
      <p:ext uri="{BB962C8B-B14F-4D97-AF65-F5344CB8AC3E}">
        <p14:creationId xmlns:p14="http://schemas.microsoft.com/office/powerpoint/2010/main" val="32480379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900457"/>
          </a:xfrm>
        </p:spPr>
        <p:txBody>
          <a:bodyPr/>
          <a:lstStyle/>
          <a:p>
            <a:r>
              <a:rPr lang="fr-CI" dirty="0" smtClean="0">
                <a:latin typeface="Arial Rounded MT Bold" panose="020F0704030504030204" pitchFamily="34" charset="0"/>
              </a:rPr>
              <a:t>IV.2. Morphine</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1404731"/>
            <a:ext cx="10515600" cy="4393096"/>
          </a:xfrm>
        </p:spPr>
        <p:txBody>
          <a:bodyPr/>
          <a:lstStyle/>
          <a:p>
            <a:pPr marL="0" indent="0">
              <a:buNone/>
            </a:pPr>
            <a:r>
              <a:rPr lang="fr-CI" dirty="0">
                <a:latin typeface="Arial Rounded MT Bold" panose="020F0704030504030204" pitchFamily="34" charset="0"/>
              </a:rPr>
              <a:t>2</a:t>
            </a:r>
            <a:r>
              <a:rPr lang="fr-CI" dirty="0" smtClean="0">
                <a:latin typeface="Arial Rounded MT Bold" panose="020F0704030504030204" pitchFamily="34" charset="0"/>
              </a:rPr>
              <a:t>. Clinique</a:t>
            </a:r>
            <a:endParaRPr lang="fr-FR" dirty="0">
              <a:latin typeface="Arial Rounded MT Bold" panose="020F0704030504030204" pitchFamily="34" charset="0"/>
            </a:endParaRPr>
          </a:p>
          <a:p>
            <a:pPr>
              <a:buFontTx/>
              <a:buChar char="-"/>
            </a:pPr>
            <a:r>
              <a:rPr lang="fr-CI" dirty="0">
                <a:latin typeface="Arial Rounded MT Bold" panose="020F0704030504030204" pitchFamily="34" charset="0"/>
              </a:rPr>
              <a:t> D</a:t>
            </a:r>
            <a:r>
              <a:rPr lang="fr-CI" dirty="0" smtClean="0">
                <a:latin typeface="Arial Rounded MT Bold" panose="020F0704030504030204" pitchFamily="34" charset="0"/>
              </a:rPr>
              <a:t>épression respiratoire avec diminution de la fréquence et de l’amplitude des mouvements; cause essentielle des décès par intoxication aiguë (overdose)</a:t>
            </a:r>
          </a:p>
          <a:p>
            <a:pPr>
              <a:buFontTx/>
              <a:buChar char="-"/>
            </a:pPr>
            <a:r>
              <a:rPr lang="fr-CI" dirty="0" smtClean="0">
                <a:latin typeface="Arial Rounded MT Bold" panose="020F0704030504030204" pitchFamily="34" charset="0"/>
              </a:rPr>
              <a:t>Inhibition de la toux et apparition de nausées ou vomissements; action émétisante disparaît avec l’accoutumance</a:t>
            </a:r>
          </a:p>
          <a:p>
            <a:pPr>
              <a:buFontTx/>
              <a:buChar char="-"/>
            </a:pPr>
            <a:r>
              <a:rPr lang="fr-CI" dirty="0" smtClean="0">
                <a:latin typeface="Arial Rounded MT Bold" panose="020F0704030504030204" pitchFamily="34" charset="0"/>
              </a:rPr>
              <a:t>Apparition d’1 état d’euphorie, voire de dysphorie; effets recherchés par les toxicomanes.  </a:t>
            </a:r>
            <a:endParaRPr lang="fr-CI" b="1" dirty="0" smtClean="0">
              <a:latin typeface="Calibri" panose="020F0502020204030204" pitchFamily="34" charset="0"/>
            </a:endParaRPr>
          </a:p>
        </p:txBody>
      </p:sp>
      <p:sp>
        <p:nvSpPr>
          <p:cNvPr id="4" name="Espace réservé du numéro de diapositive 3"/>
          <p:cNvSpPr>
            <a:spLocks noGrp="1"/>
          </p:cNvSpPr>
          <p:nvPr>
            <p:ph type="sldNum" sz="quarter" idx="12"/>
          </p:nvPr>
        </p:nvSpPr>
        <p:spPr/>
        <p:txBody>
          <a:bodyPr/>
          <a:lstStyle/>
          <a:p>
            <a:fld id="{478B7ED7-5E79-4F38-B46E-15BDDAD387FC}" type="slidenum">
              <a:rPr lang="fr-FR" smtClean="0"/>
              <a:t>45</a:t>
            </a:fld>
            <a:endParaRPr lang="fr-FR"/>
          </a:p>
        </p:txBody>
      </p:sp>
    </p:spTree>
    <p:extLst>
      <p:ext uri="{BB962C8B-B14F-4D97-AF65-F5344CB8AC3E}">
        <p14:creationId xmlns:p14="http://schemas.microsoft.com/office/powerpoint/2010/main" val="21927945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900457"/>
          </a:xfrm>
        </p:spPr>
        <p:txBody>
          <a:bodyPr/>
          <a:lstStyle/>
          <a:p>
            <a:r>
              <a:rPr lang="fr-CI" dirty="0" smtClean="0">
                <a:latin typeface="Arial Rounded MT Bold" panose="020F0704030504030204" pitchFamily="34" charset="0"/>
              </a:rPr>
              <a:t>IV.2. Morphine</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1404731"/>
            <a:ext cx="10515600" cy="4393096"/>
          </a:xfrm>
        </p:spPr>
        <p:txBody>
          <a:bodyPr/>
          <a:lstStyle/>
          <a:p>
            <a:pPr marL="0" indent="0">
              <a:buNone/>
            </a:pPr>
            <a:r>
              <a:rPr lang="fr-CI" dirty="0">
                <a:latin typeface="Arial Rounded MT Bold" panose="020F0704030504030204" pitchFamily="34" charset="0"/>
              </a:rPr>
              <a:t>2</a:t>
            </a:r>
            <a:r>
              <a:rPr lang="fr-CI" dirty="0" smtClean="0">
                <a:latin typeface="Arial Rounded MT Bold" panose="020F0704030504030204" pitchFamily="34" charset="0"/>
              </a:rPr>
              <a:t>. Clinique</a:t>
            </a:r>
            <a:endParaRPr lang="fr-FR" dirty="0">
              <a:latin typeface="Arial Rounded MT Bold" panose="020F0704030504030204" pitchFamily="34" charset="0"/>
            </a:endParaRPr>
          </a:p>
          <a:p>
            <a:pPr>
              <a:buFontTx/>
              <a:buChar char="-"/>
            </a:pPr>
            <a:r>
              <a:rPr lang="fr-CI" dirty="0">
                <a:latin typeface="Arial Rounded MT Bold" panose="020F0704030504030204" pitchFamily="34" charset="0"/>
              </a:rPr>
              <a:t> </a:t>
            </a:r>
            <a:r>
              <a:rPr lang="fr-CI" dirty="0" smtClean="0">
                <a:latin typeface="Arial Rounded MT Bold" panose="020F0704030504030204" pitchFamily="34" charset="0"/>
              </a:rPr>
              <a:t>A forte dose, induction de convulsions, notamment chez les sujets ayant des antécédents d’épilepsie</a:t>
            </a:r>
          </a:p>
          <a:p>
            <a:pPr>
              <a:buFontTx/>
              <a:buChar char="-"/>
            </a:pPr>
            <a:r>
              <a:rPr lang="fr-CI" dirty="0" smtClean="0">
                <a:latin typeface="Arial Rounded MT Bold" panose="020F0704030504030204" pitchFamily="34" charset="0"/>
              </a:rPr>
              <a:t>Diminution du tonus et du péristaltisme des fibres longitudinales, d’où importante constipation</a:t>
            </a:r>
          </a:p>
          <a:p>
            <a:pPr>
              <a:buFontTx/>
              <a:buChar char="-"/>
            </a:pPr>
            <a:r>
              <a:rPr lang="fr-CI" dirty="0" smtClean="0">
                <a:latin typeface="Arial Rounded MT Bold" panose="020F0704030504030204" pitchFamily="34" charset="0"/>
              </a:rPr>
              <a:t>Augmentation de la pression dans les canaux biliaires  pouvant être à l’origine de coliques hépatiques</a:t>
            </a:r>
          </a:p>
          <a:p>
            <a:pPr>
              <a:buFontTx/>
              <a:buChar char="-"/>
            </a:pPr>
            <a:r>
              <a:rPr lang="fr-CI" dirty="0" smtClean="0">
                <a:latin typeface="Arial Rounded MT Bold" panose="020F0704030504030204" pitchFamily="34" charset="0"/>
              </a:rPr>
              <a:t>Au niveau cardiovasculaire, dilatation des veines et des artères pouvant provoquer 1 hypotension orthostatique </a:t>
            </a:r>
            <a:endParaRPr lang="fr-CI" b="1" dirty="0" smtClean="0">
              <a:latin typeface="Calibri" panose="020F0502020204030204" pitchFamily="34" charset="0"/>
            </a:endParaRPr>
          </a:p>
        </p:txBody>
      </p:sp>
      <p:sp>
        <p:nvSpPr>
          <p:cNvPr id="4" name="Espace réservé du numéro de diapositive 3"/>
          <p:cNvSpPr>
            <a:spLocks noGrp="1"/>
          </p:cNvSpPr>
          <p:nvPr>
            <p:ph type="sldNum" sz="quarter" idx="12"/>
          </p:nvPr>
        </p:nvSpPr>
        <p:spPr/>
        <p:txBody>
          <a:bodyPr/>
          <a:lstStyle/>
          <a:p>
            <a:fld id="{478B7ED7-5E79-4F38-B46E-15BDDAD387FC}" type="slidenum">
              <a:rPr lang="fr-FR" smtClean="0"/>
              <a:t>46</a:t>
            </a:fld>
            <a:endParaRPr lang="fr-FR"/>
          </a:p>
        </p:txBody>
      </p:sp>
    </p:spTree>
    <p:extLst>
      <p:ext uri="{BB962C8B-B14F-4D97-AF65-F5344CB8AC3E}">
        <p14:creationId xmlns:p14="http://schemas.microsoft.com/office/powerpoint/2010/main" val="306314366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900457"/>
          </a:xfrm>
        </p:spPr>
        <p:txBody>
          <a:bodyPr/>
          <a:lstStyle/>
          <a:p>
            <a:r>
              <a:rPr lang="fr-CI" dirty="0" smtClean="0">
                <a:latin typeface="Arial Rounded MT Bold" panose="020F0704030504030204" pitchFamily="34" charset="0"/>
              </a:rPr>
              <a:t>IV.2. Morphine</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1404731"/>
            <a:ext cx="10515600" cy="4393096"/>
          </a:xfrm>
        </p:spPr>
        <p:txBody>
          <a:bodyPr/>
          <a:lstStyle/>
          <a:p>
            <a:pPr marL="0" indent="0">
              <a:buNone/>
            </a:pPr>
            <a:r>
              <a:rPr lang="fr-CI" dirty="0">
                <a:latin typeface="Arial Rounded MT Bold" panose="020F0704030504030204" pitchFamily="34" charset="0"/>
              </a:rPr>
              <a:t>2</a:t>
            </a:r>
            <a:r>
              <a:rPr lang="fr-CI" dirty="0" smtClean="0">
                <a:latin typeface="Arial Rounded MT Bold" panose="020F0704030504030204" pitchFamily="34" charset="0"/>
              </a:rPr>
              <a:t>. Clinique</a:t>
            </a:r>
            <a:endParaRPr lang="fr-FR" dirty="0">
              <a:latin typeface="Arial Rounded MT Bold" panose="020F0704030504030204" pitchFamily="34" charset="0"/>
            </a:endParaRPr>
          </a:p>
          <a:p>
            <a:pPr>
              <a:buFontTx/>
              <a:buChar char="-"/>
            </a:pPr>
            <a:r>
              <a:rPr lang="fr-CI" dirty="0">
                <a:latin typeface="Arial Rounded MT Bold" panose="020F0704030504030204" pitchFamily="34" charset="0"/>
              </a:rPr>
              <a:t> I</a:t>
            </a:r>
            <a:r>
              <a:rPr lang="fr-CI" dirty="0" smtClean="0">
                <a:latin typeface="Arial Rounded MT Bold" panose="020F0704030504030204" pitchFamily="34" charset="0"/>
              </a:rPr>
              <a:t>nduit 1 spasme des voies urinaires, 1 vasodilatation cutanée, 1 chute des taux d’hormones hypophysaires (LH, FSH), 1 augmentation du taux plasmatique de la prolactine et de l’hormone de croissance (GH)</a:t>
            </a:r>
          </a:p>
          <a:p>
            <a:pPr>
              <a:buFontTx/>
              <a:buChar char="-"/>
            </a:pPr>
            <a:r>
              <a:rPr lang="fr-CI" dirty="0" smtClean="0">
                <a:latin typeface="Arial Rounded MT Bold" panose="020F0704030504030204" pitchFamily="34" charset="0"/>
              </a:rPr>
              <a:t> Franchit la barrière placentaire avec conséquences péjoratives sur le fœtus et </a:t>
            </a:r>
            <a:r>
              <a:rPr lang="fr-CI" dirty="0" err="1" smtClean="0">
                <a:latin typeface="Arial Rounded MT Bold" panose="020F0704030504030204" pitchFamily="34" charset="0"/>
              </a:rPr>
              <a:t>nouveaux-nés</a:t>
            </a:r>
            <a:r>
              <a:rPr lang="fr-CI" dirty="0" smtClean="0">
                <a:latin typeface="Arial Rounded MT Bold" panose="020F0704030504030204" pitchFamily="34" charset="0"/>
              </a:rPr>
              <a:t> physiquement dépendants des opiacés</a:t>
            </a:r>
          </a:p>
          <a:p>
            <a:pPr>
              <a:buFontTx/>
              <a:buChar char="-"/>
            </a:pPr>
            <a:r>
              <a:rPr lang="fr-CI" dirty="0" smtClean="0">
                <a:latin typeface="Arial Rounded MT Bold" panose="020F0704030504030204" pitchFamily="34" charset="0"/>
              </a:rPr>
              <a:t> Passe dans  le lait maternel</a:t>
            </a:r>
            <a:endParaRPr lang="fr-CI" dirty="0" smtClean="0">
              <a:latin typeface="Calibri" panose="020F0502020204030204" pitchFamily="34" charset="0"/>
            </a:endParaRPr>
          </a:p>
        </p:txBody>
      </p:sp>
      <p:sp>
        <p:nvSpPr>
          <p:cNvPr id="4" name="Espace réservé du numéro de diapositive 3"/>
          <p:cNvSpPr>
            <a:spLocks noGrp="1"/>
          </p:cNvSpPr>
          <p:nvPr>
            <p:ph type="sldNum" sz="quarter" idx="12"/>
          </p:nvPr>
        </p:nvSpPr>
        <p:spPr/>
        <p:txBody>
          <a:bodyPr/>
          <a:lstStyle/>
          <a:p>
            <a:fld id="{478B7ED7-5E79-4F38-B46E-15BDDAD387FC}" type="slidenum">
              <a:rPr lang="fr-FR" smtClean="0"/>
              <a:t>47</a:t>
            </a:fld>
            <a:endParaRPr lang="fr-FR"/>
          </a:p>
        </p:txBody>
      </p:sp>
    </p:spTree>
    <p:extLst>
      <p:ext uri="{BB962C8B-B14F-4D97-AF65-F5344CB8AC3E}">
        <p14:creationId xmlns:p14="http://schemas.microsoft.com/office/powerpoint/2010/main" val="428138403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900457"/>
          </a:xfrm>
        </p:spPr>
        <p:txBody>
          <a:bodyPr/>
          <a:lstStyle/>
          <a:p>
            <a:r>
              <a:rPr lang="fr-CI" dirty="0" smtClean="0">
                <a:latin typeface="Arial Rounded MT Bold" panose="020F0704030504030204" pitchFamily="34" charset="0"/>
              </a:rPr>
              <a:t>IV.2. Morphine</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1404730"/>
            <a:ext cx="10515600" cy="5102087"/>
          </a:xfrm>
        </p:spPr>
        <p:txBody>
          <a:bodyPr/>
          <a:lstStyle/>
          <a:p>
            <a:pPr marL="0" indent="0">
              <a:buNone/>
            </a:pPr>
            <a:r>
              <a:rPr lang="fr-CI" dirty="0" smtClean="0">
                <a:latin typeface="Arial Rounded MT Bold" panose="020F0704030504030204" pitchFamily="34" charset="0"/>
              </a:rPr>
              <a:t>3. Tolérance et dépendance</a:t>
            </a:r>
            <a:endParaRPr lang="fr-FR" dirty="0">
              <a:latin typeface="Arial Rounded MT Bold" panose="020F0704030504030204" pitchFamily="34" charset="0"/>
            </a:endParaRPr>
          </a:p>
          <a:p>
            <a:pPr>
              <a:buFontTx/>
              <a:buChar char="-"/>
            </a:pPr>
            <a:r>
              <a:rPr lang="fr-CI" dirty="0" smtClean="0">
                <a:latin typeface="Arial Rounded MT Bold" panose="020F0704030504030204" pitchFamily="34" charset="0"/>
              </a:rPr>
              <a:t>Administration répétée de morphine peut entraîner 1 toxicomanie caractérisée par 1 dépendance psychique et physique ainsi qu’1 tolérance, donc morphine = stupéfiant</a:t>
            </a:r>
          </a:p>
          <a:p>
            <a:pPr>
              <a:buFontTx/>
              <a:buChar char="-"/>
            </a:pPr>
            <a:r>
              <a:rPr lang="fr-CI" dirty="0" smtClean="0">
                <a:latin typeface="Arial Rounded MT Bold" panose="020F0704030504030204" pitchFamily="34" charset="0"/>
              </a:rPr>
              <a:t>Si morphine utilisée en traitement de la douleur , nécessité d’augmenter régulièrement les posologies pour conserver l’efficacité du traitement </a:t>
            </a:r>
          </a:p>
          <a:p>
            <a:pPr>
              <a:buFontTx/>
              <a:buChar char="-"/>
            </a:pPr>
            <a:r>
              <a:rPr lang="fr-CI" dirty="0" smtClean="0">
                <a:latin typeface="Arial Rounded MT Bold" panose="020F0704030504030204" pitchFamily="34" charset="0"/>
              </a:rPr>
              <a:t>Arrêt du traitement progressivement, sinon syndrome de sevrage</a:t>
            </a:r>
          </a:p>
          <a:p>
            <a:pPr>
              <a:buFontTx/>
              <a:buChar char="-"/>
            </a:pPr>
            <a:r>
              <a:rPr lang="fr-CI" dirty="0" smtClean="0">
                <a:latin typeface="Arial Rounded MT Bold" panose="020F0704030504030204" pitchFamily="34" charset="0"/>
              </a:rPr>
              <a:t>Dépendance à la morphine a 1 origine plurifactorielle: psychologique, sociale, etc…</a:t>
            </a:r>
            <a:endParaRPr lang="fr-FR" dirty="0">
              <a:latin typeface="Arial Rounded MT Bold" panose="020F0704030504030204" pitchFamily="34" charset="0"/>
            </a:endParaRPr>
          </a:p>
        </p:txBody>
      </p:sp>
      <p:sp>
        <p:nvSpPr>
          <p:cNvPr id="4" name="Espace réservé du numéro de diapositive 3"/>
          <p:cNvSpPr>
            <a:spLocks noGrp="1"/>
          </p:cNvSpPr>
          <p:nvPr>
            <p:ph type="sldNum" sz="quarter" idx="12"/>
          </p:nvPr>
        </p:nvSpPr>
        <p:spPr/>
        <p:txBody>
          <a:bodyPr/>
          <a:lstStyle/>
          <a:p>
            <a:fld id="{478B7ED7-5E79-4F38-B46E-15BDDAD387FC}" type="slidenum">
              <a:rPr lang="fr-FR" smtClean="0"/>
              <a:t>48</a:t>
            </a:fld>
            <a:endParaRPr lang="fr-FR"/>
          </a:p>
        </p:txBody>
      </p:sp>
    </p:spTree>
    <p:extLst>
      <p:ext uri="{BB962C8B-B14F-4D97-AF65-F5344CB8AC3E}">
        <p14:creationId xmlns:p14="http://schemas.microsoft.com/office/powerpoint/2010/main" val="29287850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900457"/>
          </a:xfrm>
        </p:spPr>
        <p:txBody>
          <a:bodyPr/>
          <a:lstStyle/>
          <a:p>
            <a:r>
              <a:rPr lang="fr-CI" dirty="0" smtClean="0">
                <a:latin typeface="Arial Rounded MT Bold" panose="020F0704030504030204" pitchFamily="34" charset="0"/>
              </a:rPr>
              <a:t>IV.3. Héroïne</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1404730"/>
            <a:ext cx="10515600" cy="1901687"/>
          </a:xfrm>
        </p:spPr>
        <p:txBody>
          <a:bodyPr/>
          <a:lstStyle/>
          <a:p>
            <a:pPr marL="0" indent="0">
              <a:buNone/>
            </a:pPr>
            <a:r>
              <a:rPr lang="fr-CI" dirty="0" smtClean="0">
                <a:latin typeface="Arial Rounded MT Bold" panose="020F0704030504030204" pitchFamily="34" charset="0"/>
              </a:rPr>
              <a:t>1. Historique</a:t>
            </a:r>
          </a:p>
          <a:p>
            <a:pPr marL="0" indent="0">
              <a:buNone/>
            </a:pPr>
            <a:r>
              <a:rPr lang="fr-CI" dirty="0" smtClean="0">
                <a:latin typeface="Arial Rounded MT Bold" panose="020F0704030504030204" pitchFamily="34" charset="0"/>
              </a:rPr>
              <a:t>2. Usage</a:t>
            </a:r>
          </a:p>
          <a:p>
            <a:pPr marL="0" indent="0">
              <a:buNone/>
            </a:pPr>
            <a:r>
              <a:rPr lang="fr-CI" dirty="0" smtClean="0">
                <a:latin typeface="Arial Rounded MT Bold" panose="020F0704030504030204" pitchFamily="34" charset="0"/>
              </a:rPr>
              <a:t>3. Pharmacologie</a:t>
            </a:r>
            <a:endParaRPr lang="fr-FR" dirty="0">
              <a:latin typeface="Arial Rounded MT Bold" panose="020F0704030504030204" pitchFamily="34" charset="0"/>
            </a:endParaRPr>
          </a:p>
        </p:txBody>
      </p:sp>
      <p:sp>
        <p:nvSpPr>
          <p:cNvPr id="4" name="Espace réservé du numéro de diapositive 3"/>
          <p:cNvSpPr>
            <a:spLocks noGrp="1"/>
          </p:cNvSpPr>
          <p:nvPr>
            <p:ph type="sldNum" sz="quarter" idx="12"/>
          </p:nvPr>
        </p:nvSpPr>
        <p:spPr/>
        <p:txBody>
          <a:bodyPr/>
          <a:lstStyle/>
          <a:p>
            <a:fld id="{478B7ED7-5E79-4F38-B46E-15BDDAD387FC}" type="slidenum">
              <a:rPr lang="fr-FR" smtClean="0"/>
              <a:t>49</a:t>
            </a:fld>
            <a:endParaRPr lang="fr-FR"/>
          </a:p>
        </p:txBody>
      </p:sp>
    </p:spTree>
    <p:extLst>
      <p:ext uri="{BB962C8B-B14F-4D97-AF65-F5344CB8AC3E}">
        <p14:creationId xmlns:p14="http://schemas.microsoft.com/office/powerpoint/2010/main" val="167287512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708301"/>
          </a:xfrm>
        </p:spPr>
        <p:txBody>
          <a:bodyPr>
            <a:normAutofit/>
          </a:bodyPr>
          <a:lstStyle/>
          <a:p>
            <a:r>
              <a:rPr lang="fr-CI" sz="3200" dirty="0" smtClean="0">
                <a:latin typeface="Arial Rounded MT Bold" panose="020F0704030504030204" pitchFamily="34" charset="0"/>
              </a:rPr>
              <a:t>Molécule d’héroïne</a:t>
            </a:r>
            <a:endParaRPr lang="fr-FR" sz="3200" dirty="0">
              <a:latin typeface="Arial Rounded MT Bold" panose="020F0704030504030204" pitchFamily="34" charset="0"/>
            </a:endParaRPr>
          </a:p>
        </p:txBody>
      </p:sp>
      <p:sp>
        <p:nvSpPr>
          <p:cNvPr id="4" name="Espace réservé du numéro de diapositive 3"/>
          <p:cNvSpPr>
            <a:spLocks noGrp="1"/>
          </p:cNvSpPr>
          <p:nvPr>
            <p:ph type="sldNum" sz="quarter" idx="12"/>
          </p:nvPr>
        </p:nvSpPr>
        <p:spPr/>
        <p:txBody>
          <a:bodyPr/>
          <a:lstStyle/>
          <a:p>
            <a:fld id="{478B7ED7-5E79-4F38-B46E-15BDDAD387FC}" type="slidenum">
              <a:rPr lang="fr-FR" smtClean="0"/>
              <a:t>50</a:t>
            </a:fld>
            <a:endParaRPr lang="fr-FR"/>
          </a:p>
        </p:txBody>
      </p:sp>
      <p:sp>
        <p:nvSpPr>
          <p:cNvPr id="5" name="Espace réservé du contenu 4"/>
          <p:cNvSpPr>
            <a:spLocks noGrp="1"/>
          </p:cNvSpPr>
          <p:nvPr>
            <p:ph idx="1"/>
          </p:nvPr>
        </p:nvSpPr>
        <p:spPr/>
        <p:txBody>
          <a:bodyPr/>
          <a:lstStyle/>
          <a:p>
            <a:endParaRPr lang="fr-FR"/>
          </a:p>
        </p:txBody>
      </p:sp>
    </p:spTree>
    <p:extLst>
      <p:ext uri="{BB962C8B-B14F-4D97-AF65-F5344CB8AC3E}">
        <p14:creationId xmlns:p14="http://schemas.microsoft.com/office/powerpoint/2010/main" val="299052826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900457"/>
          </a:xfrm>
        </p:spPr>
        <p:txBody>
          <a:bodyPr/>
          <a:lstStyle/>
          <a:p>
            <a:r>
              <a:rPr lang="fr-CI" dirty="0" smtClean="0">
                <a:latin typeface="Arial Rounded MT Bold" panose="020F0704030504030204" pitchFamily="34" charset="0"/>
              </a:rPr>
              <a:t>IV.3. Héroïne</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1404730"/>
            <a:ext cx="10515600" cy="4704522"/>
          </a:xfrm>
        </p:spPr>
        <p:txBody>
          <a:bodyPr>
            <a:normAutofit/>
          </a:bodyPr>
          <a:lstStyle/>
          <a:p>
            <a:pPr marL="514350" indent="-514350">
              <a:buAutoNum type="arabicPeriod"/>
            </a:pPr>
            <a:r>
              <a:rPr lang="fr-CI" dirty="0" smtClean="0">
                <a:latin typeface="Arial Rounded MT Bold" panose="020F0704030504030204" pitchFamily="34" charset="0"/>
              </a:rPr>
              <a:t>Historique</a:t>
            </a:r>
          </a:p>
          <a:p>
            <a:pPr>
              <a:buFontTx/>
              <a:buChar char="-"/>
            </a:pPr>
            <a:r>
              <a:rPr lang="fr-CI" dirty="0" smtClean="0">
                <a:latin typeface="Arial Rounded MT Bold" panose="020F0704030504030204" pitchFamily="34" charset="0"/>
              </a:rPr>
              <a:t>Héroïne = diacétylmorphine = diamorphine</a:t>
            </a:r>
          </a:p>
          <a:p>
            <a:pPr>
              <a:buFontTx/>
              <a:buChar char="-"/>
            </a:pPr>
            <a:r>
              <a:rPr lang="fr-CI" dirty="0" smtClean="0">
                <a:latin typeface="Arial Rounded MT Bold" panose="020F0704030504030204" pitchFamily="34" charset="0"/>
              </a:rPr>
              <a:t>Dérivé de synthèse de la morphine </a:t>
            </a:r>
          </a:p>
          <a:p>
            <a:pPr>
              <a:buFontTx/>
              <a:buChar char="-"/>
            </a:pPr>
            <a:r>
              <a:rPr lang="fr-CI" dirty="0" smtClean="0">
                <a:latin typeface="Arial Rounded MT Bold" panose="020F0704030504030204" pitchFamily="34" charset="0"/>
              </a:rPr>
              <a:t>Introduit en médecine en 1898 dans le traitement de la tuberculose</a:t>
            </a:r>
          </a:p>
          <a:p>
            <a:pPr>
              <a:buFontTx/>
              <a:buChar char="-"/>
            </a:pPr>
            <a:r>
              <a:rPr lang="fr-CI" dirty="0" smtClean="0">
                <a:latin typeface="Arial Rounded MT Bold" panose="020F0704030504030204" pitchFamily="34" charset="0"/>
              </a:rPr>
              <a:t>Généralisation de sa prescription dans 1 grand nombre d’indications peu adaptées</a:t>
            </a:r>
          </a:p>
          <a:p>
            <a:pPr>
              <a:buFontTx/>
              <a:buChar char="-"/>
            </a:pPr>
            <a:r>
              <a:rPr lang="fr-CI" dirty="0" smtClean="0">
                <a:latin typeface="Arial Rounded MT Bold" panose="020F0704030504030204" pitchFamily="34" charset="0"/>
              </a:rPr>
              <a:t>Début  </a:t>
            </a:r>
            <a:r>
              <a:rPr lang="fr-CI" dirty="0" err="1" smtClean="0">
                <a:latin typeface="Arial Rounded MT Bold" panose="020F0704030504030204" pitchFamily="34" charset="0"/>
              </a:rPr>
              <a:t>XXè</a:t>
            </a:r>
            <a:r>
              <a:rPr lang="fr-CI" dirty="0" smtClean="0">
                <a:latin typeface="Arial Rounded MT Bold" panose="020F0704030504030204" pitchFamily="34" charset="0"/>
              </a:rPr>
              <a:t> siècle, nombreux cas de toxicomanie </a:t>
            </a:r>
          </a:p>
          <a:p>
            <a:pPr>
              <a:buFontTx/>
              <a:buChar char="-"/>
            </a:pPr>
            <a:r>
              <a:rPr lang="fr-CI" dirty="0" smtClean="0">
                <a:latin typeface="Arial Rounded MT Bold" panose="020F0704030504030204" pitchFamily="34" charset="0"/>
              </a:rPr>
              <a:t>Contrôle drastique de son utilisation</a:t>
            </a:r>
          </a:p>
          <a:p>
            <a:pPr>
              <a:buFontTx/>
              <a:buChar char="-"/>
            </a:pPr>
            <a:endParaRPr lang="fr-CI" dirty="0" smtClean="0">
              <a:latin typeface="Arial Rounded MT Bold" panose="020F0704030504030204" pitchFamily="34" charset="0"/>
            </a:endParaRPr>
          </a:p>
          <a:p>
            <a:pPr marL="0" indent="0">
              <a:buNone/>
            </a:pPr>
            <a:endParaRPr lang="fr-FR" dirty="0">
              <a:latin typeface="Arial Rounded MT Bold" panose="020F0704030504030204" pitchFamily="34" charset="0"/>
            </a:endParaRPr>
          </a:p>
        </p:txBody>
      </p:sp>
      <p:sp>
        <p:nvSpPr>
          <p:cNvPr id="4" name="Espace réservé du numéro de diapositive 3"/>
          <p:cNvSpPr>
            <a:spLocks noGrp="1"/>
          </p:cNvSpPr>
          <p:nvPr>
            <p:ph type="sldNum" sz="quarter" idx="12"/>
          </p:nvPr>
        </p:nvSpPr>
        <p:spPr/>
        <p:txBody>
          <a:bodyPr/>
          <a:lstStyle/>
          <a:p>
            <a:fld id="{478B7ED7-5E79-4F38-B46E-15BDDAD387FC}" type="slidenum">
              <a:rPr lang="fr-FR" smtClean="0"/>
              <a:t>51</a:t>
            </a:fld>
            <a:endParaRPr lang="fr-FR"/>
          </a:p>
        </p:txBody>
      </p:sp>
    </p:spTree>
    <p:extLst>
      <p:ext uri="{BB962C8B-B14F-4D97-AF65-F5344CB8AC3E}">
        <p14:creationId xmlns:p14="http://schemas.microsoft.com/office/powerpoint/2010/main" val="324635395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900457"/>
          </a:xfrm>
        </p:spPr>
        <p:txBody>
          <a:bodyPr/>
          <a:lstStyle/>
          <a:p>
            <a:r>
              <a:rPr lang="fr-CI" dirty="0" smtClean="0">
                <a:latin typeface="Arial Rounded MT Bold" panose="020F0704030504030204" pitchFamily="34" charset="0"/>
              </a:rPr>
              <a:t>IV.3. Héroïne</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1404730"/>
            <a:ext cx="10515600" cy="4951620"/>
          </a:xfrm>
        </p:spPr>
        <p:txBody>
          <a:bodyPr>
            <a:normAutofit lnSpcReduction="10000"/>
          </a:bodyPr>
          <a:lstStyle/>
          <a:p>
            <a:pPr marL="0" indent="0">
              <a:buNone/>
            </a:pPr>
            <a:r>
              <a:rPr lang="fr-CI" dirty="0" smtClean="0">
                <a:latin typeface="Arial Rounded MT Bold" panose="020F0704030504030204" pitchFamily="34" charset="0"/>
              </a:rPr>
              <a:t>2. Usage</a:t>
            </a:r>
          </a:p>
          <a:p>
            <a:pPr>
              <a:buFontTx/>
              <a:buChar char="-"/>
            </a:pPr>
            <a:r>
              <a:rPr lang="fr-CI" dirty="0" smtClean="0">
                <a:latin typeface="Arial Rounded MT Bold" panose="020F0704030504030204" pitchFamily="34" charset="0"/>
              </a:rPr>
              <a:t>Poudre blanche et cristalline, avec 2 à 20 % de produit pur</a:t>
            </a:r>
          </a:p>
          <a:p>
            <a:pPr>
              <a:buFontTx/>
              <a:buChar char="-"/>
            </a:pPr>
            <a:r>
              <a:rPr lang="fr-CI" dirty="0" smtClean="0">
                <a:latin typeface="Arial Rounded MT Bold" panose="020F0704030504030204" pitchFamily="34" charset="0"/>
              </a:rPr>
              <a:t>Diverses voies d’administration</a:t>
            </a:r>
          </a:p>
          <a:p>
            <a:pPr>
              <a:buFontTx/>
              <a:buChar char="-"/>
            </a:pPr>
            <a:r>
              <a:rPr lang="fr-CI" dirty="0" smtClean="0">
                <a:latin typeface="Arial Rounded MT Bold" panose="020F0704030504030204" pitchFamily="34" charset="0"/>
              </a:rPr>
              <a:t>Injection intraveineuse +++, action pharmacologique puissante, toxicité des agents de coupe, risque infectieux, effet violent de </a:t>
            </a:r>
            <a:r>
              <a:rPr lang="fr-CI" i="1" dirty="0" smtClean="0">
                <a:latin typeface="Arial Rounded MT Bold" panose="020F0704030504030204" pitchFamily="34" charset="0"/>
              </a:rPr>
              <a:t>flash</a:t>
            </a:r>
            <a:r>
              <a:rPr lang="fr-CI" dirty="0" smtClean="0">
                <a:latin typeface="Arial Rounded MT Bold" panose="020F0704030504030204" pitchFamily="34" charset="0"/>
              </a:rPr>
              <a:t> recherché par les usagers.</a:t>
            </a:r>
          </a:p>
          <a:p>
            <a:pPr>
              <a:buFontTx/>
              <a:buChar char="-"/>
            </a:pPr>
            <a:r>
              <a:rPr lang="fr-CI" dirty="0" smtClean="0">
                <a:latin typeface="Arial Rounded MT Bold" panose="020F0704030504030204" pitchFamily="34" charset="0"/>
              </a:rPr>
              <a:t>Prisée = </a:t>
            </a:r>
            <a:r>
              <a:rPr lang="fr-CI" dirty="0" err="1">
                <a:latin typeface="Arial Rounded MT Bold" panose="020F0704030504030204" pitchFamily="34" charset="0"/>
              </a:rPr>
              <a:t>a</a:t>
            </a:r>
            <a:r>
              <a:rPr lang="fr-CI" dirty="0" err="1" smtClean="0">
                <a:latin typeface="Arial Rounded MT Bold" panose="020F0704030504030204" pitchFamily="34" charset="0"/>
              </a:rPr>
              <a:t>dm</a:t>
            </a:r>
            <a:r>
              <a:rPr lang="fr-CI" dirty="0" smtClean="0">
                <a:latin typeface="Arial Rounded MT Bold" panose="020F0704030504030204" pitchFamily="34" charset="0"/>
              </a:rPr>
              <a:t>. </a:t>
            </a:r>
            <a:r>
              <a:rPr lang="fr-CI" dirty="0">
                <a:latin typeface="Arial Rounded MT Bold" panose="020F0704030504030204" pitchFamily="34" charset="0"/>
              </a:rPr>
              <a:t>a</a:t>
            </a:r>
            <a:r>
              <a:rPr lang="fr-CI" dirty="0" smtClean="0">
                <a:latin typeface="Arial Rounded MT Bold" panose="020F0704030504030204" pitchFamily="34" charset="0"/>
              </a:rPr>
              <a:t>u travers de la muqueuse nasale</a:t>
            </a:r>
          </a:p>
          <a:p>
            <a:pPr>
              <a:buFontTx/>
              <a:buChar char="-"/>
            </a:pPr>
            <a:r>
              <a:rPr lang="fr-CI" dirty="0" smtClean="0">
                <a:latin typeface="Arial Rounded MT Bold" panose="020F0704030504030204" pitchFamily="34" charset="0"/>
              </a:rPr>
              <a:t>Fumée au moyen d’1 pipe à eau, ou 1 pipe classique, mélangée à du tabac ou à du cannabis</a:t>
            </a:r>
          </a:p>
          <a:p>
            <a:pPr>
              <a:buFontTx/>
              <a:buChar char="-"/>
            </a:pPr>
            <a:r>
              <a:rPr lang="fr-CI" i="1" dirty="0" smtClean="0">
                <a:latin typeface="Arial Rounded MT Bold" panose="020F0704030504030204" pitchFamily="34" charset="0"/>
              </a:rPr>
              <a:t>Tar</a:t>
            </a:r>
            <a:r>
              <a:rPr lang="fr-CI" dirty="0" smtClean="0">
                <a:latin typeface="Arial Rounded MT Bold" panose="020F0704030504030204" pitchFamily="34" charset="0"/>
              </a:rPr>
              <a:t> (goudron en anglais) = petits morceaux pâteux de couleur noirâtre, destinés à être fumé.</a:t>
            </a:r>
            <a:endParaRPr lang="fr-FR" dirty="0">
              <a:latin typeface="Arial Rounded MT Bold" panose="020F0704030504030204" pitchFamily="34" charset="0"/>
            </a:endParaRPr>
          </a:p>
        </p:txBody>
      </p:sp>
      <p:sp>
        <p:nvSpPr>
          <p:cNvPr id="4" name="Espace réservé du numéro de diapositive 3"/>
          <p:cNvSpPr>
            <a:spLocks noGrp="1"/>
          </p:cNvSpPr>
          <p:nvPr>
            <p:ph type="sldNum" sz="quarter" idx="12"/>
          </p:nvPr>
        </p:nvSpPr>
        <p:spPr/>
        <p:txBody>
          <a:bodyPr/>
          <a:lstStyle/>
          <a:p>
            <a:fld id="{478B7ED7-5E79-4F38-B46E-15BDDAD387FC}" type="slidenum">
              <a:rPr lang="fr-FR" smtClean="0"/>
              <a:t>52</a:t>
            </a:fld>
            <a:endParaRPr lang="fr-FR"/>
          </a:p>
        </p:txBody>
      </p:sp>
    </p:spTree>
    <p:extLst>
      <p:ext uri="{BB962C8B-B14F-4D97-AF65-F5344CB8AC3E}">
        <p14:creationId xmlns:p14="http://schemas.microsoft.com/office/powerpoint/2010/main" val="82075730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900457"/>
          </a:xfrm>
        </p:spPr>
        <p:txBody>
          <a:bodyPr/>
          <a:lstStyle/>
          <a:p>
            <a:r>
              <a:rPr lang="fr-CI" dirty="0" smtClean="0">
                <a:latin typeface="Arial Rounded MT Bold" panose="020F0704030504030204" pitchFamily="34" charset="0"/>
              </a:rPr>
              <a:t>IV.3. Héroïne</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1404729"/>
            <a:ext cx="10515600" cy="4890053"/>
          </a:xfrm>
        </p:spPr>
        <p:txBody>
          <a:bodyPr/>
          <a:lstStyle/>
          <a:p>
            <a:pPr marL="0" indent="0">
              <a:buNone/>
            </a:pPr>
            <a:r>
              <a:rPr lang="fr-CI" dirty="0">
                <a:latin typeface="Arial Rounded MT Bold" panose="020F0704030504030204" pitchFamily="34" charset="0"/>
              </a:rPr>
              <a:t>3</a:t>
            </a:r>
            <a:r>
              <a:rPr lang="fr-CI" dirty="0" smtClean="0">
                <a:latin typeface="Arial Rounded MT Bold" panose="020F0704030504030204" pitchFamily="34" charset="0"/>
              </a:rPr>
              <a:t>. Pharmacologie</a:t>
            </a:r>
          </a:p>
          <a:p>
            <a:pPr marL="0" indent="0">
              <a:buNone/>
            </a:pPr>
            <a:r>
              <a:rPr lang="fr-CI" dirty="0" smtClean="0">
                <a:latin typeface="Arial Rounded MT Bold" panose="020F0704030504030204" pitchFamily="34" charset="0"/>
              </a:rPr>
              <a:t>- </a:t>
            </a:r>
            <a:r>
              <a:rPr lang="fr-CI" dirty="0" err="1" smtClean="0">
                <a:latin typeface="Arial Rounded MT Bold" panose="020F0704030504030204" pitchFamily="34" charset="0"/>
              </a:rPr>
              <a:t>Pptés</a:t>
            </a:r>
            <a:r>
              <a:rPr lang="fr-CI" dirty="0" smtClean="0">
                <a:latin typeface="Arial Rounded MT Bold" panose="020F0704030504030204" pitchFamily="34" charset="0"/>
              </a:rPr>
              <a:t> </a:t>
            </a:r>
            <a:r>
              <a:rPr lang="fr-CI" dirty="0" err="1" smtClean="0">
                <a:latin typeface="Arial Rounded MT Bold" panose="020F0704030504030204" pitchFamily="34" charset="0"/>
              </a:rPr>
              <a:t>phcologiques</a:t>
            </a:r>
            <a:r>
              <a:rPr lang="fr-CI" dirty="0" smtClean="0">
                <a:latin typeface="Arial Rounded MT Bold" panose="020F0704030504030204" pitchFamily="34" charset="0"/>
              </a:rPr>
              <a:t> comparables à celles de la morphine.</a:t>
            </a:r>
          </a:p>
          <a:p>
            <a:pPr marL="0" indent="0">
              <a:buNone/>
            </a:pPr>
            <a:r>
              <a:rPr lang="fr-CI" dirty="0" smtClean="0">
                <a:latin typeface="Arial Rounded MT Bold" panose="020F0704030504030204" pitchFamily="34" charset="0"/>
              </a:rPr>
              <a:t>-  Plus liposoluble, l’héroïne agit plus vite, plus intensément mais de façon plus brève sur le SNC (essentiellement composé de phospholipides).</a:t>
            </a:r>
          </a:p>
          <a:p>
            <a:pPr>
              <a:buFontTx/>
              <a:buChar char="-"/>
            </a:pPr>
            <a:r>
              <a:rPr lang="fr-CI" dirty="0" smtClean="0">
                <a:latin typeface="Arial Rounded MT Bold" panose="020F0704030504030204" pitchFamily="34" charset="0"/>
              </a:rPr>
              <a:t>Forme basique, plus lipophile, agit plus rapidement, d’1 façon plus massive sur les </a:t>
            </a:r>
            <a:r>
              <a:rPr lang="fr-CI" dirty="0" err="1" smtClean="0">
                <a:latin typeface="Arial Rounded MT Bold" panose="020F0704030504030204" pitchFamily="34" charset="0"/>
              </a:rPr>
              <a:t>opiorécepteurs</a:t>
            </a:r>
            <a:r>
              <a:rPr lang="fr-CI" dirty="0" smtClean="0">
                <a:latin typeface="Arial Rounded MT Bold" panose="020F0704030504030204" pitchFamily="34" charset="0"/>
              </a:rPr>
              <a:t> centraux et médullaires, mais de façon plus fugace.</a:t>
            </a:r>
          </a:p>
          <a:p>
            <a:pPr>
              <a:buFontTx/>
              <a:buChar char="-"/>
            </a:pPr>
            <a:r>
              <a:rPr lang="fr-CI" dirty="0" smtClean="0">
                <a:latin typeface="Arial Rounded MT Bold" panose="020F0704030504030204" pitchFamily="34" charset="0"/>
              </a:rPr>
              <a:t>Forme salifiée (chlorhydrate) est plus hydrophile, ce qui facilite son administration par voie injectable. </a:t>
            </a:r>
            <a:endParaRPr lang="fr-FR" dirty="0">
              <a:latin typeface="Arial Rounded MT Bold" panose="020F0704030504030204" pitchFamily="34" charset="0"/>
            </a:endParaRPr>
          </a:p>
        </p:txBody>
      </p:sp>
      <p:sp>
        <p:nvSpPr>
          <p:cNvPr id="4" name="Espace réservé du numéro de diapositive 3"/>
          <p:cNvSpPr>
            <a:spLocks noGrp="1"/>
          </p:cNvSpPr>
          <p:nvPr>
            <p:ph type="sldNum" sz="quarter" idx="12"/>
          </p:nvPr>
        </p:nvSpPr>
        <p:spPr/>
        <p:txBody>
          <a:bodyPr/>
          <a:lstStyle/>
          <a:p>
            <a:fld id="{478B7ED7-5E79-4F38-B46E-15BDDAD387FC}" type="slidenum">
              <a:rPr lang="fr-FR" smtClean="0"/>
              <a:t>53</a:t>
            </a:fld>
            <a:endParaRPr lang="fr-FR"/>
          </a:p>
        </p:txBody>
      </p:sp>
    </p:spTree>
    <p:extLst>
      <p:ext uri="{BB962C8B-B14F-4D97-AF65-F5344CB8AC3E}">
        <p14:creationId xmlns:p14="http://schemas.microsoft.com/office/powerpoint/2010/main" val="23013303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900457"/>
          </a:xfrm>
        </p:spPr>
        <p:txBody>
          <a:bodyPr/>
          <a:lstStyle/>
          <a:p>
            <a:r>
              <a:rPr lang="fr-CI" dirty="0" smtClean="0">
                <a:latin typeface="Arial Rounded MT Bold" panose="020F0704030504030204" pitchFamily="34" charset="0"/>
              </a:rPr>
              <a:t>IV.4. Codéine</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778565" y="1046922"/>
            <a:ext cx="10515600" cy="5161722"/>
          </a:xfrm>
        </p:spPr>
        <p:txBody>
          <a:bodyPr>
            <a:normAutofit fontScale="92500" lnSpcReduction="10000"/>
          </a:bodyPr>
          <a:lstStyle/>
          <a:p>
            <a:pPr>
              <a:buFontTx/>
              <a:buChar char="-"/>
            </a:pPr>
            <a:r>
              <a:rPr lang="fr-CI" dirty="0" smtClean="0">
                <a:latin typeface="Arial Rounded MT Bold" panose="020F0704030504030204" pitchFamily="34" charset="0"/>
              </a:rPr>
              <a:t>Codéine = </a:t>
            </a:r>
            <a:r>
              <a:rPr lang="fr-CI" dirty="0" err="1" smtClean="0">
                <a:latin typeface="Arial Rounded MT Bold" panose="020F0704030504030204" pitchFamily="34" charset="0"/>
              </a:rPr>
              <a:t>méthylmorphine</a:t>
            </a:r>
            <a:r>
              <a:rPr lang="fr-CI" dirty="0" smtClean="0">
                <a:latin typeface="Arial Rounded MT Bold" panose="020F0704030504030204" pitchFamily="34" charset="0"/>
              </a:rPr>
              <a:t>, alcaloïde isolé de l’opium</a:t>
            </a:r>
            <a:endParaRPr lang="fr-FR" dirty="0">
              <a:latin typeface="Arial Rounded MT Bold" panose="020F0704030504030204" pitchFamily="34" charset="0"/>
            </a:endParaRPr>
          </a:p>
          <a:p>
            <a:pPr>
              <a:buFontTx/>
              <a:buChar char="-"/>
            </a:pPr>
            <a:r>
              <a:rPr lang="fr-CI" dirty="0" smtClean="0">
                <a:latin typeface="Arial Rounded MT Bold" panose="020F0704030504030204" pitchFamily="34" charset="0"/>
              </a:rPr>
              <a:t>Utilisée en médecine  pour ses propriétés antitussives et analgésiques</a:t>
            </a:r>
          </a:p>
          <a:p>
            <a:pPr>
              <a:buFontTx/>
              <a:buChar char="-"/>
            </a:pPr>
            <a:r>
              <a:rPr lang="fr-CI" dirty="0" smtClean="0">
                <a:latin typeface="Arial Rounded MT Bold" panose="020F0704030504030204" pitchFamily="34" charset="0"/>
              </a:rPr>
              <a:t>En cas d’injection, son action pharmacologique et ses effets sont comparables à ceux de la morphine</a:t>
            </a:r>
          </a:p>
          <a:p>
            <a:pPr>
              <a:buFontTx/>
              <a:buChar char="-"/>
            </a:pPr>
            <a:r>
              <a:rPr lang="fr-CI" dirty="0" smtClean="0">
                <a:latin typeface="Arial Rounded MT Bold" panose="020F0704030504030204" pitchFamily="34" charset="0"/>
              </a:rPr>
              <a:t>Par voie orale, action analgésique plus faible mais effets indésirables qualitativement identiques: dépression respiratoire, nausées, vomissements, constipation</a:t>
            </a:r>
          </a:p>
          <a:p>
            <a:pPr>
              <a:buFontTx/>
              <a:buChar char="-"/>
            </a:pPr>
            <a:r>
              <a:rPr lang="fr-CI" dirty="0" smtClean="0">
                <a:latin typeface="Arial Rounded MT Bold" panose="020F0704030504030204" pitchFamily="34" charset="0"/>
              </a:rPr>
              <a:t>Usage de la codéine dans le cadre d’1 </a:t>
            </a:r>
            <a:r>
              <a:rPr lang="fr-CI" dirty="0" err="1" smtClean="0">
                <a:latin typeface="Arial Rounded MT Bold" panose="020F0704030504030204" pitchFamily="34" charset="0"/>
              </a:rPr>
              <a:t>polytoxicomanie</a:t>
            </a:r>
            <a:r>
              <a:rPr lang="fr-CI" dirty="0" smtClean="0">
                <a:latin typeface="Arial Rounded MT Bold" panose="020F0704030504030204" pitchFamily="34" charset="0"/>
              </a:rPr>
              <a:t>, mais elle sert également  de drogue d’appoint chez des héroïnomanes en manque ou dans le cadre d’1 tentative d’</a:t>
            </a:r>
            <a:r>
              <a:rPr lang="fr-CI" dirty="0" err="1" smtClean="0">
                <a:latin typeface="Arial Rounded MT Bold" panose="020F0704030504030204" pitchFamily="34" charset="0"/>
              </a:rPr>
              <a:t>autosubstitution</a:t>
            </a:r>
            <a:r>
              <a:rPr lang="fr-CI" dirty="0" smtClean="0">
                <a:latin typeface="Arial Rounded MT Bold" panose="020F0704030504030204" pitchFamily="34" charset="0"/>
              </a:rPr>
              <a:t>.</a:t>
            </a:r>
          </a:p>
          <a:p>
            <a:pPr>
              <a:buFontTx/>
              <a:buChar char="-"/>
            </a:pPr>
            <a:r>
              <a:rPr lang="fr-CI" dirty="0" err="1" smtClean="0">
                <a:latin typeface="Arial Rounded MT Bold" panose="020F0704030504030204" pitchFamily="34" charset="0"/>
              </a:rPr>
              <a:t>Néocodion</a:t>
            </a:r>
            <a:r>
              <a:rPr lang="fr-CI" dirty="0" smtClean="0">
                <a:latin typeface="Arial Rounded MT Bold" panose="020F0704030504030204" pitchFamily="34" charset="0"/>
              </a:rPr>
              <a:t>*, Elixir parégorique (teinture d’opium benzoïque)</a:t>
            </a:r>
            <a:endParaRPr lang="fr-FR" dirty="0">
              <a:latin typeface="Arial Rounded MT Bold" panose="020F0704030504030204" pitchFamily="34" charset="0"/>
            </a:endParaRPr>
          </a:p>
          <a:p>
            <a:pPr>
              <a:buFontTx/>
              <a:buChar char="-"/>
            </a:pPr>
            <a:endParaRPr lang="fr-FR" dirty="0">
              <a:latin typeface="Arial Rounded MT Bold" panose="020F0704030504030204" pitchFamily="34" charset="0"/>
            </a:endParaRPr>
          </a:p>
        </p:txBody>
      </p:sp>
      <p:sp>
        <p:nvSpPr>
          <p:cNvPr id="4" name="Espace réservé du numéro de diapositive 3"/>
          <p:cNvSpPr>
            <a:spLocks noGrp="1"/>
          </p:cNvSpPr>
          <p:nvPr>
            <p:ph type="sldNum" sz="quarter" idx="12"/>
          </p:nvPr>
        </p:nvSpPr>
        <p:spPr/>
        <p:txBody>
          <a:bodyPr/>
          <a:lstStyle/>
          <a:p>
            <a:fld id="{478B7ED7-5E79-4F38-B46E-15BDDAD387FC}" type="slidenum">
              <a:rPr lang="fr-FR" smtClean="0"/>
              <a:t>54</a:t>
            </a:fld>
            <a:endParaRPr lang="fr-FR"/>
          </a:p>
        </p:txBody>
      </p:sp>
    </p:spTree>
    <p:extLst>
      <p:ext uri="{BB962C8B-B14F-4D97-AF65-F5344CB8AC3E}">
        <p14:creationId xmlns:p14="http://schemas.microsoft.com/office/powerpoint/2010/main" val="413290310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741432"/>
          </a:xfrm>
        </p:spPr>
        <p:txBody>
          <a:bodyPr>
            <a:normAutofit/>
          </a:bodyPr>
          <a:lstStyle/>
          <a:p>
            <a:r>
              <a:rPr lang="fr-CI" sz="2800" dirty="0" smtClean="0">
                <a:latin typeface="Arial Rounded MT Bold" panose="020F0704030504030204" pitchFamily="34" charset="0"/>
              </a:rPr>
              <a:t>Molécule de codéine</a:t>
            </a:r>
            <a:endParaRPr lang="fr-FR" sz="2800" dirty="0">
              <a:latin typeface="Arial Rounded MT Bold" panose="020F0704030504030204" pitchFamily="34" charset="0"/>
            </a:endParaRPr>
          </a:p>
        </p:txBody>
      </p:sp>
      <p:sp>
        <p:nvSpPr>
          <p:cNvPr id="4" name="Espace réservé du numéro de diapositive 3"/>
          <p:cNvSpPr>
            <a:spLocks noGrp="1"/>
          </p:cNvSpPr>
          <p:nvPr>
            <p:ph type="sldNum" sz="quarter" idx="12"/>
          </p:nvPr>
        </p:nvSpPr>
        <p:spPr/>
        <p:txBody>
          <a:bodyPr/>
          <a:lstStyle/>
          <a:p>
            <a:fld id="{478B7ED7-5E79-4F38-B46E-15BDDAD387FC}" type="slidenum">
              <a:rPr lang="fr-FR" smtClean="0"/>
              <a:t>55</a:t>
            </a:fld>
            <a:endParaRPr lang="fr-FR"/>
          </a:p>
        </p:txBody>
      </p:sp>
      <p:sp>
        <p:nvSpPr>
          <p:cNvPr id="5" name="Espace réservé du contenu 4"/>
          <p:cNvSpPr>
            <a:spLocks noGrp="1"/>
          </p:cNvSpPr>
          <p:nvPr>
            <p:ph idx="1"/>
          </p:nvPr>
        </p:nvSpPr>
        <p:spPr/>
        <p:txBody>
          <a:bodyPr/>
          <a:lstStyle/>
          <a:p>
            <a:endParaRPr lang="fr-FR"/>
          </a:p>
        </p:txBody>
      </p:sp>
    </p:spTree>
    <p:extLst>
      <p:ext uri="{BB962C8B-B14F-4D97-AF65-F5344CB8AC3E}">
        <p14:creationId xmlns:p14="http://schemas.microsoft.com/office/powerpoint/2010/main" val="79688193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1317900"/>
          </a:xfrm>
        </p:spPr>
        <p:txBody>
          <a:bodyPr>
            <a:normAutofit/>
          </a:bodyPr>
          <a:lstStyle/>
          <a:p>
            <a:r>
              <a:rPr lang="fr-CI" dirty="0" smtClean="0">
                <a:latin typeface="Arial Rounded MT Bold" panose="020F0704030504030204" pitchFamily="34" charset="0"/>
              </a:rPr>
              <a:t>IV.5. Opiacés prescrites pour les traitements de substitution </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2166730"/>
            <a:ext cx="10515600" cy="3730487"/>
          </a:xfrm>
        </p:spPr>
        <p:txBody>
          <a:bodyPr/>
          <a:lstStyle/>
          <a:p>
            <a:pPr>
              <a:buFontTx/>
              <a:buChar char="-"/>
            </a:pPr>
            <a:r>
              <a:rPr lang="fr-CI" dirty="0" smtClean="0">
                <a:latin typeface="Arial Rounded MT Bold" panose="020F0704030504030204" pitchFamily="34" charset="0"/>
              </a:rPr>
              <a:t>Traitement de substitution = t. de maintenance</a:t>
            </a:r>
          </a:p>
          <a:p>
            <a:pPr>
              <a:buFontTx/>
              <a:buChar char="-"/>
            </a:pPr>
            <a:r>
              <a:rPr lang="fr-CI" dirty="0" smtClean="0">
                <a:latin typeface="Arial Rounded MT Bold" panose="020F0704030504030204" pitchFamily="34" charset="0"/>
              </a:rPr>
              <a:t>Repose sur l’administration d’1 </a:t>
            </a:r>
            <a:r>
              <a:rPr lang="fr-CI" dirty="0" err="1" smtClean="0">
                <a:latin typeface="Arial Rounded MT Bold" panose="020F0704030504030204" pitchFamily="34" charset="0"/>
              </a:rPr>
              <a:t>sbstce</a:t>
            </a:r>
            <a:r>
              <a:rPr lang="fr-CI" dirty="0" smtClean="0">
                <a:latin typeface="Arial Rounded MT Bold" panose="020F0704030504030204" pitchFamily="34" charset="0"/>
              </a:rPr>
              <a:t> ayant 1 activité pharmacologique similaire à celle de la drogue addictive</a:t>
            </a:r>
          </a:p>
          <a:p>
            <a:pPr>
              <a:buFontTx/>
              <a:buChar char="-"/>
            </a:pPr>
            <a:r>
              <a:rPr lang="fr-CI" dirty="0" smtClean="0">
                <a:latin typeface="Arial Rounded MT Bold" panose="020F0704030504030204" pitchFamily="34" charset="0"/>
              </a:rPr>
              <a:t>Substitution vise, en prévenant la symptomatologie psychique et physique du manque, à stabiliser la consommation de drogues illicites (héroïne) ou, pour le moins, à la diminuer, à insérer la patient dans 1 logique de soins psychiques et somatiques</a:t>
            </a:r>
            <a:endParaRPr lang="fr-FR" dirty="0">
              <a:latin typeface="Arial Rounded MT Bold" panose="020F0704030504030204" pitchFamily="34" charset="0"/>
            </a:endParaRPr>
          </a:p>
        </p:txBody>
      </p:sp>
      <p:sp>
        <p:nvSpPr>
          <p:cNvPr id="4" name="Espace réservé du numéro de diapositive 3"/>
          <p:cNvSpPr>
            <a:spLocks noGrp="1"/>
          </p:cNvSpPr>
          <p:nvPr>
            <p:ph type="sldNum" sz="quarter" idx="12"/>
          </p:nvPr>
        </p:nvSpPr>
        <p:spPr/>
        <p:txBody>
          <a:bodyPr/>
          <a:lstStyle/>
          <a:p>
            <a:fld id="{478B7ED7-5E79-4F38-B46E-15BDDAD387FC}" type="slidenum">
              <a:rPr lang="fr-FR" smtClean="0"/>
              <a:t>56</a:t>
            </a:fld>
            <a:endParaRPr lang="fr-FR"/>
          </a:p>
        </p:txBody>
      </p:sp>
    </p:spTree>
    <p:extLst>
      <p:ext uri="{BB962C8B-B14F-4D97-AF65-F5344CB8AC3E}">
        <p14:creationId xmlns:p14="http://schemas.microsoft.com/office/powerpoint/2010/main" val="149981061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1317900"/>
          </a:xfrm>
        </p:spPr>
        <p:txBody>
          <a:bodyPr>
            <a:normAutofit/>
          </a:bodyPr>
          <a:lstStyle/>
          <a:p>
            <a:r>
              <a:rPr lang="fr-CI" dirty="0" smtClean="0">
                <a:latin typeface="Arial Rounded MT Bold" panose="020F0704030504030204" pitchFamily="34" charset="0"/>
              </a:rPr>
              <a:t>IV.5. Opiacés prescrites pour les traitements de substitution </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2166730"/>
            <a:ext cx="10515600" cy="3730487"/>
          </a:xfrm>
        </p:spPr>
        <p:txBody>
          <a:bodyPr/>
          <a:lstStyle/>
          <a:p>
            <a:pPr>
              <a:buFontTx/>
              <a:buChar char="-"/>
            </a:pPr>
            <a:r>
              <a:rPr lang="fr-CI" dirty="0" smtClean="0">
                <a:latin typeface="Arial Rounded MT Bold" panose="020F0704030504030204" pitchFamily="34" charset="0"/>
              </a:rPr>
              <a:t>Mettre en place 1 étayage psychologique et social suffisant pour éviter que le patient ne réitère l’utilisation de drogue au terme d’1 traitement souvent prolongé</a:t>
            </a:r>
          </a:p>
          <a:p>
            <a:pPr>
              <a:buFontTx/>
              <a:buChar char="-"/>
            </a:pPr>
            <a:r>
              <a:rPr lang="fr-CI" dirty="0" smtClean="0">
                <a:latin typeface="Arial Rounded MT Bold" panose="020F0704030504030204" pitchFamily="34" charset="0"/>
              </a:rPr>
              <a:t>Objectif = élaboration d’1 projet de vie où la dépendance à la drogue est exclue</a:t>
            </a:r>
          </a:p>
          <a:p>
            <a:pPr>
              <a:buFontTx/>
              <a:buChar char="-"/>
            </a:pPr>
            <a:r>
              <a:rPr lang="fr-CI" dirty="0" smtClean="0">
                <a:latin typeface="Arial Rounded MT Bold" panose="020F0704030504030204" pitchFamily="34" charset="0"/>
              </a:rPr>
              <a:t>Traitement de substitution pour  tabagisme (substituts nicotiniques) et héroïnomanie (méthadone et </a:t>
            </a:r>
            <a:r>
              <a:rPr lang="fr-CI" dirty="0" err="1" smtClean="0">
                <a:latin typeface="Arial Rounded MT Bold" panose="020F0704030504030204" pitchFamily="34" charset="0"/>
              </a:rPr>
              <a:t>buprénorphine</a:t>
            </a:r>
            <a:r>
              <a:rPr lang="fr-CI" dirty="0" smtClean="0">
                <a:latin typeface="Arial Rounded MT Bold" panose="020F0704030504030204" pitchFamily="34" charset="0"/>
              </a:rPr>
              <a:t>).</a:t>
            </a:r>
          </a:p>
        </p:txBody>
      </p:sp>
      <p:sp>
        <p:nvSpPr>
          <p:cNvPr id="4" name="Espace réservé du numéro de diapositive 3"/>
          <p:cNvSpPr>
            <a:spLocks noGrp="1"/>
          </p:cNvSpPr>
          <p:nvPr>
            <p:ph type="sldNum" sz="quarter" idx="12"/>
          </p:nvPr>
        </p:nvSpPr>
        <p:spPr/>
        <p:txBody>
          <a:bodyPr/>
          <a:lstStyle/>
          <a:p>
            <a:fld id="{478B7ED7-5E79-4F38-B46E-15BDDAD387FC}" type="slidenum">
              <a:rPr lang="fr-FR" smtClean="0"/>
              <a:t>57</a:t>
            </a:fld>
            <a:endParaRPr lang="fr-FR"/>
          </a:p>
        </p:txBody>
      </p:sp>
    </p:spTree>
    <p:extLst>
      <p:ext uri="{BB962C8B-B14F-4D97-AF65-F5344CB8AC3E}">
        <p14:creationId xmlns:p14="http://schemas.microsoft.com/office/powerpoint/2010/main" val="163317526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1317900"/>
          </a:xfrm>
        </p:spPr>
        <p:txBody>
          <a:bodyPr>
            <a:normAutofit/>
          </a:bodyPr>
          <a:lstStyle/>
          <a:p>
            <a:r>
              <a:rPr lang="fr-CI" dirty="0" smtClean="0">
                <a:latin typeface="Arial Rounded MT Bold" panose="020F0704030504030204" pitchFamily="34" charset="0"/>
              </a:rPr>
              <a:t>IV.5. Opiacés prescrites pour les traitements de substitution </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2166730"/>
            <a:ext cx="10515600" cy="3730487"/>
          </a:xfrm>
        </p:spPr>
        <p:txBody>
          <a:bodyPr/>
          <a:lstStyle/>
          <a:p>
            <a:pPr>
              <a:buFontTx/>
              <a:buChar char="-"/>
            </a:pPr>
            <a:r>
              <a:rPr lang="fr-CI" dirty="0" smtClean="0">
                <a:latin typeface="Arial Rounded MT Bold" panose="020F0704030504030204" pitchFamily="34" charset="0"/>
              </a:rPr>
              <a:t>Patient sous médication de substitution, ne ressent plus de symptômes de manque, ne présente pas non plus l’état de dysphorie anxieuse ou de dépression fréquemment observé au décours d’1 sevrage</a:t>
            </a:r>
          </a:p>
          <a:p>
            <a:pPr>
              <a:buFontTx/>
              <a:buChar char="-"/>
            </a:pPr>
            <a:r>
              <a:rPr lang="fr-CI" dirty="0" smtClean="0">
                <a:latin typeface="Arial Rounded MT Bold" panose="020F0704030504030204" pitchFamily="34" charset="0"/>
              </a:rPr>
              <a:t>Bénéfice du traitement de substitution (TS): réduction du risque infectieux ( hépatite, sida), du risque judiciaire (injonction thérapeutique); instauration d’1 dynamique de soins incluant l’élaboration de liens sociaux, familiaux et affectifs nouveaux</a:t>
            </a:r>
          </a:p>
        </p:txBody>
      </p:sp>
      <p:sp>
        <p:nvSpPr>
          <p:cNvPr id="4" name="Espace réservé du numéro de diapositive 3"/>
          <p:cNvSpPr>
            <a:spLocks noGrp="1"/>
          </p:cNvSpPr>
          <p:nvPr>
            <p:ph type="sldNum" sz="quarter" idx="12"/>
          </p:nvPr>
        </p:nvSpPr>
        <p:spPr/>
        <p:txBody>
          <a:bodyPr/>
          <a:lstStyle/>
          <a:p>
            <a:fld id="{478B7ED7-5E79-4F38-B46E-15BDDAD387FC}" type="slidenum">
              <a:rPr lang="fr-FR" smtClean="0"/>
              <a:t>58</a:t>
            </a:fld>
            <a:endParaRPr lang="fr-FR"/>
          </a:p>
        </p:txBody>
      </p:sp>
    </p:spTree>
    <p:extLst>
      <p:ext uri="{BB962C8B-B14F-4D97-AF65-F5344CB8AC3E}">
        <p14:creationId xmlns:p14="http://schemas.microsoft.com/office/powerpoint/2010/main" val="33309159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1317900"/>
          </a:xfrm>
        </p:spPr>
        <p:txBody>
          <a:bodyPr>
            <a:normAutofit/>
          </a:bodyPr>
          <a:lstStyle/>
          <a:p>
            <a:r>
              <a:rPr lang="fr-CI" dirty="0" smtClean="0">
                <a:latin typeface="Arial Rounded MT Bold" panose="020F0704030504030204" pitchFamily="34" charset="0"/>
              </a:rPr>
              <a:t>IV.5. Opiacés prescrites pour les traitements de substitution </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2166730"/>
            <a:ext cx="10515600" cy="3730487"/>
          </a:xfrm>
        </p:spPr>
        <p:txBody>
          <a:bodyPr/>
          <a:lstStyle/>
          <a:p>
            <a:pPr>
              <a:buFontTx/>
              <a:buChar char="-"/>
            </a:pPr>
            <a:r>
              <a:rPr lang="fr-CI" dirty="0" smtClean="0">
                <a:latin typeface="Arial Rounded MT Bold" panose="020F0704030504030204" pitchFamily="34" charset="0"/>
              </a:rPr>
              <a:t>Indication du TS fondée sur 1 appréciation individuelle du patient, après évaluation de son degré de dépendance et d’implication dans le milieu de la toxicomanie, du contexte psychologique et somatique et de l’environnement social</a:t>
            </a:r>
          </a:p>
          <a:p>
            <a:pPr>
              <a:buFontTx/>
              <a:buChar char="-"/>
            </a:pPr>
            <a:r>
              <a:rPr lang="fr-CI" dirty="0" smtClean="0">
                <a:latin typeface="Arial Rounded MT Bold" panose="020F0704030504030204" pitchFamily="34" charset="0"/>
              </a:rPr>
              <a:t>2 indications particulières: toxicomane souffrant d’1 maladie chronique, infectieuse en général (VHC,VIH) et toxicomane enceinte.</a:t>
            </a:r>
          </a:p>
          <a:p>
            <a:pPr>
              <a:buFontTx/>
              <a:buChar char="-"/>
            </a:pPr>
            <a:r>
              <a:rPr lang="fr-CI" dirty="0" smtClean="0">
                <a:latin typeface="Arial Rounded MT Bold" panose="020F0704030504030204" pitchFamily="34" charset="0"/>
              </a:rPr>
              <a:t>En France : méthadone (1995) ou </a:t>
            </a:r>
            <a:r>
              <a:rPr lang="fr-CI" dirty="0" err="1" smtClean="0">
                <a:latin typeface="Arial Rounded MT Bold" panose="020F0704030504030204" pitchFamily="34" charset="0"/>
              </a:rPr>
              <a:t>buprénorphine</a:t>
            </a:r>
            <a:r>
              <a:rPr lang="fr-CI" dirty="0" smtClean="0">
                <a:latin typeface="Arial Rounded MT Bold" panose="020F0704030504030204" pitchFamily="34" charset="0"/>
              </a:rPr>
              <a:t> (1996).</a:t>
            </a:r>
          </a:p>
        </p:txBody>
      </p:sp>
      <p:sp>
        <p:nvSpPr>
          <p:cNvPr id="4" name="Espace réservé du numéro de diapositive 3"/>
          <p:cNvSpPr>
            <a:spLocks noGrp="1"/>
          </p:cNvSpPr>
          <p:nvPr>
            <p:ph type="sldNum" sz="quarter" idx="12"/>
          </p:nvPr>
        </p:nvSpPr>
        <p:spPr/>
        <p:txBody>
          <a:bodyPr/>
          <a:lstStyle/>
          <a:p>
            <a:fld id="{478B7ED7-5E79-4F38-B46E-15BDDAD387FC}" type="slidenum">
              <a:rPr lang="fr-FR" smtClean="0"/>
              <a:t>59</a:t>
            </a:fld>
            <a:endParaRPr lang="fr-FR"/>
          </a:p>
        </p:txBody>
      </p:sp>
    </p:spTree>
    <p:extLst>
      <p:ext uri="{BB962C8B-B14F-4D97-AF65-F5344CB8AC3E}">
        <p14:creationId xmlns:p14="http://schemas.microsoft.com/office/powerpoint/2010/main" val="291127253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1317900"/>
          </a:xfrm>
        </p:spPr>
        <p:txBody>
          <a:bodyPr>
            <a:normAutofit/>
          </a:bodyPr>
          <a:lstStyle/>
          <a:p>
            <a:r>
              <a:rPr lang="fr-CI" dirty="0" smtClean="0">
                <a:latin typeface="Arial Rounded MT Bold" panose="020F0704030504030204" pitchFamily="34" charset="0"/>
              </a:rPr>
              <a:t>IV.5. Opiacés prescrites pour les traitements de substitution </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2166730"/>
            <a:ext cx="10515600" cy="4240696"/>
          </a:xfrm>
        </p:spPr>
        <p:txBody>
          <a:bodyPr>
            <a:normAutofit lnSpcReduction="10000"/>
          </a:bodyPr>
          <a:lstStyle/>
          <a:p>
            <a:pPr>
              <a:buFontTx/>
              <a:buChar char="-"/>
            </a:pPr>
            <a:r>
              <a:rPr lang="fr-CI" dirty="0" smtClean="0">
                <a:latin typeface="Arial Rounded MT Bold" panose="020F0704030504030204" pitchFamily="34" charset="0"/>
              </a:rPr>
              <a:t>MÉTHADONE</a:t>
            </a:r>
          </a:p>
          <a:p>
            <a:pPr>
              <a:buFontTx/>
              <a:buChar char="-"/>
            </a:pPr>
            <a:r>
              <a:rPr lang="fr-CI" dirty="0" smtClean="0">
                <a:latin typeface="Arial Rounded MT Bold" panose="020F0704030504030204" pitchFamily="34" charset="0"/>
              </a:rPr>
              <a:t>Dès 1946: aux USA, 1 analgésique central synthétisé par les Allemands </a:t>
            </a:r>
            <a:r>
              <a:rPr lang="fr-CI" dirty="0" err="1" smtClean="0">
                <a:latin typeface="Arial Rounded MT Bold" panose="020F0704030504030204" pitchFamily="34" charset="0"/>
              </a:rPr>
              <a:t>pdt</a:t>
            </a:r>
            <a:r>
              <a:rPr lang="fr-CI" dirty="0" smtClean="0">
                <a:latin typeface="Arial Rounded MT Bold" panose="020F0704030504030204" pitchFamily="34" charset="0"/>
              </a:rPr>
              <a:t> la guerre, permet de traiter efficacement les manifestations de manque en morphine</a:t>
            </a:r>
          </a:p>
          <a:p>
            <a:pPr>
              <a:buFontTx/>
              <a:buChar char="-"/>
            </a:pPr>
            <a:r>
              <a:rPr lang="fr-CI" dirty="0" smtClean="0">
                <a:latin typeface="Arial Rounded MT Bold" panose="020F0704030504030204" pitchFamily="34" charset="0"/>
              </a:rPr>
              <a:t>Jusqu’en 1960: méthadone utilisée pour faciliter le sevrage en opiacés, SF de cures brèves, à doses dégressives.</a:t>
            </a:r>
          </a:p>
          <a:p>
            <a:pPr>
              <a:buFontTx/>
              <a:buChar char="-"/>
            </a:pPr>
            <a:r>
              <a:rPr lang="fr-CI" dirty="0" smtClean="0">
                <a:latin typeface="Arial Rounded MT Bold" panose="020F0704030504030204" pitchFamily="34" charset="0"/>
              </a:rPr>
              <a:t>En 1962, contexte où la mortalité liée à l’héroïnomanie constituait la 1</a:t>
            </a:r>
            <a:r>
              <a:rPr lang="fr-CI" baseline="30000" dirty="0" smtClean="0">
                <a:latin typeface="Arial Rounded MT Bold" panose="020F0704030504030204" pitchFamily="34" charset="0"/>
              </a:rPr>
              <a:t>ère</a:t>
            </a:r>
            <a:r>
              <a:rPr lang="fr-CI" dirty="0" smtClean="0">
                <a:latin typeface="Arial Rounded MT Bold" panose="020F0704030504030204" pitchFamily="34" charset="0"/>
              </a:rPr>
              <a:t> cause de décès chez les New-Yorkais de 15 à 35 ans, 3 médecins Dole, </a:t>
            </a:r>
            <a:r>
              <a:rPr lang="fr-CI" dirty="0" err="1" smtClean="0">
                <a:latin typeface="Arial Rounded MT Bold" panose="020F0704030504030204" pitchFamily="34" charset="0"/>
              </a:rPr>
              <a:t>Nyswander</a:t>
            </a:r>
            <a:r>
              <a:rPr lang="fr-CI" dirty="0" smtClean="0">
                <a:latin typeface="Arial Rounded MT Bold" panose="020F0704030504030204" pitchFamily="34" charset="0"/>
              </a:rPr>
              <a:t> et </a:t>
            </a:r>
            <a:r>
              <a:rPr lang="fr-CI" dirty="0" err="1" smtClean="0">
                <a:latin typeface="Arial Rounded MT Bold" panose="020F0704030504030204" pitchFamily="34" charset="0"/>
              </a:rPr>
              <a:t>Kreek</a:t>
            </a:r>
            <a:r>
              <a:rPr lang="fr-CI" dirty="0" smtClean="0">
                <a:latin typeface="Arial Rounded MT Bold" panose="020F0704030504030204" pitchFamily="34" charset="0"/>
              </a:rPr>
              <a:t>…. </a:t>
            </a:r>
          </a:p>
        </p:txBody>
      </p:sp>
      <p:sp>
        <p:nvSpPr>
          <p:cNvPr id="4" name="Espace réservé du numéro de diapositive 3"/>
          <p:cNvSpPr>
            <a:spLocks noGrp="1"/>
          </p:cNvSpPr>
          <p:nvPr>
            <p:ph type="sldNum" sz="quarter" idx="12"/>
          </p:nvPr>
        </p:nvSpPr>
        <p:spPr/>
        <p:txBody>
          <a:bodyPr/>
          <a:lstStyle/>
          <a:p>
            <a:fld id="{478B7ED7-5E79-4F38-B46E-15BDDAD387FC}" type="slidenum">
              <a:rPr lang="fr-FR" smtClean="0"/>
              <a:t>60</a:t>
            </a:fld>
            <a:endParaRPr lang="fr-FR"/>
          </a:p>
        </p:txBody>
      </p:sp>
    </p:spTree>
    <p:extLst>
      <p:ext uri="{BB962C8B-B14F-4D97-AF65-F5344CB8AC3E}">
        <p14:creationId xmlns:p14="http://schemas.microsoft.com/office/powerpoint/2010/main" val="73556288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1317900"/>
          </a:xfrm>
        </p:spPr>
        <p:txBody>
          <a:bodyPr>
            <a:normAutofit/>
          </a:bodyPr>
          <a:lstStyle/>
          <a:p>
            <a:r>
              <a:rPr lang="fr-CI" dirty="0" smtClean="0">
                <a:latin typeface="Arial Rounded MT Bold" panose="020F0704030504030204" pitchFamily="34" charset="0"/>
              </a:rPr>
              <a:t>IV.5. Opiacés prescrites pour les traitements de substitution </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2166730"/>
            <a:ext cx="10515600" cy="4240696"/>
          </a:xfrm>
        </p:spPr>
        <p:txBody>
          <a:bodyPr>
            <a:normAutofit/>
          </a:bodyPr>
          <a:lstStyle/>
          <a:p>
            <a:pPr>
              <a:buFontTx/>
              <a:buChar char="-"/>
            </a:pPr>
            <a:r>
              <a:rPr lang="fr-CI" dirty="0" smtClean="0">
                <a:latin typeface="Arial Rounded MT Bold" panose="020F0704030504030204" pitchFamily="34" charset="0"/>
              </a:rPr>
              <a:t>MÉTHADONE (M)</a:t>
            </a:r>
          </a:p>
          <a:p>
            <a:pPr>
              <a:buFontTx/>
              <a:buChar char="-"/>
            </a:pPr>
            <a:r>
              <a:rPr lang="fr-CI" dirty="0" smtClean="0">
                <a:latin typeface="Arial Rounded MT Bold" panose="020F0704030504030204" pitchFamily="34" charset="0"/>
              </a:rPr>
              <a:t>Posologie quotidienne de 80 à 120 mg permettait aux patients héroïnomanes de mener 1 existence socialement acceptable et bloquait les effets des drogues opiacées qu’ils étaient capables de s’injecter</a:t>
            </a:r>
          </a:p>
          <a:p>
            <a:pPr>
              <a:buFontTx/>
              <a:buChar char="-"/>
            </a:pPr>
            <a:r>
              <a:rPr lang="fr-CI" dirty="0" smtClean="0">
                <a:latin typeface="Arial Rounded MT Bold" panose="020F0704030504030204" pitchFamily="34" charset="0"/>
              </a:rPr>
              <a:t>M = 1 agoniste opiacé, comme morphine et héroïne</a:t>
            </a:r>
          </a:p>
          <a:p>
            <a:pPr>
              <a:buFontTx/>
              <a:buChar char="-"/>
            </a:pPr>
            <a:r>
              <a:rPr lang="fr-CI" dirty="0" smtClean="0">
                <a:latin typeface="Arial Rounded MT Bold" panose="020F0704030504030204" pitchFamily="34" charset="0"/>
              </a:rPr>
              <a:t>M exerce 1 effet sédatif, </a:t>
            </a:r>
            <a:r>
              <a:rPr lang="fr-CI" dirty="0" err="1" smtClean="0">
                <a:latin typeface="Arial Rounded MT Bold" panose="020F0704030504030204" pitchFamily="34" charset="0"/>
              </a:rPr>
              <a:t>anlgésique</a:t>
            </a:r>
            <a:r>
              <a:rPr lang="fr-CI" dirty="0" smtClean="0">
                <a:latin typeface="Arial Rounded MT Bold" panose="020F0704030504030204" pitchFamily="34" charset="0"/>
              </a:rPr>
              <a:t> et antitussif</a:t>
            </a:r>
          </a:p>
          <a:p>
            <a:pPr>
              <a:buFontTx/>
              <a:buChar char="-"/>
            </a:pPr>
            <a:r>
              <a:rPr lang="fr-CI" dirty="0" smtClean="0">
                <a:latin typeface="Arial Rounded MT Bold" panose="020F0704030504030204" pitchFamily="34" charset="0"/>
              </a:rPr>
              <a:t>M peut également donner lieu à 1 usage addictif</a:t>
            </a:r>
          </a:p>
          <a:p>
            <a:pPr>
              <a:buFontTx/>
              <a:buChar char="-"/>
            </a:pPr>
            <a:r>
              <a:rPr lang="fr-CI" dirty="0" smtClean="0">
                <a:latin typeface="Arial Rounded MT Bold" panose="020F0704030504030204" pitchFamily="34" charset="0"/>
              </a:rPr>
              <a:t>M = 1 stupéfiant </a:t>
            </a:r>
          </a:p>
          <a:p>
            <a:pPr>
              <a:buFontTx/>
              <a:buChar char="-"/>
            </a:pPr>
            <a:endParaRPr lang="fr-CI" dirty="0" smtClean="0">
              <a:latin typeface="Arial Rounded MT Bold" panose="020F0704030504030204" pitchFamily="34" charset="0"/>
            </a:endParaRPr>
          </a:p>
        </p:txBody>
      </p:sp>
      <p:sp>
        <p:nvSpPr>
          <p:cNvPr id="4" name="Espace réservé du numéro de diapositive 3"/>
          <p:cNvSpPr>
            <a:spLocks noGrp="1"/>
          </p:cNvSpPr>
          <p:nvPr>
            <p:ph type="sldNum" sz="quarter" idx="12"/>
          </p:nvPr>
        </p:nvSpPr>
        <p:spPr/>
        <p:txBody>
          <a:bodyPr/>
          <a:lstStyle/>
          <a:p>
            <a:fld id="{478B7ED7-5E79-4F38-B46E-15BDDAD387FC}" type="slidenum">
              <a:rPr lang="fr-FR" smtClean="0"/>
              <a:t>61</a:t>
            </a:fld>
            <a:endParaRPr lang="fr-FR"/>
          </a:p>
        </p:txBody>
      </p:sp>
    </p:spTree>
    <p:extLst>
      <p:ext uri="{BB962C8B-B14F-4D97-AF65-F5344CB8AC3E}">
        <p14:creationId xmlns:p14="http://schemas.microsoft.com/office/powerpoint/2010/main" val="18053803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1317900"/>
          </a:xfrm>
        </p:spPr>
        <p:txBody>
          <a:bodyPr>
            <a:normAutofit/>
          </a:bodyPr>
          <a:lstStyle/>
          <a:p>
            <a:r>
              <a:rPr lang="fr-CI" dirty="0" smtClean="0">
                <a:latin typeface="Arial Rounded MT Bold" panose="020F0704030504030204" pitchFamily="34" charset="0"/>
              </a:rPr>
              <a:t>IV.5. Opiacés prescrites pour les traitements de substitution </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2166730"/>
            <a:ext cx="10515600" cy="4240696"/>
          </a:xfrm>
        </p:spPr>
        <p:txBody>
          <a:bodyPr>
            <a:normAutofit fontScale="92500" lnSpcReduction="10000"/>
          </a:bodyPr>
          <a:lstStyle/>
          <a:p>
            <a:pPr>
              <a:buFontTx/>
              <a:buChar char="-"/>
            </a:pPr>
            <a:r>
              <a:rPr lang="fr-CI" dirty="0" smtClean="0">
                <a:latin typeface="Arial Rounded MT Bold" panose="020F0704030504030204" pitchFamily="34" charset="0"/>
              </a:rPr>
              <a:t>MÉTHADONE (M)</a:t>
            </a:r>
          </a:p>
          <a:p>
            <a:pPr>
              <a:buFontTx/>
              <a:buChar char="-"/>
            </a:pPr>
            <a:r>
              <a:rPr lang="fr-CI" dirty="0" smtClean="0">
                <a:latin typeface="Arial Rounded MT Bold" panose="020F0704030504030204" pitchFamily="34" charset="0"/>
              </a:rPr>
              <a:t>Elimination plus lente que celle de la morphine  (20-30 h)</a:t>
            </a:r>
          </a:p>
          <a:p>
            <a:pPr>
              <a:buFontTx/>
              <a:buChar char="-"/>
            </a:pPr>
            <a:r>
              <a:rPr lang="fr-CI" dirty="0" smtClean="0">
                <a:latin typeface="Arial Rounded MT Bold" panose="020F0704030504030204" pitchFamily="34" charset="0"/>
              </a:rPr>
              <a:t>Traitement en 4 étapes: évaluation, induction, stabilisation, sevrage progressif</a:t>
            </a:r>
          </a:p>
          <a:p>
            <a:pPr>
              <a:buFontTx/>
              <a:buChar char="-"/>
            </a:pPr>
            <a:r>
              <a:rPr lang="fr-CI" dirty="0" smtClean="0">
                <a:latin typeface="Arial Rounded MT Bold" panose="020F0704030504030204" pitchFamily="34" charset="0"/>
              </a:rPr>
              <a:t>Analyse urinaire = élément objectif pour valider l’abstinence du patient</a:t>
            </a:r>
          </a:p>
          <a:p>
            <a:pPr>
              <a:buFontTx/>
              <a:buChar char="-"/>
            </a:pPr>
            <a:r>
              <a:rPr lang="fr-CI" dirty="0" smtClean="0">
                <a:latin typeface="Arial Rounded MT Bold" panose="020F0704030504030204" pitchFamily="34" charset="0"/>
              </a:rPr>
              <a:t>Effets indésirables = constipation et sécheresse buccale (70% des cas), démangeaisons de la peau ou du nez, irrégularités des menstrues (50%), sudation excessive (85%), léthargie, baisse de la libido, difficultés à se concentrer, vertiges, rétention urinaire…disparaissent avec le prolongement du </a:t>
            </a:r>
            <a:r>
              <a:rPr lang="fr-CI" dirty="0" err="1" smtClean="0">
                <a:latin typeface="Arial Rounded MT Bold" panose="020F0704030504030204" pitchFamily="34" charset="0"/>
              </a:rPr>
              <a:t>ttt</a:t>
            </a:r>
            <a:r>
              <a:rPr lang="fr-CI" dirty="0" smtClean="0">
                <a:latin typeface="Arial Rounded MT Bold" panose="020F0704030504030204" pitchFamily="34" charset="0"/>
              </a:rPr>
              <a:t>.</a:t>
            </a:r>
          </a:p>
          <a:p>
            <a:pPr>
              <a:buFontTx/>
              <a:buChar char="-"/>
            </a:pPr>
            <a:endParaRPr lang="fr-CI" dirty="0" smtClean="0">
              <a:latin typeface="Arial Rounded MT Bold" panose="020F0704030504030204" pitchFamily="34" charset="0"/>
            </a:endParaRPr>
          </a:p>
        </p:txBody>
      </p:sp>
      <p:sp>
        <p:nvSpPr>
          <p:cNvPr id="4" name="Espace réservé du numéro de diapositive 3"/>
          <p:cNvSpPr>
            <a:spLocks noGrp="1"/>
          </p:cNvSpPr>
          <p:nvPr>
            <p:ph type="sldNum" sz="quarter" idx="12"/>
          </p:nvPr>
        </p:nvSpPr>
        <p:spPr/>
        <p:txBody>
          <a:bodyPr/>
          <a:lstStyle/>
          <a:p>
            <a:fld id="{478B7ED7-5E79-4F38-B46E-15BDDAD387FC}" type="slidenum">
              <a:rPr lang="fr-FR" smtClean="0"/>
              <a:t>62</a:t>
            </a:fld>
            <a:endParaRPr lang="fr-FR"/>
          </a:p>
        </p:txBody>
      </p:sp>
    </p:spTree>
    <p:extLst>
      <p:ext uri="{BB962C8B-B14F-4D97-AF65-F5344CB8AC3E}">
        <p14:creationId xmlns:p14="http://schemas.microsoft.com/office/powerpoint/2010/main" val="146444883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1317900"/>
          </a:xfrm>
        </p:spPr>
        <p:txBody>
          <a:bodyPr>
            <a:normAutofit/>
          </a:bodyPr>
          <a:lstStyle/>
          <a:p>
            <a:r>
              <a:rPr lang="fr-CI" dirty="0" smtClean="0">
                <a:latin typeface="Arial Rounded MT Bold" panose="020F0704030504030204" pitchFamily="34" charset="0"/>
              </a:rPr>
              <a:t>IV.5. Opiacés prescrites pour les traitements de substitution </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2166730"/>
            <a:ext cx="10515600" cy="3730487"/>
          </a:xfrm>
        </p:spPr>
        <p:txBody>
          <a:bodyPr/>
          <a:lstStyle/>
          <a:p>
            <a:pPr>
              <a:buFontTx/>
              <a:buChar char="-"/>
            </a:pPr>
            <a:r>
              <a:rPr lang="fr-CI" dirty="0" smtClean="0">
                <a:latin typeface="Arial Rounded MT Bold" panose="020F0704030504030204" pitchFamily="34" charset="0"/>
              </a:rPr>
              <a:t>BUPRÉNORPHINE </a:t>
            </a:r>
          </a:p>
          <a:p>
            <a:pPr>
              <a:buFontTx/>
              <a:buChar char="-"/>
            </a:pPr>
            <a:r>
              <a:rPr lang="fr-CI" dirty="0" smtClean="0">
                <a:latin typeface="Arial Rounded MT Bold" panose="020F0704030504030204" pitchFamily="34" charset="0"/>
              </a:rPr>
              <a:t>Antagoniste et agoniste partiel des </a:t>
            </a:r>
            <a:r>
              <a:rPr lang="fr-CI" dirty="0" err="1" smtClean="0">
                <a:latin typeface="Arial Rounded MT Bold" panose="020F0704030504030204" pitchFamily="34" charset="0"/>
              </a:rPr>
              <a:t>opiorécepteurs</a:t>
            </a:r>
            <a:r>
              <a:rPr lang="fr-CI" dirty="0" smtClean="0">
                <a:latin typeface="Arial Rounded MT Bold" panose="020F0704030504030204" pitchFamily="34" charset="0"/>
              </a:rPr>
              <a:t> (respectivement les récepteurs K  et µ ).</a:t>
            </a:r>
          </a:p>
          <a:p>
            <a:pPr>
              <a:buFontTx/>
              <a:buChar char="-"/>
            </a:pPr>
            <a:r>
              <a:rPr lang="fr-CI" dirty="0" err="1" smtClean="0">
                <a:latin typeface="Arial Rounded MT Bold" panose="020F0704030504030204" pitchFamily="34" charset="0"/>
              </a:rPr>
              <a:t>Temgésic</a:t>
            </a:r>
            <a:r>
              <a:rPr lang="fr-CI" dirty="0" smtClean="0">
                <a:latin typeface="Arial Rounded MT Bold" panose="020F0704030504030204" pitchFamily="34" charset="0"/>
              </a:rPr>
              <a:t>* : </a:t>
            </a:r>
            <a:r>
              <a:rPr lang="fr-CI" dirty="0" err="1" smtClean="0">
                <a:latin typeface="Arial Rounded MT Bold" panose="020F0704030504030204" pitchFamily="34" charset="0"/>
              </a:rPr>
              <a:t>comp</a:t>
            </a:r>
            <a:r>
              <a:rPr lang="fr-CI" dirty="0" smtClean="0">
                <a:latin typeface="Arial Rounded MT Bold" panose="020F0704030504030204" pitchFamily="34" charset="0"/>
              </a:rPr>
              <a:t> à 0,2 mg pour </a:t>
            </a:r>
            <a:r>
              <a:rPr lang="fr-CI" dirty="0" err="1" smtClean="0">
                <a:latin typeface="Arial Rounded MT Bold" panose="020F0704030504030204" pitchFamily="34" charset="0"/>
              </a:rPr>
              <a:t>ttt</a:t>
            </a:r>
            <a:r>
              <a:rPr lang="fr-CI" dirty="0" smtClean="0">
                <a:latin typeface="Arial Rounded MT Bold" panose="020F0704030504030204" pitchFamily="34" charset="0"/>
              </a:rPr>
              <a:t> et dépendance à l’héroïne</a:t>
            </a:r>
          </a:p>
          <a:p>
            <a:pPr>
              <a:buFontTx/>
              <a:buChar char="-"/>
            </a:pPr>
            <a:r>
              <a:rPr lang="fr-CI" dirty="0" err="1" smtClean="0">
                <a:latin typeface="Arial Rounded MT Bold" panose="020F0704030504030204" pitchFamily="34" charset="0"/>
              </a:rPr>
              <a:t>Subutex</a:t>
            </a:r>
            <a:r>
              <a:rPr lang="fr-CI" dirty="0" smtClean="0">
                <a:latin typeface="Arial Rounded MT Bold" panose="020F0704030504030204" pitchFamily="34" charset="0"/>
              </a:rPr>
              <a:t> * et génériques: </a:t>
            </a:r>
            <a:r>
              <a:rPr lang="fr-CI" dirty="0" err="1" smtClean="0">
                <a:latin typeface="Arial Rounded MT Bold" panose="020F0704030504030204" pitchFamily="34" charset="0"/>
              </a:rPr>
              <a:t>comp</a:t>
            </a:r>
            <a:r>
              <a:rPr lang="fr-CI" dirty="0" smtClean="0">
                <a:latin typeface="Arial Rounded MT Bold" panose="020F0704030504030204" pitchFamily="34" charset="0"/>
              </a:rPr>
              <a:t> à 0,4 mg, 1, 2, 4, 6 et 8mg.</a:t>
            </a:r>
          </a:p>
          <a:p>
            <a:pPr>
              <a:buFontTx/>
              <a:buChar char="-"/>
            </a:pPr>
            <a:r>
              <a:rPr lang="fr-CI" dirty="0" smtClean="0">
                <a:latin typeface="Arial Rounded MT Bold" panose="020F0704030504030204" pitchFamily="34" charset="0"/>
              </a:rPr>
              <a:t>Moins toxique que la méthadone en cas d’usage abusif et sans contexte de poly-intoxication </a:t>
            </a:r>
          </a:p>
        </p:txBody>
      </p:sp>
      <p:sp>
        <p:nvSpPr>
          <p:cNvPr id="4" name="Espace réservé du numéro de diapositive 3"/>
          <p:cNvSpPr>
            <a:spLocks noGrp="1"/>
          </p:cNvSpPr>
          <p:nvPr>
            <p:ph type="sldNum" sz="quarter" idx="12"/>
          </p:nvPr>
        </p:nvSpPr>
        <p:spPr/>
        <p:txBody>
          <a:bodyPr/>
          <a:lstStyle/>
          <a:p>
            <a:fld id="{478B7ED7-5E79-4F38-B46E-15BDDAD387FC}" type="slidenum">
              <a:rPr lang="fr-FR" smtClean="0"/>
              <a:t>63</a:t>
            </a:fld>
            <a:endParaRPr lang="fr-FR"/>
          </a:p>
        </p:txBody>
      </p:sp>
    </p:spTree>
    <p:extLst>
      <p:ext uri="{BB962C8B-B14F-4D97-AF65-F5344CB8AC3E}">
        <p14:creationId xmlns:p14="http://schemas.microsoft.com/office/powerpoint/2010/main" val="135228938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1317900"/>
          </a:xfrm>
        </p:spPr>
        <p:txBody>
          <a:bodyPr>
            <a:normAutofit/>
          </a:bodyPr>
          <a:lstStyle/>
          <a:p>
            <a:r>
              <a:rPr lang="fr-CI" dirty="0" smtClean="0">
                <a:latin typeface="Arial Rounded MT Bold" panose="020F0704030504030204" pitchFamily="34" charset="0"/>
              </a:rPr>
              <a:t>IV.5. Opiacés prescrites pour les traitements de substitution </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2166730"/>
            <a:ext cx="10515600" cy="3730487"/>
          </a:xfrm>
        </p:spPr>
        <p:txBody>
          <a:bodyPr/>
          <a:lstStyle/>
          <a:p>
            <a:pPr>
              <a:buFontTx/>
              <a:buChar char="-"/>
            </a:pPr>
            <a:r>
              <a:rPr lang="fr-CI" dirty="0" smtClean="0">
                <a:latin typeface="Arial Rounded MT Bold" panose="020F0704030504030204" pitchFamily="34" charset="0"/>
              </a:rPr>
              <a:t>BUPRÉNORPHINE </a:t>
            </a:r>
          </a:p>
          <a:p>
            <a:pPr>
              <a:buFontTx/>
              <a:buChar char="-"/>
            </a:pPr>
            <a:r>
              <a:rPr lang="fr-CI" dirty="0" smtClean="0">
                <a:latin typeface="Arial Rounded MT Bold" panose="020F0704030504030204" pitchFamily="34" charset="0"/>
              </a:rPr>
              <a:t>Pas de risque de dépression respiratoire grave, moins de sensation d’euphorie si elle est utilisée isolément par voie sublinguale </a:t>
            </a:r>
          </a:p>
          <a:p>
            <a:pPr>
              <a:buFontTx/>
              <a:buChar char="-"/>
            </a:pPr>
            <a:r>
              <a:rPr lang="fr-CI" dirty="0" smtClean="0">
                <a:latin typeface="Arial Rounded MT Bold" panose="020F0704030504030204" pitchFamily="34" charset="0"/>
              </a:rPr>
              <a:t>Voie sublinguale où doses  supérieures à celles requises pour le </a:t>
            </a:r>
            <a:r>
              <a:rPr lang="fr-CI" dirty="0" err="1" smtClean="0">
                <a:latin typeface="Arial Rounded MT Bold" panose="020F0704030504030204" pitchFamily="34" charset="0"/>
              </a:rPr>
              <a:t>ttt</a:t>
            </a:r>
            <a:r>
              <a:rPr lang="fr-CI" dirty="0" smtClean="0">
                <a:latin typeface="Arial Rounded MT Bold" panose="020F0704030504030204" pitchFamily="34" charset="0"/>
              </a:rPr>
              <a:t> de la douleur: 4 à 8, voire 16 mg/j d’où l’</a:t>
            </a:r>
            <a:r>
              <a:rPr lang="fr-CI" dirty="0" err="1" smtClean="0">
                <a:latin typeface="Arial Rounded MT Bold" panose="020F0704030504030204" pitchFamily="34" charset="0"/>
              </a:rPr>
              <a:t>appelation</a:t>
            </a:r>
            <a:r>
              <a:rPr lang="fr-CI" dirty="0" smtClean="0">
                <a:latin typeface="Arial Rounded MT Bold" panose="020F0704030504030204" pitchFamily="34" charset="0"/>
              </a:rPr>
              <a:t> de BHD pour </a:t>
            </a:r>
            <a:r>
              <a:rPr lang="fr-CI" dirty="0" err="1" smtClean="0">
                <a:latin typeface="Arial Rounded MT Bold" panose="020F0704030504030204" pitchFamily="34" charset="0"/>
              </a:rPr>
              <a:t>buprénorphine</a:t>
            </a:r>
            <a:r>
              <a:rPr lang="fr-CI" dirty="0" smtClean="0">
                <a:latin typeface="Arial Rounded MT Bold" panose="020F0704030504030204" pitchFamily="34" charset="0"/>
              </a:rPr>
              <a:t> à </a:t>
            </a:r>
            <a:r>
              <a:rPr lang="fr-CI" smtClean="0">
                <a:latin typeface="Arial Rounded MT Bold" panose="020F0704030504030204" pitchFamily="34" charset="0"/>
              </a:rPr>
              <a:t>haut dosage</a:t>
            </a:r>
            <a:endParaRPr lang="fr-CI" dirty="0" smtClean="0">
              <a:latin typeface="Arial Rounded MT Bold" panose="020F0704030504030204" pitchFamily="34" charset="0"/>
            </a:endParaRPr>
          </a:p>
        </p:txBody>
      </p:sp>
      <p:sp>
        <p:nvSpPr>
          <p:cNvPr id="4" name="Espace réservé du numéro de diapositive 3"/>
          <p:cNvSpPr>
            <a:spLocks noGrp="1"/>
          </p:cNvSpPr>
          <p:nvPr>
            <p:ph type="sldNum" sz="quarter" idx="12"/>
          </p:nvPr>
        </p:nvSpPr>
        <p:spPr/>
        <p:txBody>
          <a:bodyPr/>
          <a:lstStyle/>
          <a:p>
            <a:fld id="{478B7ED7-5E79-4F38-B46E-15BDDAD387FC}" type="slidenum">
              <a:rPr lang="fr-FR" smtClean="0"/>
              <a:t>64</a:t>
            </a:fld>
            <a:endParaRPr lang="fr-FR"/>
          </a:p>
        </p:txBody>
      </p:sp>
    </p:spTree>
    <p:extLst>
      <p:ext uri="{BB962C8B-B14F-4D97-AF65-F5344CB8AC3E}">
        <p14:creationId xmlns:p14="http://schemas.microsoft.com/office/powerpoint/2010/main" val="347373087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589032"/>
          </a:xfrm>
        </p:spPr>
        <p:txBody>
          <a:bodyPr>
            <a:normAutofit/>
          </a:bodyPr>
          <a:lstStyle/>
          <a:p>
            <a:r>
              <a:rPr lang="fr-CI" sz="2800" dirty="0" smtClean="0">
                <a:latin typeface="Arial Rounded MT Bold" panose="020F0704030504030204" pitchFamily="34" charset="0"/>
              </a:rPr>
              <a:t>Méthadone et </a:t>
            </a:r>
            <a:r>
              <a:rPr lang="fr-CI" sz="2800" dirty="0" err="1" smtClean="0">
                <a:latin typeface="Arial Rounded MT Bold" panose="020F0704030504030204" pitchFamily="34" charset="0"/>
              </a:rPr>
              <a:t>buprénorphine</a:t>
            </a:r>
            <a:endParaRPr lang="fr-FR" sz="2800" dirty="0">
              <a:latin typeface="Arial Rounded MT Bold" panose="020F0704030504030204" pitchFamily="34" charset="0"/>
            </a:endParaRPr>
          </a:p>
        </p:txBody>
      </p:sp>
      <p:sp>
        <p:nvSpPr>
          <p:cNvPr id="3" name="Espace réservé du contenu 2"/>
          <p:cNvSpPr>
            <a:spLocks noGrp="1"/>
          </p:cNvSpPr>
          <p:nvPr>
            <p:ph idx="1"/>
          </p:nvPr>
        </p:nvSpPr>
        <p:spPr/>
        <p:txBody>
          <a:bodyPr/>
          <a:lstStyle/>
          <a:p>
            <a:endParaRPr lang="fr-FR" dirty="0"/>
          </a:p>
        </p:txBody>
      </p:sp>
      <p:sp>
        <p:nvSpPr>
          <p:cNvPr id="4" name="Espace réservé du numéro de diapositive 3"/>
          <p:cNvSpPr>
            <a:spLocks noGrp="1"/>
          </p:cNvSpPr>
          <p:nvPr>
            <p:ph type="sldNum" sz="quarter" idx="12"/>
          </p:nvPr>
        </p:nvSpPr>
        <p:spPr/>
        <p:txBody>
          <a:bodyPr/>
          <a:lstStyle/>
          <a:p>
            <a:fld id="{478B7ED7-5E79-4F38-B46E-15BDDAD387FC}" type="slidenum">
              <a:rPr lang="fr-FR" smtClean="0"/>
              <a:t>65</a:t>
            </a:fld>
            <a:endParaRPr lang="fr-FR"/>
          </a:p>
        </p:txBody>
      </p:sp>
    </p:spTree>
    <p:extLst>
      <p:ext uri="{BB962C8B-B14F-4D97-AF65-F5344CB8AC3E}">
        <p14:creationId xmlns:p14="http://schemas.microsoft.com/office/powerpoint/2010/main" val="44510515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880578"/>
          </a:xfrm>
        </p:spPr>
        <p:txBody>
          <a:bodyPr>
            <a:normAutofit/>
          </a:bodyPr>
          <a:lstStyle/>
          <a:p>
            <a:r>
              <a:rPr lang="fr-CI" dirty="0" smtClean="0">
                <a:latin typeface="Arial Rounded MT Bold" panose="020F0704030504030204" pitchFamily="34" charset="0"/>
              </a:rPr>
              <a:t>IV.6. Antagonistes opiacés </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1537252"/>
            <a:ext cx="10515600" cy="4639711"/>
          </a:xfrm>
        </p:spPr>
        <p:txBody>
          <a:bodyPr/>
          <a:lstStyle/>
          <a:p>
            <a:endParaRPr lang="fr-FR" dirty="0"/>
          </a:p>
        </p:txBody>
      </p:sp>
      <p:sp>
        <p:nvSpPr>
          <p:cNvPr id="4" name="Espace réservé du numéro de diapositive 3"/>
          <p:cNvSpPr>
            <a:spLocks noGrp="1"/>
          </p:cNvSpPr>
          <p:nvPr>
            <p:ph type="sldNum" sz="quarter" idx="12"/>
          </p:nvPr>
        </p:nvSpPr>
        <p:spPr/>
        <p:txBody>
          <a:bodyPr/>
          <a:lstStyle/>
          <a:p>
            <a:fld id="{478B7ED7-5E79-4F38-B46E-15BDDAD387FC}" type="slidenum">
              <a:rPr lang="fr-FR" smtClean="0"/>
              <a:t>66</a:t>
            </a:fld>
            <a:endParaRPr lang="fr-FR"/>
          </a:p>
        </p:txBody>
      </p:sp>
    </p:spTree>
    <p:extLst>
      <p:ext uri="{BB962C8B-B14F-4D97-AF65-F5344CB8AC3E}">
        <p14:creationId xmlns:p14="http://schemas.microsoft.com/office/powerpoint/2010/main" val="33675241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668544"/>
          </a:xfrm>
        </p:spPr>
        <p:txBody>
          <a:bodyPr>
            <a:normAutofit/>
          </a:bodyPr>
          <a:lstStyle/>
          <a:p>
            <a:r>
              <a:rPr lang="fr-CI" sz="2800" dirty="0" err="1" smtClean="0">
                <a:latin typeface="Arial Rounded MT Bold" panose="020F0704030504030204" pitchFamily="34" charset="0"/>
              </a:rPr>
              <a:t>Naloxone</a:t>
            </a:r>
            <a:r>
              <a:rPr lang="fr-CI" sz="2800" smtClean="0">
                <a:latin typeface="Arial Rounded MT Bold" panose="020F0704030504030204" pitchFamily="34" charset="0"/>
              </a:rPr>
              <a:t> </a:t>
            </a:r>
            <a:endParaRPr lang="fr-FR" sz="2800" dirty="0">
              <a:latin typeface="Arial Rounded MT Bold" panose="020F0704030504030204" pitchFamily="34" charset="0"/>
            </a:endParaRPr>
          </a:p>
        </p:txBody>
      </p:sp>
      <p:sp>
        <p:nvSpPr>
          <p:cNvPr id="4" name="Espace réservé du numéro de diapositive 3"/>
          <p:cNvSpPr>
            <a:spLocks noGrp="1"/>
          </p:cNvSpPr>
          <p:nvPr>
            <p:ph type="sldNum" sz="quarter" idx="12"/>
          </p:nvPr>
        </p:nvSpPr>
        <p:spPr/>
        <p:txBody>
          <a:bodyPr/>
          <a:lstStyle/>
          <a:p>
            <a:fld id="{478B7ED7-5E79-4F38-B46E-15BDDAD387FC}" type="slidenum">
              <a:rPr lang="fr-FR" smtClean="0"/>
              <a:t>67</a:t>
            </a:fld>
            <a:endParaRPr lang="fr-FR"/>
          </a:p>
        </p:txBody>
      </p:sp>
      <p:sp>
        <p:nvSpPr>
          <p:cNvPr id="9" name="Espace réservé du contenu 8"/>
          <p:cNvSpPr>
            <a:spLocks noGrp="1"/>
          </p:cNvSpPr>
          <p:nvPr>
            <p:ph idx="1"/>
          </p:nvPr>
        </p:nvSpPr>
        <p:spPr/>
        <p:txBody>
          <a:bodyPr/>
          <a:lstStyle/>
          <a:p>
            <a:endParaRPr lang="fr-FR"/>
          </a:p>
        </p:txBody>
      </p:sp>
    </p:spTree>
    <p:extLst>
      <p:ext uri="{BB962C8B-B14F-4D97-AF65-F5344CB8AC3E}">
        <p14:creationId xmlns:p14="http://schemas.microsoft.com/office/powerpoint/2010/main" val="353191762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681797"/>
          </a:xfrm>
        </p:spPr>
        <p:txBody>
          <a:bodyPr>
            <a:normAutofit/>
          </a:bodyPr>
          <a:lstStyle/>
          <a:p>
            <a:r>
              <a:rPr lang="fr-CI" sz="2800" dirty="0" err="1" smtClean="0">
                <a:latin typeface="Arial Rounded MT Bold" panose="020F0704030504030204" pitchFamily="34" charset="0"/>
              </a:rPr>
              <a:t>naltrexone</a:t>
            </a:r>
            <a:endParaRPr lang="fr-FR" sz="2800" dirty="0">
              <a:latin typeface="Arial Rounded MT Bold" panose="020F0704030504030204" pitchFamily="34" charset="0"/>
            </a:endParaRPr>
          </a:p>
        </p:txBody>
      </p:sp>
      <p:sp>
        <p:nvSpPr>
          <p:cNvPr id="4" name="Espace réservé du numéro de diapositive 3"/>
          <p:cNvSpPr>
            <a:spLocks noGrp="1"/>
          </p:cNvSpPr>
          <p:nvPr>
            <p:ph type="sldNum" sz="quarter" idx="12"/>
          </p:nvPr>
        </p:nvSpPr>
        <p:spPr/>
        <p:txBody>
          <a:bodyPr/>
          <a:lstStyle/>
          <a:p>
            <a:fld id="{478B7ED7-5E79-4F38-B46E-15BDDAD387FC}" type="slidenum">
              <a:rPr lang="fr-FR" smtClean="0"/>
              <a:t>68</a:t>
            </a:fld>
            <a:endParaRPr lang="fr-FR"/>
          </a:p>
        </p:txBody>
      </p:sp>
      <p:sp>
        <p:nvSpPr>
          <p:cNvPr id="6" name="Espace réservé du contenu 5"/>
          <p:cNvSpPr>
            <a:spLocks noGrp="1"/>
          </p:cNvSpPr>
          <p:nvPr>
            <p:ph idx="1"/>
          </p:nvPr>
        </p:nvSpPr>
        <p:spPr/>
        <p:txBody>
          <a:bodyPr/>
          <a:lstStyle/>
          <a:p>
            <a:endParaRPr lang="fr-FR"/>
          </a:p>
        </p:txBody>
      </p:sp>
    </p:spTree>
    <p:extLst>
      <p:ext uri="{BB962C8B-B14F-4D97-AF65-F5344CB8AC3E}">
        <p14:creationId xmlns:p14="http://schemas.microsoft.com/office/powerpoint/2010/main" val="206332016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681797"/>
          </a:xfrm>
        </p:spPr>
        <p:txBody>
          <a:bodyPr>
            <a:normAutofit fontScale="90000"/>
          </a:bodyPr>
          <a:lstStyle/>
          <a:p>
            <a:r>
              <a:rPr lang="fr-CI" dirty="0" smtClean="0">
                <a:latin typeface="Arial Rounded MT Bold" panose="020F0704030504030204" pitchFamily="34" charset="0"/>
              </a:rPr>
              <a:t>V. Cocaïne et crack</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1371600"/>
            <a:ext cx="10515600" cy="3737113"/>
          </a:xfrm>
        </p:spPr>
        <p:txBody>
          <a:bodyPr/>
          <a:lstStyle/>
          <a:p>
            <a:pPr marL="0" indent="0">
              <a:buNone/>
            </a:pPr>
            <a:r>
              <a:rPr lang="fr-CI" dirty="0" smtClean="0">
                <a:latin typeface="Arial Rounded MT Bold" panose="020F0704030504030204" pitchFamily="34" charset="0"/>
              </a:rPr>
              <a:t>V.1. Usage</a:t>
            </a:r>
          </a:p>
          <a:p>
            <a:pPr marL="0" indent="0">
              <a:buNone/>
            </a:pPr>
            <a:r>
              <a:rPr lang="fr-CI" dirty="0" smtClean="0">
                <a:latin typeface="Arial Rounded MT Bold" panose="020F0704030504030204" pitchFamily="34" charset="0"/>
              </a:rPr>
              <a:t>V.2. Pharmacologie</a:t>
            </a:r>
          </a:p>
          <a:p>
            <a:pPr marL="0" indent="0">
              <a:buNone/>
            </a:pPr>
            <a:r>
              <a:rPr lang="fr-CI" dirty="0" smtClean="0">
                <a:latin typeface="Arial Rounded MT Bold" panose="020F0704030504030204" pitchFamily="34" charset="0"/>
              </a:rPr>
              <a:t>V.3. Clinique</a:t>
            </a:r>
          </a:p>
          <a:p>
            <a:pPr marL="0" indent="0">
              <a:buNone/>
            </a:pPr>
            <a:r>
              <a:rPr lang="fr-CI" dirty="0" smtClean="0">
                <a:latin typeface="Arial Rounded MT Bold" panose="020F0704030504030204" pitchFamily="34" charset="0"/>
              </a:rPr>
              <a:t>V.4. Intoxication aiguë par la cocaïne ou le crack</a:t>
            </a:r>
          </a:p>
          <a:p>
            <a:pPr marL="0" indent="0">
              <a:buNone/>
            </a:pPr>
            <a:r>
              <a:rPr lang="fr-CI" dirty="0" smtClean="0">
                <a:latin typeface="Arial Rounded MT Bold" panose="020F0704030504030204" pitchFamily="34" charset="0"/>
              </a:rPr>
              <a:t>V.5. Tolérance et dépendance</a:t>
            </a:r>
            <a:endParaRPr lang="fr-FR" dirty="0">
              <a:latin typeface="Arial Rounded MT Bold" panose="020F0704030504030204" pitchFamily="34" charset="0"/>
            </a:endParaRPr>
          </a:p>
        </p:txBody>
      </p:sp>
      <p:sp>
        <p:nvSpPr>
          <p:cNvPr id="4" name="Espace réservé du numéro de diapositive 3"/>
          <p:cNvSpPr>
            <a:spLocks noGrp="1"/>
          </p:cNvSpPr>
          <p:nvPr>
            <p:ph type="sldNum" sz="quarter" idx="12"/>
          </p:nvPr>
        </p:nvSpPr>
        <p:spPr/>
        <p:txBody>
          <a:bodyPr/>
          <a:lstStyle/>
          <a:p>
            <a:fld id="{478B7ED7-5E79-4F38-B46E-15BDDAD387FC}" type="slidenum">
              <a:rPr lang="fr-FR" smtClean="0"/>
              <a:t>69</a:t>
            </a:fld>
            <a:endParaRPr lang="fr-FR"/>
          </a:p>
        </p:txBody>
      </p:sp>
    </p:spTree>
    <p:extLst>
      <p:ext uri="{BB962C8B-B14F-4D97-AF65-F5344CB8AC3E}">
        <p14:creationId xmlns:p14="http://schemas.microsoft.com/office/powerpoint/2010/main" val="367875574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714927"/>
          </a:xfrm>
        </p:spPr>
        <p:txBody>
          <a:bodyPr/>
          <a:lstStyle/>
          <a:p>
            <a:r>
              <a:rPr lang="fr-CI" dirty="0" smtClean="0">
                <a:latin typeface="Arial Rounded MT Bold" panose="020F0704030504030204" pitchFamily="34" charset="0"/>
              </a:rPr>
              <a:t>VI. Amphétamines</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1630017"/>
            <a:ext cx="10515600" cy="3916018"/>
          </a:xfrm>
        </p:spPr>
        <p:txBody>
          <a:bodyPr/>
          <a:lstStyle/>
          <a:p>
            <a:pPr marL="0" indent="0">
              <a:buNone/>
            </a:pPr>
            <a:r>
              <a:rPr lang="fr-CI" dirty="0" smtClean="0">
                <a:latin typeface="Arial Rounded MT Bold" panose="020F0704030504030204" pitchFamily="34" charset="0"/>
              </a:rPr>
              <a:t>VI.1. Famille</a:t>
            </a:r>
          </a:p>
          <a:p>
            <a:pPr marL="0" indent="0">
              <a:buNone/>
            </a:pPr>
            <a:r>
              <a:rPr lang="fr-CI" dirty="0" smtClean="0">
                <a:latin typeface="Arial Rounded MT Bold" panose="020F0704030504030204" pitchFamily="34" charset="0"/>
              </a:rPr>
              <a:t>VI.2. Pharmacologie cellulaire</a:t>
            </a:r>
          </a:p>
          <a:p>
            <a:pPr marL="0" indent="0">
              <a:buNone/>
            </a:pPr>
            <a:r>
              <a:rPr lang="fr-CI" dirty="0" smtClean="0">
                <a:latin typeface="Arial Rounded MT Bold" panose="020F0704030504030204" pitchFamily="34" charset="0"/>
              </a:rPr>
              <a:t>VI.3. Clinique</a:t>
            </a:r>
          </a:p>
          <a:p>
            <a:pPr marL="0" indent="0">
              <a:buNone/>
            </a:pPr>
            <a:r>
              <a:rPr lang="fr-CI" dirty="0">
                <a:latin typeface="Arial Rounded MT Bold" panose="020F0704030504030204" pitchFamily="34" charset="0"/>
              </a:rPr>
              <a:t>	</a:t>
            </a:r>
            <a:r>
              <a:rPr lang="fr-CI" dirty="0" smtClean="0">
                <a:latin typeface="Arial Rounded MT Bold" panose="020F0704030504030204" pitchFamily="34" charset="0"/>
              </a:rPr>
              <a:t>- effets sur le psychisme</a:t>
            </a:r>
          </a:p>
          <a:p>
            <a:pPr marL="0" indent="0">
              <a:buNone/>
            </a:pPr>
            <a:r>
              <a:rPr lang="fr-CI" dirty="0">
                <a:latin typeface="Arial Rounded MT Bold" panose="020F0704030504030204" pitchFamily="34" charset="0"/>
              </a:rPr>
              <a:t>	</a:t>
            </a:r>
            <a:r>
              <a:rPr lang="fr-CI" dirty="0" smtClean="0">
                <a:latin typeface="Arial Rounded MT Bold" panose="020F0704030504030204" pitchFamily="34" charset="0"/>
              </a:rPr>
              <a:t>- effets sur les fonctions physiologiques</a:t>
            </a:r>
          </a:p>
          <a:p>
            <a:pPr marL="0" indent="0">
              <a:buNone/>
            </a:pPr>
            <a:r>
              <a:rPr lang="fr-CI" dirty="0" smtClean="0">
                <a:latin typeface="Arial Rounded MT Bold" panose="020F0704030504030204" pitchFamily="34" charset="0"/>
              </a:rPr>
              <a:t>VI.4. Intoxication aiguë</a:t>
            </a:r>
            <a:endParaRPr lang="fr-FR" dirty="0">
              <a:latin typeface="Arial Rounded MT Bold" panose="020F0704030504030204" pitchFamily="34" charset="0"/>
            </a:endParaRPr>
          </a:p>
        </p:txBody>
      </p:sp>
      <p:sp>
        <p:nvSpPr>
          <p:cNvPr id="4" name="Espace réservé du numéro de diapositive 3"/>
          <p:cNvSpPr>
            <a:spLocks noGrp="1"/>
          </p:cNvSpPr>
          <p:nvPr>
            <p:ph type="sldNum" sz="quarter" idx="12"/>
          </p:nvPr>
        </p:nvSpPr>
        <p:spPr/>
        <p:txBody>
          <a:bodyPr/>
          <a:lstStyle/>
          <a:p>
            <a:fld id="{478B7ED7-5E79-4F38-B46E-15BDDAD387FC}" type="slidenum">
              <a:rPr lang="fr-FR" smtClean="0"/>
              <a:t>70</a:t>
            </a:fld>
            <a:endParaRPr lang="fr-FR"/>
          </a:p>
        </p:txBody>
      </p:sp>
    </p:spTree>
    <p:extLst>
      <p:ext uri="{BB962C8B-B14F-4D97-AF65-F5344CB8AC3E}">
        <p14:creationId xmlns:p14="http://schemas.microsoft.com/office/powerpoint/2010/main" val="423119331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695049"/>
          </a:xfrm>
        </p:spPr>
        <p:txBody>
          <a:bodyPr/>
          <a:lstStyle/>
          <a:p>
            <a:r>
              <a:rPr lang="fr-CI" dirty="0" smtClean="0">
                <a:latin typeface="Arial Rounded MT Bold" panose="020F0704030504030204" pitchFamily="34" charset="0"/>
              </a:rPr>
              <a:t>VII. Ecstasy (MDMA)</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1378226"/>
            <a:ext cx="10515600" cy="4798737"/>
          </a:xfrm>
        </p:spPr>
        <p:txBody>
          <a:bodyPr/>
          <a:lstStyle/>
          <a:p>
            <a:pPr marL="0" indent="0">
              <a:buNone/>
            </a:pPr>
            <a:r>
              <a:rPr lang="fr-CI" dirty="0" smtClean="0">
                <a:latin typeface="Arial Rounded MT Bold" panose="020F0704030504030204" pitchFamily="34" charset="0"/>
              </a:rPr>
              <a:t>VII.1. Famille</a:t>
            </a:r>
          </a:p>
          <a:p>
            <a:pPr marL="0" indent="0">
              <a:buNone/>
            </a:pPr>
            <a:r>
              <a:rPr lang="fr-CI" dirty="0" smtClean="0">
                <a:latin typeface="Arial Rounded MT Bold" panose="020F0704030504030204" pitchFamily="34" charset="0"/>
              </a:rPr>
              <a:t>VII.2. Pharmacologie</a:t>
            </a:r>
          </a:p>
          <a:p>
            <a:pPr marL="0" indent="0">
              <a:buNone/>
            </a:pPr>
            <a:r>
              <a:rPr lang="fr-CI" dirty="0" smtClean="0">
                <a:latin typeface="Arial Rounded MT Bold" panose="020F0704030504030204" pitchFamily="34" charset="0"/>
              </a:rPr>
              <a:t>VII.3. Clinique</a:t>
            </a:r>
          </a:p>
          <a:p>
            <a:pPr marL="0" indent="0">
              <a:buNone/>
            </a:pPr>
            <a:r>
              <a:rPr lang="fr-CI" dirty="0">
                <a:latin typeface="Arial Rounded MT Bold" panose="020F0704030504030204" pitchFamily="34" charset="0"/>
              </a:rPr>
              <a:t>	</a:t>
            </a:r>
            <a:r>
              <a:rPr lang="fr-CI" dirty="0" smtClean="0">
                <a:latin typeface="Arial Rounded MT Bold" panose="020F0704030504030204" pitchFamily="34" charset="0"/>
              </a:rPr>
              <a:t>- effets sur le psychisme</a:t>
            </a:r>
          </a:p>
          <a:p>
            <a:pPr marL="0" indent="0">
              <a:buNone/>
            </a:pPr>
            <a:r>
              <a:rPr lang="fr-CI" dirty="0">
                <a:latin typeface="Arial Rounded MT Bold" panose="020F0704030504030204" pitchFamily="34" charset="0"/>
              </a:rPr>
              <a:t>	</a:t>
            </a:r>
            <a:r>
              <a:rPr lang="fr-CI" dirty="0" smtClean="0">
                <a:latin typeface="Arial Rounded MT Bold" panose="020F0704030504030204" pitchFamily="34" charset="0"/>
              </a:rPr>
              <a:t>- effets sur les fonctions physiologiques</a:t>
            </a:r>
          </a:p>
          <a:p>
            <a:pPr marL="0" indent="0">
              <a:buNone/>
            </a:pPr>
            <a:r>
              <a:rPr lang="fr-CI" dirty="0" smtClean="0">
                <a:latin typeface="Arial Rounded MT Bold" panose="020F0704030504030204" pitchFamily="34" charset="0"/>
              </a:rPr>
              <a:t>VIII.4. Intoxication aiguë</a:t>
            </a:r>
            <a:endParaRPr lang="fr-FR" dirty="0">
              <a:latin typeface="Arial Rounded MT Bold" panose="020F0704030504030204" pitchFamily="34" charset="0"/>
            </a:endParaRPr>
          </a:p>
        </p:txBody>
      </p:sp>
      <p:sp>
        <p:nvSpPr>
          <p:cNvPr id="4" name="Espace réservé du numéro de diapositive 3"/>
          <p:cNvSpPr>
            <a:spLocks noGrp="1"/>
          </p:cNvSpPr>
          <p:nvPr>
            <p:ph type="sldNum" sz="quarter" idx="12"/>
          </p:nvPr>
        </p:nvSpPr>
        <p:spPr/>
        <p:txBody>
          <a:bodyPr/>
          <a:lstStyle/>
          <a:p>
            <a:fld id="{478B7ED7-5E79-4F38-B46E-15BDDAD387FC}" type="slidenum">
              <a:rPr lang="fr-FR" smtClean="0"/>
              <a:t>71</a:t>
            </a:fld>
            <a:endParaRPr lang="fr-FR"/>
          </a:p>
        </p:txBody>
      </p:sp>
    </p:spTree>
    <p:extLst>
      <p:ext uri="{BB962C8B-B14F-4D97-AF65-F5344CB8AC3E}">
        <p14:creationId xmlns:p14="http://schemas.microsoft.com/office/powerpoint/2010/main" val="240951191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814318"/>
          </a:xfrm>
        </p:spPr>
        <p:txBody>
          <a:bodyPr/>
          <a:lstStyle/>
          <a:p>
            <a:r>
              <a:rPr lang="fr-CI" dirty="0" smtClean="0">
                <a:latin typeface="Arial Rounded MT Bold" panose="020F0704030504030204" pitchFamily="34" charset="0"/>
              </a:rPr>
              <a:t>VIII. LSD</a:t>
            </a:r>
            <a:endParaRPr lang="fr-FR" dirty="0">
              <a:latin typeface="Arial Rounded MT Bold" panose="020F0704030504030204" pitchFamily="34" charset="0"/>
            </a:endParaRPr>
          </a:p>
        </p:txBody>
      </p:sp>
      <p:sp>
        <p:nvSpPr>
          <p:cNvPr id="3" name="Espace réservé du contenu 2"/>
          <p:cNvSpPr>
            <a:spLocks noGrp="1"/>
          </p:cNvSpPr>
          <p:nvPr>
            <p:ph idx="1"/>
          </p:nvPr>
        </p:nvSpPr>
        <p:spPr>
          <a:xfrm>
            <a:off x="838200" y="1272209"/>
            <a:ext cx="10515600" cy="4267200"/>
          </a:xfrm>
        </p:spPr>
        <p:txBody>
          <a:bodyPr/>
          <a:lstStyle/>
          <a:p>
            <a:pPr marL="0" indent="0">
              <a:buNone/>
            </a:pPr>
            <a:r>
              <a:rPr lang="fr-CI" dirty="0" smtClean="0">
                <a:latin typeface="Arial Rounded MT Bold" panose="020F0704030504030204" pitchFamily="34" charset="0"/>
              </a:rPr>
              <a:t>VIII.1. Famille</a:t>
            </a:r>
          </a:p>
          <a:p>
            <a:pPr marL="0" indent="0">
              <a:buNone/>
            </a:pPr>
            <a:r>
              <a:rPr lang="fr-CI" dirty="0" smtClean="0">
                <a:latin typeface="Arial Rounded MT Bold" panose="020F0704030504030204" pitchFamily="34" charset="0"/>
              </a:rPr>
              <a:t>VIII.2. Classification des hallucinogènes</a:t>
            </a:r>
          </a:p>
          <a:p>
            <a:pPr marL="0" indent="0">
              <a:buNone/>
            </a:pPr>
            <a:r>
              <a:rPr lang="fr-CI" dirty="0" smtClean="0">
                <a:latin typeface="Arial Rounded MT Bold" panose="020F0704030504030204" pitchFamily="34" charset="0"/>
              </a:rPr>
              <a:t>VIII.3. Pharmacologie</a:t>
            </a:r>
          </a:p>
          <a:p>
            <a:pPr marL="0" indent="0">
              <a:buNone/>
            </a:pPr>
            <a:r>
              <a:rPr lang="fr-CI" dirty="0" smtClean="0">
                <a:latin typeface="Arial Rounded MT Bold" panose="020F0704030504030204" pitchFamily="34" charset="0"/>
              </a:rPr>
              <a:t>VIII.4. Manifestations psychiques</a:t>
            </a:r>
          </a:p>
          <a:p>
            <a:pPr marL="0" indent="0">
              <a:buNone/>
            </a:pPr>
            <a:r>
              <a:rPr lang="fr-CI" dirty="0" smtClean="0">
                <a:latin typeface="Arial Rounded MT Bold" panose="020F0704030504030204" pitchFamily="34" charset="0"/>
              </a:rPr>
              <a:t>VIII.5. Manifestations neurovégétatives</a:t>
            </a:r>
          </a:p>
          <a:p>
            <a:pPr marL="0" indent="0">
              <a:buNone/>
            </a:pPr>
            <a:r>
              <a:rPr lang="fr-CI" dirty="0" smtClean="0">
                <a:latin typeface="Arial Rounded MT Bold" panose="020F0704030504030204" pitchFamily="34" charset="0"/>
              </a:rPr>
              <a:t>VIII.6. Dépendance et tolérance</a:t>
            </a:r>
            <a:endParaRPr lang="fr-FR" dirty="0">
              <a:latin typeface="Arial Rounded MT Bold" panose="020F0704030504030204" pitchFamily="34" charset="0"/>
            </a:endParaRPr>
          </a:p>
        </p:txBody>
      </p:sp>
      <p:sp>
        <p:nvSpPr>
          <p:cNvPr id="4" name="Espace réservé du numéro de diapositive 3"/>
          <p:cNvSpPr>
            <a:spLocks noGrp="1"/>
          </p:cNvSpPr>
          <p:nvPr>
            <p:ph type="sldNum" sz="quarter" idx="12"/>
          </p:nvPr>
        </p:nvSpPr>
        <p:spPr/>
        <p:txBody>
          <a:bodyPr/>
          <a:lstStyle/>
          <a:p>
            <a:fld id="{478B7ED7-5E79-4F38-B46E-15BDDAD387FC}" type="slidenum">
              <a:rPr lang="fr-FR" smtClean="0"/>
              <a:t>72</a:t>
            </a:fld>
            <a:endParaRPr lang="fr-FR"/>
          </a:p>
        </p:txBody>
      </p:sp>
    </p:spTree>
    <p:extLst>
      <p:ext uri="{BB962C8B-B14F-4D97-AF65-F5344CB8AC3E}">
        <p14:creationId xmlns:p14="http://schemas.microsoft.com/office/powerpoint/2010/main" val="666265868"/>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1101</TotalTime>
  <Words>3898</Words>
  <Application>Microsoft Office PowerPoint</Application>
  <PresentationFormat>Grand écran</PresentationFormat>
  <Paragraphs>458</Paragraphs>
  <Slides>72</Slides>
  <Notes>1</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72</vt:i4>
      </vt:variant>
    </vt:vector>
  </HeadingPairs>
  <TitlesOfParts>
    <vt:vector size="77" baseType="lpstr">
      <vt:lpstr>Arial</vt:lpstr>
      <vt:lpstr>Arial Rounded MT Bold</vt:lpstr>
      <vt:lpstr>Calibri</vt:lpstr>
      <vt:lpstr>Calibri Light</vt:lpstr>
      <vt:lpstr>Thème Office</vt:lpstr>
      <vt:lpstr>Les toxicomanies</vt:lpstr>
      <vt:lpstr>Plan </vt:lpstr>
      <vt:lpstr>I. Des drogues à la drogue</vt:lpstr>
      <vt:lpstr>I.1. Définitions</vt:lpstr>
      <vt:lpstr>I.2. Classification</vt:lpstr>
      <vt:lpstr>I.2. Classification</vt:lpstr>
      <vt:lpstr>I.3. Notion de pharmacodépendance</vt:lpstr>
      <vt:lpstr>I.3. Notion de pharmacodépendance</vt:lpstr>
      <vt:lpstr>I.3. Notion de pharmacodépendance</vt:lpstr>
      <vt:lpstr>II. Toxicomanies pour le pharmacologue</vt:lpstr>
      <vt:lpstr>II.1. Circuits neuronaux dopaminergiques</vt:lpstr>
      <vt:lpstr>II.2. Stimuli activant les neurones dopaminergiques</vt:lpstr>
      <vt:lpstr>II.3. Sensibilisation</vt:lpstr>
      <vt:lpstr>II.4. Stratégies thérapeutiques pour le traitement de la dépendance et la prévention des rechutes  </vt:lpstr>
      <vt:lpstr>III. Cannabis et dérivés</vt:lpstr>
      <vt:lpstr>Molécule de cannabis isomère delta 9 tétrahydrocannabinol</vt:lpstr>
      <vt:lpstr>III.1. Plante de cannabis</vt:lpstr>
      <vt:lpstr>III.2. Préparations à base de cannabis</vt:lpstr>
      <vt:lpstr>III.2. Préparations à base de cannabis</vt:lpstr>
      <vt:lpstr>III.2. Préparations à base de cannabis</vt:lpstr>
      <vt:lpstr>III.2. Préparations à base de cannabis</vt:lpstr>
      <vt:lpstr>III.3. Action pharmacologique  du cannabis</vt:lpstr>
      <vt:lpstr>III.4. Conséquences cliniques de l’usage du cannabis</vt:lpstr>
      <vt:lpstr>III.4. Conséquences cliniques de l’usage du cannabis 1. Manifestations psychiques</vt:lpstr>
      <vt:lpstr>III.4. Conséquences cliniques de l’usage du cannabis 1. Manifestations psychiques 1.1. Usage occasionnel</vt:lpstr>
      <vt:lpstr>1.1. Usage occasionnel de cannabis</vt:lpstr>
      <vt:lpstr>1.2. Usage fréquent et prolongé de cannabis</vt:lpstr>
      <vt:lpstr>1.2. Usage fréquent et prolongé de cannabis</vt:lpstr>
      <vt:lpstr>1.2. Usage fréquent et prolongé de cannabis</vt:lpstr>
      <vt:lpstr>1.2. Usage fréquent et prolongé de cannabis</vt:lpstr>
      <vt:lpstr>1.2. Usage fréquent et prolongé de cannabis</vt:lpstr>
      <vt:lpstr>1.3. Effets sur des pathologies psychiatriques confirmées</vt:lpstr>
      <vt:lpstr>III.4. Conséquences cliniques de l’usage du cannabis</vt:lpstr>
      <vt:lpstr>III.4. Conséquences cliniques de l’usage du cannabis</vt:lpstr>
      <vt:lpstr>III.4. Conséquences cliniques de l’usage du cannabis</vt:lpstr>
      <vt:lpstr>III.5. Tolérance et dépendance au cannabis</vt:lpstr>
      <vt:lpstr>III.5. Tolérance et dépendance au cannabis</vt:lpstr>
      <vt:lpstr>IV. Opiacés</vt:lpstr>
      <vt:lpstr>Molécule de morphine</vt:lpstr>
      <vt:lpstr>IV.1. Famille des opiacés</vt:lpstr>
      <vt:lpstr>IV.2. Morphine</vt:lpstr>
      <vt:lpstr>IV.2. Morphine</vt:lpstr>
      <vt:lpstr>IV.2. Morphine</vt:lpstr>
      <vt:lpstr>IV.2. Morphine</vt:lpstr>
      <vt:lpstr>IV.2. Morphine</vt:lpstr>
      <vt:lpstr>IV.2. Morphine</vt:lpstr>
      <vt:lpstr>IV.2. Morphine</vt:lpstr>
      <vt:lpstr>IV.2. Morphine</vt:lpstr>
      <vt:lpstr>IV.3. Héroïne</vt:lpstr>
      <vt:lpstr>Molécule d’héroïne</vt:lpstr>
      <vt:lpstr>IV.3. Héroïne</vt:lpstr>
      <vt:lpstr>IV.3. Héroïne</vt:lpstr>
      <vt:lpstr>IV.3. Héroïne</vt:lpstr>
      <vt:lpstr>IV.4. Codéine</vt:lpstr>
      <vt:lpstr>Molécule de codéine</vt:lpstr>
      <vt:lpstr>IV.5. Opiacés prescrites pour les traitements de substitution </vt:lpstr>
      <vt:lpstr>IV.5. Opiacés prescrites pour les traitements de substitution </vt:lpstr>
      <vt:lpstr>IV.5. Opiacés prescrites pour les traitements de substitution </vt:lpstr>
      <vt:lpstr>IV.5. Opiacés prescrites pour les traitements de substitution </vt:lpstr>
      <vt:lpstr>IV.5. Opiacés prescrites pour les traitements de substitution </vt:lpstr>
      <vt:lpstr>IV.5. Opiacés prescrites pour les traitements de substitution </vt:lpstr>
      <vt:lpstr>IV.5. Opiacés prescrites pour les traitements de substitution </vt:lpstr>
      <vt:lpstr>IV.5. Opiacés prescrites pour les traitements de substitution </vt:lpstr>
      <vt:lpstr>IV.5. Opiacés prescrites pour les traitements de substitution </vt:lpstr>
      <vt:lpstr>Méthadone et buprénorphine</vt:lpstr>
      <vt:lpstr>IV.6. Antagonistes opiacés </vt:lpstr>
      <vt:lpstr>Naloxone </vt:lpstr>
      <vt:lpstr>naltrexone</vt:lpstr>
      <vt:lpstr>V. Cocaïne et crack</vt:lpstr>
      <vt:lpstr>VI. Amphétamines</vt:lpstr>
      <vt:lpstr>VII. Ecstasy (MDMA)</vt:lpstr>
      <vt:lpstr>VIII. LSD</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 toxicomanies</dc:title>
  <dc:creator>SANGARE PC</dc:creator>
  <cp:lastModifiedBy>SANGARE PC</cp:lastModifiedBy>
  <cp:revision>170</cp:revision>
  <dcterms:created xsi:type="dcterms:W3CDTF">2020-11-30T09:47:37Z</dcterms:created>
  <dcterms:modified xsi:type="dcterms:W3CDTF">2022-05-09T20:08:06Z</dcterms:modified>
</cp:coreProperties>
</file>