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0"/>
  </p:notesMasterIdLst>
  <p:sldIdLst>
    <p:sldId id="256" r:id="rId2"/>
    <p:sldId id="257" r:id="rId3"/>
    <p:sldId id="261" r:id="rId4"/>
    <p:sldId id="264" r:id="rId5"/>
    <p:sldId id="297" r:id="rId6"/>
    <p:sldId id="376" r:id="rId7"/>
    <p:sldId id="378" r:id="rId8"/>
    <p:sldId id="298" r:id="rId9"/>
    <p:sldId id="266" r:id="rId10"/>
    <p:sldId id="379" r:id="rId11"/>
    <p:sldId id="267" r:id="rId12"/>
    <p:sldId id="380" r:id="rId13"/>
    <p:sldId id="268" r:id="rId14"/>
    <p:sldId id="381" r:id="rId15"/>
    <p:sldId id="260" r:id="rId16"/>
    <p:sldId id="269" r:id="rId17"/>
    <p:sldId id="270" r:id="rId18"/>
    <p:sldId id="382" r:id="rId19"/>
    <p:sldId id="271" r:id="rId20"/>
    <p:sldId id="273" r:id="rId21"/>
    <p:sldId id="272" r:id="rId22"/>
    <p:sldId id="384" r:id="rId23"/>
    <p:sldId id="383" r:id="rId24"/>
    <p:sldId id="275" r:id="rId25"/>
    <p:sldId id="276" r:id="rId26"/>
    <p:sldId id="277" r:id="rId27"/>
    <p:sldId id="278" r:id="rId28"/>
    <p:sldId id="280" r:id="rId29"/>
    <p:sldId id="281" r:id="rId30"/>
    <p:sldId id="282" r:id="rId31"/>
    <p:sldId id="385" r:id="rId32"/>
    <p:sldId id="386" r:id="rId33"/>
    <p:sldId id="283" r:id="rId34"/>
    <p:sldId id="286" r:id="rId35"/>
    <p:sldId id="402" r:id="rId36"/>
    <p:sldId id="387" r:id="rId37"/>
    <p:sldId id="287" r:id="rId38"/>
    <p:sldId id="290" r:id="rId39"/>
    <p:sldId id="291" r:id="rId40"/>
    <p:sldId id="288" r:id="rId41"/>
    <p:sldId id="390" r:id="rId42"/>
    <p:sldId id="340" r:id="rId43"/>
    <p:sldId id="341" r:id="rId44"/>
    <p:sldId id="342" r:id="rId45"/>
    <p:sldId id="389" r:id="rId46"/>
    <p:sldId id="343" r:id="rId47"/>
    <p:sldId id="401" r:id="rId48"/>
    <p:sldId id="339" r:id="rId49"/>
    <p:sldId id="295" r:id="rId50"/>
    <p:sldId id="400" r:id="rId51"/>
    <p:sldId id="399" r:id="rId52"/>
    <p:sldId id="296" r:id="rId53"/>
    <p:sldId id="289" r:id="rId54"/>
    <p:sldId id="391" r:id="rId55"/>
    <p:sldId id="304" r:id="rId56"/>
    <p:sldId id="300" r:id="rId57"/>
    <p:sldId id="302" r:id="rId58"/>
    <p:sldId id="305" r:id="rId59"/>
    <p:sldId id="306" r:id="rId60"/>
    <p:sldId id="307" r:id="rId61"/>
    <p:sldId id="315" r:id="rId62"/>
    <p:sldId id="308" r:id="rId63"/>
    <p:sldId id="309" r:id="rId64"/>
    <p:sldId id="313" r:id="rId65"/>
    <p:sldId id="314" r:id="rId66"/>
    <p:sldId id="403" r:id="rId67"/>
    <p:sldId id="344" r:id="rId68"/>
    <p:sldId id="345" r:id="rId69"/>
    <p:sldId id="346" r:id="rId70"/>
    <p:sldId id="347" r:id="rId71"/>
    <p:sldId id="348" r:id="rId72"/>
    <p:sldId id="349" r:id="rId73"/>
    <p:sldId id="395" r:id="rId74"/>
    <p:sldId id="285" r:id="rId75"/>
    <p:sldId id="319" r:id="rId76"/>
    <p:sldId id="320" r:id="rId77"/>
    <p:sldId id="284" r:id="rId78"/>
    <p:sldId id="316" r:id="rId79"/>
    <p:sldId id="317" r:id="rId80"/>
    <p:sldId id="318" r:id="rId81"/>
    <p:sldId id="321" r:id="rId82"/>
    <p:sldId id="398" r:id="rId83"/>
    <p:sldId id="350" r:id="rId84"/>
    <p:sldId id="352" r:id="rId85"/>
    <p:sldId id="351" r:id="rId86"/>
    <p:sldId id="353" r:id="rId87"/>
    <p:sldId id="354" r:id="rId88"/>
    <p:sldId id="355" r:id="rId89"/>
    <p:sldId id="357" r:id="rId90"/>
    <p:sldId id="358" r:id="rId91"/>
    <p:sldId id="356" r:id="rId92"/>
    <p:sldId id="359" r:id="rId93"/>
    <p:sldId id="360" r:id="rId94"/>
    <p:sldId id="361" r:id="rId95"/>
    <p:sldId id="362" r:id="rId96"/>
    <p:sldId id="396" r:id="rId97"/>
    <p:sldId id="397" r:id="rId98"/>
    <p:sldId id="322" r:id="rId99"/>
    <p:sldId id="323" r:id="rId100"/>
    <p:sldId id="363" r:id="rId101"/>
    <p:sldId id="365" r:id="rId102"/>
    <p:sldId id="366" r:id="rId103"/>
    <p:sldId id="364" r:id="rId104"/>
    <p:sldId id="367" r:id="rId105"/>
    <p:sldId id="368" r:id="rId106"/>
    <p:sldId id="325" r:id="rId107"/>
    <p:sldId id="326" r:id="rId108"/>
    <p:sldId id="329" r:id="rId109"/>
    <p:sldId id="331" r:id="rId110"/>
    <p:sldId id="332" r:id="rId111"/>
    <p:sldId id="333" r:id="rId112"/>
    <p:sldId id="334" r:id="rId113"/>
    <p:sldId id="335" r:id="rId114"/>
    <p:sldId id="336" r:id="rId115"/>
    <p:sldId id="337" r:id="rId116"/>
    <p:sldId id="330" r:id="rId117"/>
    <p:sldId id="369" r:id="rId118"/>
    <p:sldId id="370" r:id="rId119"/>
    <p:sldId id="374" r:id="rId120"/>
    <p:sldId id="371" r:id="rId121"/>
    <p:sldId id="372" r:id="rId122"/>
    <p:sldId id="373" r:id="rId123"/>
    <p:sldId id="338" r:id="rId124"/>
    <p:sldId id="392" r:id="rId125"/>
    <p:sldId id="393" r:id="rId126"/>
    <p:sldId id="394" r:id="rId127"/>
    <p:sldId id="404" r:id="rId128"/>
    <p:sldId id="416" r:id="rId129"/>
    <p:sldId id="415" r:id="rId130"/>
    <p:sldId id="409" r:id="rId131"/>
    <p:sldId id="406" r:id="rId132"/>
    <p:sldId id="407" r:id="rId133"/>
    <p:sldId id="405" r:id="rId134"/>
    <p:sldId id="408" r:id="rId135"/>
    <p:sldId id="410" r:id="rId136"/>
    <p:sldId id="412" r:id="rId137"/>
    <p:sldId id="414" r:id="rId138"/>
    <p:sldId id="413" r:id="rId13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2" d="100"/>
          <a:sy n="62" d="100"/>
        </p:scale>
        <p:origin x="1075" y="-149"/>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516D01-AC90-4F5A-9BBE-429BB46BF984}" type="datetimeFigureOut">
              <a:rPr lang="fr-FR" smtClean="0"/>
              <a:t>30/07/2021</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E9E621-FD70-4396-B560-8070E4A1B251}" type="slidenum">
              <a:rPr lang="fr-FR" smtClean="0"/>
              <a:t>‹N°›</a:t>
            </a:fld>
            <a:endParaRPr lang="fr-FR"/>
          </a:p>
        </p:txBody>
      </p:sp>
    </p:spTree>
    <p:extLst>
      <p:ext uri="{BB962C8B-B14F-4D97-AF65-F5344CB8AC3E}">
        <p14:creationId xmlns:p14="http://schemas.microsoft.com/office/powerpoint/2010/main" val="2403202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diabete.qc.ca/html/le_diabete/questcequedia.html"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diabete.qc.ca/html/le_diabete/questcequedia.htm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topsante.com/medecine/maladies-chroniques/cholesterol/cholesterol-quelle-difference-entre-ldl-et-hdl-252744"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s://www.topsante.com/nutrition-et-recettes/bien-choisir-ses-aliments/choisissez-vos-bons-aliments-gras-d-origine-vegetale-10719" TargetMode="External"/><Relationship Id="rId4" Type="http://schemas.openxmlformats.org/officeDocument/2006/relationships/hyperlink" Target="https://www.topsante.com/nutrition-et-recettes/equilibre-alimentaire/omega-3/les-omega-3-une-cure-de-bonne-humeur-12029"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chups.jussieu.fr/polys/diabeto/POLY.Chp.3.html"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chups.jussieu.fr/polys/diabeto/POLY.Chp.2.html"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chups.jussieu.fr/polys/diabeto/POLY.Chp.2.html"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chups.jussieu.fr/polys/diabeto/POLY.Chp.2.html"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chups.jussieu.fr/polys/diabeto/POLY.Chp.2.html"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chups.jussieu.fr/polys/diabeto/POLY.Chp.2.html"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chups.jussieu.fr/polys/diabeto/POLY.Chp.2.html"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chups.jussieu.fr/polys/diabeto/POLY.Chp.2.html"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fr.wikipedia.org/wiki/Glucose"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pharmaetudes.com/ressources/cours%20internat/section5/22-antidiabetiques-oraux.pdf" TargetMode="External"/><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hlinkClick r:id="rId3"/>
              </a:rPr>
              <a:t>http://www.diabete.qc.ca/html/le_diabete/questcequedia.html</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9</a:t>
            </a:fld>
            <a:endParaRPr lang="fr-FR" dirty="0"/>
          </a:p>
        </p:txBody>
      </p:sp>
    </p:spTree>
    <p:extLst>
      <p:ext uri="{BB962C8B-B14F-4D97-AF65-F5344CB8AC3E}">
        <p14:creationId xmlns:p14="http://schemas.microsoft.com/office/powerpoint/2010/main" val="2642210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hlinkClick r:id="rId3"/>
              </a:rPr>
              <a:t>http://www.diabete.qc.ca/html/le_diabete/questcequedia.html</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10</a:t>
            </a:fld>
            <a:endParaRPr lang="fr-FR" dirty="0"/>
          </a:p>
        </p:txBody>
      </p:sp>
    </p:spTree>
    <p:extLst>
      <p:ext uri="{BB962C8B-B14F-4D97-AF65-F5344CB8AC3E}">
        <p14:creationId xmlns:p14="http://schemas.microsoft.com/office/powerpoint/2010/main" val="995966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i="1" dirty="0" smtClean="0"/>
              <a:t>Sources : Diabète Québec, Association canadienne du diabète, Association médicale Canadienne, American </a:t>
            </a:r>
            <a:r>
              <a:rPr lang="fr-FR" i="1" dirty="0" err="1" smtClean="0"/>
              <a:t>Diabetes</a:t>
            </a:r>
            <a:r>
              <a:rPr lang="fr-FR" i="1" dirty="0" smtClean="0"/>
              <a:t> Association. Mars 2001. Révisé en février 2004. Révisé en mai 2009.</a:t>
            </a:r>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13</a:t>
            </a:fld>
            <a:endParaRPr lang="fr-FR"/>
          </a:p>
        </p:txBody>
      </p:sp>
    </p:spTree>
    <p:extLst>
      <p:ext uri="{BB962C8B-B14F-4D97-AF65-F5344CB8AC3E}">
        <p14:creationId xmlns:p14="http://schemas.microsoft.com/office/powerpoint/2010/main" val="2601565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i="1" dirty="0" smtClean="0"/>
              <a:t>Sources : Diabète Québec, Association canadienne du diabète, Association médicale Canadienne, American </a:t>
            </a:r>
            <a:r>
              <a:rPr lang="fr-FR" i="1" dirty="0" err="1" smtClean="0"/>
              <a:t>Diabetes</a:t>
            </a:r>
            <a:r>
              <a:rPr lang="fr-FR" i="1" dirty="0" smtClean="0"/>
              <a:t> Association. Mars 2001. Révisé en février 2004. Révisé en mai 2009.</a:t>
            </a:r>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14</a:t>
            </a:fld>
            <a:endParaRPr lang="fr-FR"/>
          </a:p>
        </p:txBody>
      </p:sp>
    </p:spTree>
    <p:extLst>
      <p:ext uri="{BB962C8B-B14F-4D97-AF65-F5344CB8AC3E}">
        <p14:creationId xmlns:p14="http://schemas.microsoft.com/office/powerpoint/2010/main" val="1262606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smtClean="0">
                <a:solidFill>
                  <a:schemeClr val="tx1"/>
                </a:solidFill>
                <a:effectLst/>
                <a:latin typeface="+mn-lt"/>
                <a:ea typeface="+mn-ea"/>
                <a:cs typeface="+mn-cs"/>
              </a:rPr>
              <a:t>Les acides </a:t>
            </a:r>
            <a:r>
              <a:rPr lang="fr-FR" sz="1200" b="1" i="0" kern="1200" dirty="0" smtClean="0">
                <a:solidFill>
                  <a:schemeClr val="tx1"/>
                </a:solidFill>
                <a:effectLst/>
                <a:latin typeface="+mn-lt"/>
                <a:ea typeface="+mn-ea"/>
                <a:cs typeface="+mn-cs"/>
              </a:rPr>
              <a:t>gras saturés</a:t>
            </a:r>
            <a:r>
              <a:rPr lang="fr-FR" sz="1200" b="0" i="0" kern="1200" dirty="0" smtClean="0">
                <a:solidFill>
                  <a:schemeClr val="tx1"/>
                </a:solidFill>
                <a:effectLst/>
                <a:latin typeface="+mn-lt"/>
                <a:ea typeface="+mn-ea"/>
                <a:cs typeface="+mn-cs"/>
              </a:rPr>
              <a:t> proviennent du règne animal (beurre, crème, fromages, </a:t>
            </a:r>
            <a:r>
              <a:rPr lang="fr-FR" sz="1200" b="1" i="0" kern="1200" dirty="0" smtClean="0">
                <a:solidFill>
                  <a:schemeClr val="tx1"/>
                </a:solidFill>
                <a:effectLst/>
                <a:latin typeface="+mn-lt"/>
                <a:ea typeface="+mn-ea"/>
                <a:cs typeface="+mn-cs"/>
              </a:rPr>
              <a:t>graisses</a:t>
            </a:r>
            <a:r>
              <a:rPr lang="fr-FR" sz="1200" b="0" i="0" kern="1200" dirty="0" smtClean="0">
                <a:solidFill>
                  <a:schemeClr val="tx1"/>
                </a:solidFill>
                <a:effectLst/>
                <a:latin typeface="+mn-lt"/>
                <a:ea typeface="+mn-ea"/>
                <a:cs typeface="+mn-cs"/>
              </a:rPr>
              <a:t> de porc, de bœuf, de canard, d'oie, etc.) Consommés en excès, ces acides gras augmentent la synthèse de </a:t>
            </a:r>
            <a:r>
              <a:rPr lang="fr-FR" sz="1200" b="1" i="0" u="sng" kern="1200" dirty="0" smtClean="0">
                <a:solidFill>
                  <a:schemeClr val="tx1"/>
                </a:solidFill>
                <a:effectLst/>
                <a:latin typeface="+mn-lt"/>
                <a:ea typeface="+mn-ea"/>
                <a:cs typeface="+mn-cs"/>
                <a:hlinkClick r:id="rId3" tooltip="mauvais cholestérol"/>
              </a:rPr>
              <a:t>mauvais cholestérol</a:t>
            </a:r>
            <a:r>
              <a:rPr lang="fr-FR" sz="1200" b="0" i="0" kern="1200" dirty="0" smtClean="0">
                <a:solidFill>
                  <a:schemeClr val="tx1"/>
                </a:solidFill>
                <a:effectLst/>
                <a:latin typeface="+mn-lt"/>
                <a:ea typeface="+mn-ea"/>
                <a:cs typeface="+mn-cs"/>
              </a:rPr>
              <a:t>, le risque de diabète, l'hypertension et donc les problèmes cardiovasculaires. Mais s'ils sont consommés de façon raisonnable et accompagnés d'une activité physique suffisante, ils ont leur place dans l'alimentation humaine.</a:t>
            </a:r>
          </a:p>
          <a:p>
            <a:r>
              <a:rPr lang="fr-FR" sz="1200" b="0" i="0" kern="1200" dirty="0" smtClean="0">
                <a:solidFill>
                  <a:schemeClr val="tx1"/>
                </a:solidFill>
                <a:effectLst/>
                <a:latin typeface="+mn-lt"/>
                <a:ea typeface="+mn-ea"/>
                <a:cs typeface="+mn-cs"/>
              </a:rPr>
              <a:t>Les acides gras mono-insaturés sont les oméga-9. Liquides à température ambiante, ils supportent relativement bien la chaleur. On peut donc les utiliser pour cuisiner. La principale source d'oméga-9 est l'huile d'olive, mais on en trouve aussi dans les noix, l'avocat et les arachides. L'acide oléique est l'acide gras mono-insaturé le plus courant.</a:t>
            </a:r>
          </a:p>
          <a:p>
            <a:r>
              <a:rPr lang="fr-FR" sz="1200" b="0" i="0" kern="1200" dirty="0" smtClean="0">
                <a:solidFill>
                  <a:schemeClr val="tx1"/>
                </a:solidFill>
                <a:effectLst/>
                <a:latin typeface="+mn-lt"/>
                <a:ea typeface="+mn-ea"/>
                <a:cs typeface="+mn-cs"/>
              </a:rPr>
              <a:t>Les acides gras </a:t>
            </a:r>
            <a:r>
              <a:rPr lang="fr-FR" sz="1200" b="0" i="0" kern="1200" dirty="0" err="1" smtClean="0">
                <a:solidFill>
                  <a:schemeClr val="tx1"/>
                </a:solidFill>
                <a:effectLst/>
                <a:latin typeface="+mn-lt"/>
                <a:ea typeface="+mn-ea"/>
                <a:cs typeface="+mn-cs"/>
              </a:rPr>
              <a:t>poly-insaturés</a:t>
            </a:r>
            <a:r>
              <a:rPr lang="fr-FR" sz="1200" b="0" i="0" kern="1200" dirty="0" smtClean="0">
                <a:solidFill>
                  <a:schemeClr val="tx1"/>
                </a:solidFill>
                <a:effectLst/>
                <a:latin typeface="+mn-lt"/>
                <a:ea typeface="+mn-ea"/>
                <a:cs typeface="+mn-cs"/>
              </a:rPr>
              <a:t> comprennent les </a:t>
            </a:r>
            <a:r>
              <a:rPr lang="fr-FR" sz="1200" b="1" i="0" u="sng" kern="1200" dirty="0" smtClean="0">
                <a:solidFill>
                  <a:schemeClr val="tx1"/>
                </a:solidFill>
                <a:effectLst/>
                <a:latin typeface="+mn-lt"/>
                <a:ea typeface="+mn-ea"/>
                <a:cs typeface="+mn-cs"/>
                <a:hlinkClick r:id="rId4" tooltip="oméga-3"/>
              </a:rPr>
              <a:t>oméga-3</a:t>
            </a:r>
            <a:r>
              <a:rPr lang="fr-FR" sz="1200" b="0" i="0" kern="1200" dirty="0" smtClean="0">
                <a:solidFill>
                  <a:schemeClr val="tx1"/>
                </a:solidFill>
                <a:effectLst/>
                <a:latin typeface="+mn-lt"/>
                <a:ea typeface="+mn-ea"/>
                <a:cs typeface="+mn-cs"/>
              </a:rPr>
              <a:t> et les oméga-6. Ces deux acides gras sont dit « essentiels » car ils sont indispensables à une bonne santé cardiovasculaire et ne peuvent pas être synthétisés par l'organisme. Ils doivent donc être obtenus par l'alimentation. On trouve les </a:t>
            </a:r>
            <a:r>
              <a:rPr lang="fr-FR" sz="1200" b="1" i="0" u="sng" kern="1200" dirty="0" smtClean="0">
                <a:solidFill>
                  <a:schemeClr val="tx1"/>
                </a:solidFill>
                <a:effectLst/>
                <a:latin typeface="+mn-lt"/>
                <a:ea typeface="+mn-ea"/>
                <a:cs typeface="+mn-cs"/>
                <a:hlinkClick r:id="rId5" tooltip="oméga-6"/>
              </a:rPr>
              <a:t>oméga-6</a:t>
            </a:r>
            <a:r>
              <a:rPr lang="fr-FR" sz="1200" b="0" i="0" kern="1200" dirty="0" smtClean="0">
                <a:solidFill>
                  <a:schemeClr val="tx1"/>
                </a:solidFill>
                <a:effectLst/>
                <a:latin typeface="+mn-lt"/>
                <a:ea typeface="+mn-ea"/>
                <a:cs typeface="+mn-cs"/>
              </a:rPr>
              <a:t> dans les huiles végétales liquides à température ambiante, comme l'huile de tournesol, de soja et de maïs. Les graines de lin, de chanvre et les poissons gras sont les principaux aliments riches en oméga-3. Les oméga-3 et 6 sont de bons gras,</a:t>
            </a:r>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15</a:t>
            </a:fld>
            <a:endParaRPr lang="fr-FR"/>
          </a:p>
        </p:txBody>
      </p:sp>
    </p:spTree>
    <p:extLst>
      <p:ext uri="{BB962C8B-B14F-4D97-AF65-F5344CB8AC3E}">
        <p14:creationId xmlns:p14="http://schemas.microsoft.com/office/powerpoint/2010/main" val="3035879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smtClean="0"/>
              <a:t>(</a:t>
            </a:r>
            <a:r>
              <a:rPr lang="fr-FR" b="1" dirty="0" smtClean="0">
                <a:hlinkClick r:id="rId3"/>
              </a:rPr>
              <a:t>http://www.chups.jussieu.fr/polys/diabeto/POLY.Chp.3.html</a:t>
            </a:r>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16</a:t>
            </a:fld>
            <a:endParaRPr lang="fr-FR"/>
          </a:p>
        </p:txBody>
      </p:sp>
    </p:spTree>
    <p:extLst>
      <p:ext uri="{BB962C8B-B14F-4D97-AF65-F5344CB8AC3E}">
        <p14:creationId xmlns:p14="http://schemas.microsoft.com/office/powerpoint/2010/main" val="515277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hlinkClick r:id="rId3"/>
              </a:rPr>
              <a:t>http://www.chups.jussieu.fr/polys/diabeto/POLY.Chp.2.html</a:t>
            </a:r>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26</a:t>
            </a:fld>
            <a:endParaRPr lang="fr-FR"/>
          </a:p>
        </p:txBody>
      </p:sp>
    </p:spTree>
    <p:extLst>
      <p:ext uri="{BB962C8B-B14F-4D97-AF65-F5344CB8AC3E}">
        <p14:creationId xmlns:p14="http://schemas.microsoft.com/office/powerpoint/2010/main" val="3437180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hlinkClick r:id="rId3"/>
              </a:rPr>
              <a:t>http://www.chups.jussieu.fr/polys/diabeto/POLY.Chp.2.html</a:t>
            </a:r>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27</a:t>
            </a:fld>
            <a:endParaRPr lang="fr-FR"/>
          </a:p>
        </p:txBody>
      </p:sp>
    </p:spTree>
    <p:extLst>
      <p:ext uri="{BB962C8B-B14F-4D97-AF65-F5344CB8AC3E}">
        <p14:creationId xmlns:p14="http://schemas.microsoft.com/office/powerpoint/2010/main" val="3633466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hlinkClick r:id="rId3"/>
              </a:rPr>
              <a:t>http://www.chups.jussieu.fr/polys/diabeto/POLY.Chp.2.html</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28</a:t>
            </a:fld>
            <a:endParaRPr lang="fr-FR"/>
          </a:p>
        </p:txBody>
      </p:sp>
    </p:spTree>
    <p:extLst>
      <p:ext uri="{BB962C8B-B14F-4D97-AF65-F5344CB8AC3E}">
        <p14:creationId xmlns:p14="http://schemas.microsoft.com/office/powerpoint/2010/main" val="3146573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hlinkClick r:id="rId3"/>
              </a:rPr>
              <a:t>http://www.chups.jussieu.fr/polys/diabeto/POLY.Chp.2.html</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29</a:t>
            </a:fld>
            <a:endParaRPr lang="fr-FR"/>
          </a:p>
        </p:txBody>
      </p:sp>
    </p:spTree>
    <p:extLst>
      <p:ext uri="{BB962C8B-B14F-4D97-AF65-F5344CB8AC3E}">
        <p14:creationId xmlns:p14="http://schemas.microsoft.com/office/powerpoint/2010/main" val="3412647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hlinkClick r:id="rId3"/>
              </a:rPr>
              <a:t>http://www.chups.jussieu.fr/polys/diabeto/POLY.Chp.2.html</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30</a:t>
            </a:fld>
            <a:endParaRPr lang="fr-FR"/>
          </a:p>
        </p:txBody>
      </p:sp>
    </p:spTree>
    <p:extLst>
      <p:ext uri="{BB962C8B-B14F-4D97-AF65-F5344CB8AC3E}">
        <p14:creationId xmlns:p14="http://schemas.microsoft.com/office/powerpoint/2010/main" val="3658596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hlinkClick r:id="rId3"/>
              </a:rPr>
              <a:t>http://www.chups.jussieu.fr/polys/diabeto/POLY.Chp.2.html</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31</a:t>
            </a:fld>
            <a:endParaRPr lang="fr-FR"/>
          </a:p>
        </p:txBody>
      </p:sp>
    </p:spTree>
    <p:extLst>
      <p:ext uri="{BB962C8B-B14F-4D97-AF65-F5344CB8AC3E}">
        <p14:creationId xmlns:p14="http://schemas.microsoft.com/office/powerpoint/2010/main" val="3569983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hlinkClick r:id="rId3"/>
              </a:rPr>
              <a:t>http://www.chups.jussieu.fr/polys/diabeto/POLY.Chp.2.html</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32</a:t>
            </a:fld>
            <a:endParaRPr lang="fr-FR"/>
          </a:p>
        </p:txBody>
      </p:sp>
    </p:spTree>
    <p:extLst>
      <p:ext uri="{BB962C8B-B14F-4D97-AF65-F5344CB8AC3E}">
        <p14:creationId xmlns:p14="http://schemas.microsoft.com/office/powerpoint/2010/main" val="3566573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Récepteurs GLP1 : glucagon </a:t>
            </a:r>
            <a:r>
              <a:rPr lang="fr-FR" dirty="0" err="1" smtClean="0"/>
              <a:t>like</a:t>
            </a:r>
            <a:r>
              <a:rPr lang="fr-FR" dirty="0" smtClean="0"/>
              <a:t> peptide 1</a:t>
            </a:r>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36</a:t>
            </a:fld>
            <a:endParaRPr lang="fr-FR"/>
          </a:p>
        </p:txBody>
      </p:sp>
    </p:spTree>
    <p:extLst>
      <p:ext uri="{BB962C8B-B14F-4D97-AF65-F5344CB8AC3E}">
        <p14:creationId xmlns:p14="http://schemas.microsoft.com/office/powerpoint/2010/main" val="1443110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(extrait de doc revue médicale suisse):</a:t>
            </a:r>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37</a:t>
            </a:fld>
            <a:endParaRPr lang="fr-FR"/>
          </a:p>
        </p:txBody>
      </p:sp>
    </p:spTree>
    <p:extLst>
      <p:ext uri="{BB962C8B-B14F-4D97-AF65-F5344CB8AC3E}">
        <p14:creationId xmlns:p14="http://schemas.microsoft.com/office/powerpoint/2010/main" val="179703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https://www.allodocteurs.fr/se-soigner/histoire-de-la-medecine-la-decouverte-de-la-metformine_27999.html</a:t>
            </a:r>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42</a:t>
            </a:fld>
            <a:endParaRPr lang="fr-FR"/>
          </a:p>
        </p:txBody>
      </p:sp>
    </p:spTree>
    <p:extLst>
      <p:ext uri="{BB962C8B-B14F-4D97-AF65-F5344CB8AC3E}">
        <p14:creationId xmlns:p14="http://schemas.microsoft.com/office/powerpoint/2010/main" val="1200585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https://www.allodocteurs.fr/se-soigner/histoire-de-la-medecine-la-decouverte-de-la-metformine_27999.html</a:t>
            </a:r>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43</a:t>
            </a:fld>
            <a:endParaRPr lang="fr-FR"/>
          </a:p>
        </p:txBody>
      </p:sp>
    </p:spTree>
    <p:extLst>
      <p:ext uri="{BB962C8B-B14F-4D97-AF65-F5344CB8AC3E}">
        <p14:creationId xmlns:p14="http://schemas.microsoft.com/office/powerpoint/2010/main" val="52024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https://www.allodocteurs.fr/se-soigner/histoire-de-la-medecine-la-decouverte-de-la-metformine_27999.html</a:t>
            </a:r>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44</a:t>
            </a:fld>
            <a:endParaRPr lang="fr-FR"/>
          </a:p>
        </p:txBody>
      </p:sp>
    </p:spTree>
    <p:extLst>
      <p:ext uri="{BB962C8B-B14F-4D97-AF65-F5344CB8AC3E}">
        <p14:creationId xmlns:p14="http://schemas.microsoft.com/office/powerpoint/2010/main" val="1525031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https://www.allodocteurs.fr/se-soigner/histoire-de-la-medecine-la-decouverte-de-la-metformine_27999.html</a:t>
            </a:r>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45</a:t>
            </a:fld>
            <a:endParaRPr lang="fr-FR"/>
          </a:p>
        </p:txBody>
      </p:sp>
    </p:spTree>
    <p:extLst>
      <p:ext uri="{BB962C8B-B14F-4D97-AF65-F5344CB8AC3E}">
        <p14:creationId xmlns:p14="http://schemas.microsoft.com/office/powerpoint/2010/main" val="3512983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https://www.allodocteurs.fr/se-soigner/histoire-de-la-medecine-la-decouverte-de-la-metformine_27999.html</a:t>
            </a:r>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46</a:t>
            </a:fld>
            <a:endParaRPr lang="fr-FR"/>
          </a:p>
        </p:txBody>
      </p:sp>
    </p:spTree>
    <p:extLst>
      <p:ext uri="{BB962C8B-B14F-4D97-AF65-F5344CB8AC3E}">
        <p14:creationId xmlns:p14="http://schemas.microsoft.com/office/powerpoint/2010/main" val="190908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mtClean="0"/>
              <a:t>https://blog.santelog.com/2020/05/29/cancer-du-pancreas-metformine-et-rapamycine-pour-une-survie-exceptionnelle/</a:t>
            </a:r>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47</a:t>
            </a:fld>
            <a:endParaRPr lang="fr-FR"/>
          </a:p>
        </p:txBody>
      </p:sp>
    </p:spTree>
    <p:extLst>
      <p:ext uri="{BB962C8B-B14F-4D97-AF65-F5344CB8AC3E}">
        <p14:creationId xmlns:p14="http://schemas.microsoft.com/office/powerpoint/2010/main" val="2914159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 (extrait de doc revue médicale suisse):</a:t>
            </a:r>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53</a:t>
            </a:fld>
            <a:endParaRPr lang="fr-FR"/>
          </a:p>
        </p:txBody>
      </p:sp>
    </p:spTree>
    <p:extLst>
      <p:ext uri="{BB962C8B-B14F-4D97-AF65-F5344CB8AC3E}">
        <p14:creationId xmlns:p14="http://schemas.microsoft.com/office/powerpoint/2010/main" val="10412888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 (extrait de doc revue médicale suisse):</a:t>
            </a:r>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54</a:t>
            </a:fld>
            <a:endParaRPr lang="fr-FR"/>
          </a:p>
        </p:txBody>
      </p:sp>
    </p:spTree>
    <p:extLst>
      <p:ext uri="{BB962C8B-B14F-4D97-AF65-F5344CB8AC3E}">
        <p14:creationId xmlns:p14="http://schemas.microsoft.com/office/powerpoint/2010/main" val="23082092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smtClean="0">
                <a:solidFill>
                  <a:schemeClr val="tx1"/>
                </a:solidFill>
                <a:effectLst/>
                <a:latin typeface="+mn-lt"/>
                <a:ea typeface="+mn-ea"/>
                <a:cs typeface="+mn-cs"/>
              </a:rPr>
              <a:t>La </a:t>
            </a:r>
            <a:r>
              <a:rPr lang="fr-FR" sz="1200" b="1" i="0" kern="1200" dirty="0" smtClean="0">
                <a:solidFill>
                  <a:schemeClr val="tx1"/>
                </a:solidFill>
                <a:effectLst/>
                <a:latin typeface="+mn-lt"/>
                <a:ea typeface="+mn-ea"/>
                <a:cs typeface="+mn-cs"/>
              </a:rPr>
              <a:t>néoglucogenèse</a:t>
            </a:r>
            <a:r>
              <a:rPr lang="fr-FR" sz="1200" b="0" i="0" kern="1200" dirty="0" smtClean="0">
                <a:solidFill>
                  <a:schemeClr val="tx1"/>
                </a:solidFill>
                <a:effectLst/>
                <a:latin typeface="+mn-lt"/>
                <a:ea typeface="+mn-ea"/>
                <a:cs typeface="+mn-cs"/>
              </a:rPr>
              <a:t>, aussi appelée </a:t>
            </a:r>
            <a:r>
              <a:rPr lang="fr-FR" sz="1200" b="1" i="0" kern="1200" dirty="0" smtClean="0">
                <a:solidFill>
                  <a:schemeClr val="tx1"/>
                </a:solidFill>
                <a:effectLst/>
                <a:latin typeface="+mn-lt"/>
                <a:ea typeface="+mn-ea"/>
                <a:cs typeface="+mn-cs"/>
              </a:rPr>
              <a:t>gluconéogenèse</a:t>
            </a:r>
            <a:r>
              <a:rPr lang="fr-FR" sz="1200" b="0" i="0" kern="1200" dirty="0" smtClean="0">
                <a:solidFill>
                  <a:schemeClr val="tx1"/>
                </a:solidFill>
                <a:effectLst/>
                <a:latin typeface="+mn-lt"/>
                <a:ea typeface="+mn-ea"/>
                <a:cs typeface="+mn-cs"/>
              </a:rPr>
              <a:t> est la synthèse du </a:t>
            </a:r>
            <a:r>
              <a:rPr lang="fr-FR" sz="1200" b="0" i="0" u="none" strike="noStrike" kern="1200" dirty="0" smtClean="0">
                <a:solidFill>
                  <a:schemeClr val="tx1"/>
                </a:solidFill>
                <a:effectLst/>
                <a:latin typeface="+mn-lt"/>
                <a:ea typeface="+mn-ea"/>
                <a:cs typeface="+mn-cs"/>
                <a:hlinkClick r:id="rId3" tooltip="Glucose"/>
              </a:rPr>
              <a:t>glucose</a:t>
            </a:r>
            <a:r>
              <a:rPr lang="fr-FR" sz="1200" b="0" i="0" kern="1200" dirty="0" smtClean="0">
                <a:solidFill>
                  <a:schemeClr val="tx1"/>
                </a:solidFill>
                <a:effectLst/>
                <a:latin typeface="+mn-lt"/>
                <a:ea typeface="+mn-ea"/>
                <a:cs typeface="+mn-cs"/>
              </a:rPr>
              <a:t> à partir de composés non-glucidiques. La </a:t>
            </a:r>
            <a:r>
              <a:rPr lang="fr-FR" sz="1200" b="1" i="0" kern="1200" dirty="0" smtClean="0">
                <a:solidFill>
                  <a:schemeClr val="tx1"/>
                </a:solidFill>
                <a:effectLst/>
                <a:latin typeface="+mn-lt"/>
                <a:ea typeface="+mn-ea"/>
                <a:cs typeface="+mn-cs"/>
              </a:rPr>
              <a:t>glycogénogenèse</a:t>
            </a:r>
            <a:r>
              <a:rPr lang="fr-FR" sz="1200" b="0" i="0" kern="1200" dirty="0" smtClean="0">
                <a:solidFill>
                  <a:schemeClr val="tx1"/>
                </a:solidFill>
                <a:effectLst/>
                <a:latin typeface="+mn-lt"/>
                <a:ea typeface="+mn-ea"/>
                <a:cs typeface="+mn-cs"/>
              </a:rPr>
              <a:t> est la voie métabolique qui permet, dans le foie et le muscle, la synthèse de glycogène à partir du glucose. Son but principal est la mise en réserve du glucose issu d'une alimentation riche en glucides.</a:t>
            </a:r>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56</a:t>
            </a:fld>
            <a:endParaRPr lang="fr-FR"/>
          </a:p>
        </p:txBody>
      </p:sp>
    </p:spTree>
    <p:extLst>
      <p:ext uri="{BB962C8B-B14F-4D97-AF65-F5344CB8AC3E}">
        <p14:creationId xmlns:p14="http://schemas.microsoft.com/office/powerpoint/2010/main" val="33772511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smtClean="0">
                <a:solidFill>
                  <a:schemeClr val="tx1"/>
                </a:solidFill>
                <a:effectLst/>
                <a:latin typeface="+mn-lt"/>
                <a:ea typeface="+mn-ea"/>
                <a:cs typeface="+mn-cs"/>
              </a:rPr>
              <a:t>La </a:t>
            </a:r>
            <a:r>
              <a:rPr lang="fr-FR" sz="1200" b="1" i="0" kern="1200" dirty="0" smtClean="0">
                <a:solidFill>
                  <a:schemeClr val="tx1"/>
                </a:solidFill>
                <a:effectLst/>
                <a:latin typeface="+mn-lt"/>
                <a:ea typeface="+mn-ea"/>
                <a:cs typeface="+mn-cs"/>
              </a:rPr>
              <a:t>néoglucogenèse</a:t>
            </a:r>
            <a:r>
              <a:rPr lang="fr-FR" sz="1200" b="0" i="0" kern="1200" dirty="0" smtClean="0">
                <a:solidFill>
                  <a:schemeClr val="tx1"/>
                </a:solidFill>
                <a:effectLst/>
                <a:latin typeface="+mn-lt"/>
                <a:ea typeface="+mn-ea"/>
                <a:cs typeface="+mn-cs"/>
              </a:rPr>
              <a:t>, aussi appelée </a:t>
            </a:r>
            <a:r>
              <a:rPr lang="fr-FR" sz="1200" b="1" i="0" kern="1200" dirty="0" smtClean="0">
                <a:solidFill>
                  <a:schemeClr val="tx1"/>
                </a:solidFill>
                <a:effectLst/>
                <a:latin typeface="+mn-lt"/>
                <a:ea typeface="+mn-ea"/>
                <a:cs typeface="+mn-cs"/>
              </a:rPr>
              <a:t>gluconéogenèse</a:t>
            </a:r>
            <a:r>
              <a:rPr lang="fr-FR" sz="1200" b="0" i="0" kern="1200" dirty="0" smtClean="0">
                <a:solidFill>
                  <a:schemeClr val="tx1"/>
                </a:solidFill>
                <a:effectLst/>
                <a:latin typeface="+mn-lt"/>
                <a:ea typeface="+mn-ea"/>
                <a:cs typeface="+mn-cs"/>
              </a:rPr>
              <a:t> est la synthèse du glucose à partir de composés non-glucidiques.</a:t>
            </a:r>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59</a:t>
            </a:fld>
            <a:endParaRPr lang="fr-FR"/>
          </a:p>
        </p:txBody>
      </p:sp>
    </p:spTree>
    <p:extLst>
      <p:ext uri="{BB962C8B-B14F-4D97-AF65-F5344CB8AC3E}">
        <p14:creationId xmlns:p14="http://schemas.microsoft.com/office/powerpoint/2010/main" val="1642269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smtClean="0">
                <a:solidFill>
                  <a:schemeClr val="tx1"/>
                </a:solidFill>
                <a:effectLst/>
                <a:latin typeface="+mn-lt"/>
                <a:ea typeface="+mn-ea"/>
                <a:cs typeface="+mn-cs"/>
              </a:rPr>
              <a:t>Les </a:t>
            </a:r>
            <a:r>
              <a:rPr lang="fr-FR" sz="1200" b="1" i="0" kern="1200" dirty="0" smtClean="0">
                <a:solidFill>
                  <a:schemeClr val="tx1"/>
                </a:solidFill>
                <a:effectLst/>
                <a:latin typeface="+mn-lt"/>
                <a:ea typeface="+mn-ea"/>
                <a:cs typeface="+mn-cs"/>
              </a:rPr>
              <a:t>OCT</a:t>
            </a:r>
            <a:r>
              <a:rPr lang="fr-FR" sz="1200" b="0" i="0" kern="1200" dirty="0" smtClean="0">
                <a:solidFill>
                  <a:schemeClr val="tx1"/>
                </a:solidFill>
                <a:effectLst/>
                <a:latin typeface="+mn-lt"/>
                <a:ea typeface="+mn-ea"/>
                <a:cs typeface="+mn-cs"/>
              </a:rPr>
              <a:t> sont des </a:t>
            </a:r>
            <a:r>
              <a:rPr lang="fr-FR" sz="1200" b="1" i="0" kern="1200" dirty="0" smtClean="0">
                <a:solidFill>
                  <a:schemeClr val="tx1"/>
                </a:solidFill>
                <a:effectLst/>
                <a:latin typeface="+mn-lt"/>
                <a:ea typeface="+mn-ea"/>
                <a:cs typeface="+mn-cs"/>
              </a:rPr>
              <a:t>transporteurs</a:t>
            </a:r>
            <a:r>
              <a:rPr lang="fr-FR" sz="1200" b="0" i="0" kern="1200" dirty="0" smtClean="0">
                <a:solidFill>
                  <a:schemeClr val="tx1"/>
                </a:solidFill>
                <a:effectLst/>
                <a:latin typeface="+mn-lt"/>
                <a:ea typeface="+mn-ea"/>
                <a:cs typeface="+mn-cs"/>
              </a:rPr>
              <a:t> </a:t>
            </a:r>
            <a:r>
              <a:rPr lang="fr-FR" sz="1200" b="0" i="0" kern="1200" dirty="0" err="1" smtClean="0">
                <a:solidFill>
                  <a:schemeClr val="tx1"/>
                </a:solidFill>
                <a:effectLst/>
                <a:latin typeface="+mn-lt"/>
                <a:ea typeface="+mn-ea"/>
                <a:cs typeface="+mn-cs"/>
              </a:rPr>
              <a:t>polyspécifiques</a:t>
            </a:r>
            <a:r>
              <a:rPr lang="fr-FR" sz="1200" b="0" i="0" kern="1200" dirty="0" smtClean="0">
                <a:solidFill>
                  <a:schemeClr val="tx1"/>
                </a:solidFill>
                <a:effectLst/>
                <a:latin typeface="+mn-lt"/>
                <a:ea typeface="+mn-ea"/>
                <a:cs typeface="+mn-cs"/>
              </a:rPr>
              <a:t> de type facilitateur, qui participent à l'absorption et à la clairance de divers composés physiologiques et de xénobiotiques dans le système nerveux et les organes périphériques (</a:t>
            </a:r>
            <a:r>
              <a:rPr lang="fr-FR" sz="1200" b="0" i="0" kern="1200" dirty="0" err="1" smtClean="0">
                <a:solidFill>
                  <a:schemeClr val="tx1"/>
                </a:solidFill>
                <a:effectLst/>
                <a:latin typeface="+mn-lt"/>
                <a:ea typeface="+mn-ea"/>
                <a:cs typeface="+mn-cs"/>
              </a:rPr>
              <a:t>organic</a:t>
            </a:r>
            <a:r>
              <a:rPr lang="fr-FR" sz="1200" b="0" i="0" kern="1200" dirty="0" smtClean="0">
                <a:solidFill>
                  <a:schemeClr val="tx1"/>
                </a:solidFill>
                <a:effectLst/>
                <a:latin typeface="+mn-lt"/>
                <a:ea typeface="+mn-ea"/>
                <a:cs typeface="+mn-cs"/>
              </a:rPr>
              <a:t> cation transport </a:t>
            </a:r>
            <a:r>
              <a:rPr lang="fr-FR" sz="1200" b="0" i="0" kern="1200" dirty="0" err="1" smtClean="0">
                <a:solidFill>
                  <a:schemeClr val="tx1"/>
                </a:solidFill>
                <a:effectLst/>
                <a:latin typeface="+mn-lt"/>
                <a:ea typeface="+mn-ea"/>
                <a:cs typeface="+mn-cs"/>
              </a:rPr>
              <a:t>protein</a:t>
            </a:r>
            <a:r>
              <a:rPr lang="fr-FR" sz="1200" b="0" i="0" kern="1200" dirty="0" smtClean="0">
                <a:solidFill>
                  <a:schemeClr val="tx1"/>
                </a:solidFill>
                <a:effectLst/>
                <a:latin typeface="+mn-lt"/>
                <a:ea typeface="+mn-ea"/>
                <a:cs typeface="+mn-cs"/>
              </a:rPr>
              <a:t>)</a:t>
            </a:r>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61</a:t>
            </a:fld>
            <a:endParaRPr lang="fr-FR"/>
          </a:p>
        </p:txBody>
      </p:sp>
    </p:spTree>
    <p:extLst>
      <p:ext uri="{BB962C8B-B14F-4D97-AF65-F5344CB8AC3E}">
        <p14:creationId xmlns:p14="http://schemas.microsoft.com/office/powerpoint/2010/main" val="3741088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hlinkClick r:id="rId3"/>
              </a:rPr>
              <a:t>http://www.pharmaetudes.com/ressources/cours%20internat/section5/22-antidiabetiques-oraux.pdf</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74</a:t>
            </a:fld>
            <a:endParaRPr lang="fr-FR"/>
          </a:p>
        </p:txBody>
      </p:sp>
    </p:spTree>
    <p:extLst>
      <p:ext uri="{BB962C8B-B14F-4D97-AF65-F5344CB8AC3E}">
        <p14:creationId xmlns:p14="http://schemas.microsoft.com/office/powerpoint/2010/main" val="14655386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77</a:t>
            </a:fld>
            <a:endParaRPr lang="fr-FR"/>
          </a:p>
        </p:txBody>
      </p:sp>
    </p:spTree>
    <p:extLst>
      <p:ext uri="{BB962C8B-B14F-4D97-AF65-F5344CB8AC3E}">
        <p14:creationId xmlns:p14="http://schemas.microsoft.com/office/powerpoint/2010/main" val="40320587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smtClean="0">
                <a:solidFill>
                  <a:schemeClr val="tx1"/>
                </a:solidFill>
                <a:effectLst/>
                <a:latin typeface="+mn-lt"/>
                <a:ea typeface="+mn-ea"/>
                <a:cs typeface="+mn-cs"/>
              </a:rPr>
              <a:t>Les </a:t>
            </a:r>
            <a:r>
              <a:rPr lang="fr-FR" sz="1200" b="1" i="0" kern="1200" dirty="0" err="1" smtClean="0">
                <a:solidFill>
                  <a:schemeClr val="tx1"/>
                </a:solidFill>
                <a:effectLst/>
                <a:latin typeface="+mn-lt"/>
                <a:ea typeface="+mn-ea"/>
                <a:cs typeface="+mn-cs"/>
              </a:rPr>
              <a:t>sulfonylurées</a:t>
            </a:r>
            <a:r>
              <a:rPr lang="fr-FR" sz="1200" b="0" i="0" kern="1200" dirty="0" smtClean="0">
                <a:solidFill>
                  <a:schemeClr val="tx1"/>
                </a:solidFill>
                <a:effectLst/>
                <a:latin typeface="+mn-lt"/>
                <a:ea typeface="+mn-ea"/>
                <a:cs typeface="+mn-cs"/>
              </a:rPr>
              <a:t> sont une classe de composés comportant un groupe </a:t>
            </a:r>
            <a:r>
              <a:rPr lang="fr-FR" sz="1200" b="0" i="0" kern="1200" dirty="0" err="1" smtClean="0">
                <a:solidFill>
                  <a:schemeClr val="tx1"/>
                </a:solidFill>
                <a:effectLst/>
                <a:latin typeface="+mn-lt"/>
                <a:ea typeface="+mn-ea"/>
                <a:cs typeface="+mn-cs"/>
              </a:rPr>
              <a:t>sulfonyle</a:t>
            </a:r>
            <a:r>
              <a:rPr lang="fr-FR" sz="1200" b="0" i="0" kern="1200" dirty="0" smtClean="0">
                <a:solidFill>
                  <a:schemeClr val="tx1"/>
                </a:solidFill>
                <a:effectLst/>
                <a:latin typeface="+mn-lt"/>
                <a:ea typeface="+mn-ea"/>
                <a:cs typeface="+mn-cs"/>
              </a:rPr>
              <a:t> lié à un groupe urée (</a:t>
            </a:r>
            <a:r>
              <a:rPr lang="fr-FR" sz="1200" b="0" i="0" kern="1200" dirty="0" err="1" smtClean="0">
                <a:solidFill>
                  <a:schemeClr val="tx1"/>
                </a:solidFill>
                <a:effectLst/>
                <a:latin typeface="+mn-lt"/>
                <a:ea typeface="+mn-ea"/>
                <a:cs typeface="+mn-cs"/>
              </a:rPr>
              <a:t>carbamide</a:t>
            </a:r>
            <a:r>
              <a:rPr lang="fr-FR" sz="1200" b="0" i="0" kern="1200" dirty="0" smtClean="0">
                <a:solidFill>
                  <a:schemeClr val="tx1"/>
                </a:solidFill>
                <a:effectLst/>
                <a:latin typeface="+mn-lt"/>
                <a:ea typeface="+mn-ea"/>
                <a:cs typeface="+mn-cs"/>
              </a:rPr>
              <a:t>). Ils sont aussi appelés sulfamides hypoglycémiants</a:t>
            </a:r>
          </a:p>
          <a:p>
            <a:r>
              <a:rPr lang="fr-FR" sz="1200" b="0" i="0" kern="1200" dirty="0" smtClean="0">
                <a:solidFill>
                  <a:schemeClr val="tx1"/>
                </a:solidFill>
                <a:effectLst/>
                <a:latin typeface="+mn-lt"/>
                <a:ea typeface="+mn-ea"/>
                <a:cs typeface="+mn-cs"/>
              </a:rPr>
              <a:t>(</a:t>
            </a:r>
            <a:r>
              <a:rPr lang="fr-FR" sz="1200" b="0" i="0" kern="1200" dirty="0" err="1" smtClean="0">
                <a:solidFill>
                  <a:schemeClr val="tx1"/>
                </a:solidFill>
                <a:effectLst/>
                <a:latin typeface="+mn-lt"/>
                <a:ea typeface="+mn-ea"/>
                <a:cs typeface="+mn-cs"/>
              </a:rPr>
              <a:t>inward</a:t>
            </a:r>
            <a:r>
              <a:rPr lang="fr-FR" sz="1200" b="0" i="0" kern="1200" dirty="0" smtClean="0">
                <a:solidFill>
                  <a:schemeClr val="tx1"/>
                </a:solidFill>
                <a:effectLst/>
                <a:latin typeface="+mn-lt"/>
                <a:ea typeface="+mn-ea"/>
                <a:cs typeface="+mn-cs"/>
              </a:rPr>
              <a:t> = vers l’</a:t>
            </a:r>
            <a:r>
              <a:rPr lang="fr-FR" sz="1200" b="0" i="0" kern="1200" dirty="0" err="1" smtClean="0">
                <a:solidFill>
                  <a:schemeClr val="tx1"/>
                </a:solidFill>
                <a:effectLst/>
                <a:latin typeface="+mn-lt"/>
                <a:ea typeface="+mn-ea"/>
                <a:cs typeface="+mn-cs"/>
              </a:rPr>
              <a:t>interieur</a:t>
            </a:r>
            <a:r>
              <a:rPr lang="fr-FR" sz="1200" b="0" i="0" kern="1200" dirty="0" smtClean="0">
                <a:solidFill>
                  <a:schemeClr val="tx1"/>
                </a:solidFill>
                <a:effectLst/>
                <a:latin typeface="+mn-lt"/>
                <a:ea typeface="+mn-ea"/>
                <a:cs typeface="+mn-cs"/>
              </a:rPr>
              <a:t>) Courants à rectification entrante. Ces canaux favorisent le passage des ions dans le sens entrant au détriment du sens sortant, En biologie, l'</a:t>
            </a:r>
            <a:r>
              <a:rPr lang="fr-FR" sz="1200" b="1" i="0" kern="1200" dirty="0" smtClean="0">
                <a:solidFill>
                  <a:schemeClr val="tx1"/>
                </a:solidFill>
                <a:effectLst/>
                <a:latin typeface="+mn-lt"/>
                <a:ea typeface="+mn-ea"/>
                <a:cs typeface="+mn-cs"/>
              </a:rPr>
              <a:t>efflux</a:t>
            </a:r>
            <a:r>
              <a:rPr lang="fr-FR" sz="1200" b="0" i="0" kern="1200" dirty="0" smtClean="0">
                <a:solidFill>
                  <a:schemeClr val="tx1"/>
                </a:solidFill>
                <a:effectLst/>
                <a:latin typeface="+mn-lt"/>
                <a:ea typeface="+mn-ea"/>
                <a:cs typeface="+mn-cs"/>
              </a:rPr>
              <a:t> est un mécanisme par lequel les cellules rejettent à l'extérieur des composés toxiques</a:t>
            </a:r>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78</a:t>
            </a:fld>
            <a:endParaRPr lang="fr-FR"/>
          </a:p>
        </p:txBody>
      </p:sp>
    </p:spTree>
    <p:extLst>
      <p:ext uri="{BB962C8B-B14F-4D97-AF65-F5344CB8AC3E}">
        <p14:creationId xmlns:p14="http://schemas.microsoft.com/office/powerpoint/2010/main" val="2485829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79</a:t>
            </a:fld>
            <a:endParaRPr lang="fr-FR"/>
          </a:p>
        </p:txBody>
      </p:sp>
    </p:spTree>
    <p:extLst>
      <p:ext uri="{BB962C8B-B14F-4D97-AF65-F5344CB8AC3E}">
        <p14:creationId xmlns:p14="http://schemas.microsoft.com/office/powerpoint/2010/main" val="19298391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80</a:t>
            </a:fld>
            <a:endParaRPr lang="fr-FR"/>
          </a:p>
        </p:txBody>
      </p:sp>
    </p:spTree>
    <p:extLst>
      <p:ext uri="{BB962C8B-B14F-4D97-AF65-F5344CB8AC3E}">
        <p14:creationId xmlns:p14="http://schemas.microsoft.com/office/powerpoint/2010/main" val="41463007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81</a:t>
            </a:fld>
            <a:endParaRPr lang="fr-FR"/>
          </a:p>
        </p:txBody>
      </p:sp>
    </p:spTree>
    <p:extLst>
      <p:ext uri="{BB962C8B-B14F-4D97-AF65-F5344CB8AC3E}">
        <p14:creationId xmlns:p14="http://schemas.microsoft.com/office/powerpoint/2010/main" val="30808693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82</a:t>
            </a:fld>
            <a:endParaRPr lang="fr-FR"/>
          </a:p>
        </p:txBody>
      </p:sp>
    </p:spTree>
    <p:extLst>
      <p:ext uri="{BB962C8B-B14F-4D97-AF65-F5344CB8AC3E}">
        <p14:creationId xmlns:p14="http://schemas.microsoft.com/office/powerpoint/2010/main" val="942996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83</a:t>
            </a:fld>
            <a:endParaRPr lang="fr-FR"/>
          </a:p>
        </p:txBody>
      </p:sp>
    </p:spTree>
    <p:extLst>
      <p:ext uri="{BB962C8B-B14F-4D97-AF65-F5344CB8AC3E}">
        <p14:creationId xmlns:p14="http://schemas.microsoft.com/office/powerpoint/2010/main" val="1921784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84</a:t>
            </a:fld>
            <a:endParaRPr lang="fr-FR"/>
          </a:p>
        </p:txBody>
      </p:sp>
    </p:spTree>
    <p:extLst>
      <p:ext uri="{BB962C8B-B14F-4D97-AF65-F5344CB8AC3E}">
        <p14:creationId xmlns:p14="http://schemas.microsoft.com/office/powerpoint/2010/main" val="7578279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85</a:t>
            </a:fld>
            <a:endParaRPr lang="fr-FR"/>
          </a:p>
        </p:txBody>
      </p:sp>
    </p:spTree>
    <p:extLst>
      <p:ext uri="{BB962C8B-B14F-4D97-AF65-F5344CB8AC3E}">
        <p14:creationId xmlns:p14="http://schemas.microsoft.com/office/powerpoint/2010/main" val="39305379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86</a:t>
            </a:fld>
            <a:endParaRPr lang="fr-FR"/>
          </a:p>
        </p:txBody>
      </p:sp>
    </p:spTree>
    <p:extLst>
      <p:ext uri="{BB962C8B-B14F-4D97-AF65-F5344CB8AC3E}">
        <p14:creationId xmlns:p14="http://schemas.microsoft.com/office/powerpoint/2010/main" val="12672657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87</a:t>
            </a:fld>
            <a:endParaRPr lang="fr-FR"/>
          </a:p>
        </p:txBody>
      </p:sp>
    </p:spTree>
    <p:extLst>
      <p:ext uri="{BB962C8B-B14F-4D97-AF65-F5344CB8AC3E}">
        <p14:creationId xmlns:p14="http://schemas.microsoft.com/office/powerpoint/2010/main" val="42240701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88</a:t>
            </a:fld>
            <a:endParaRPr lang="fr-FR"/>
          </a:p>
        </p:txBody>
      </p:sp>
    </p:spTree>
    <p:extLst>
      <p:ext uri="{BB962C8B-B14F-4D97-AF65-F5344CB8AC3E}">
        <p14:creationId xmlns:p14="http://schemas.microsoft.com/office/powerpoint/2010/main" val="41042658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89</a:t>
            </a:fld>
            <a:endParaRPr lang="fr-FR"/>
          </a:p>
        </p:txBody>
      </p:sp>
    </p:spTree>
    <p:extLst>
      <p:ext uri="{BB962C8B-B14F-4D97-AF65-F5344CB8AC3E}">
        <p14:creationId xmlns:p14="http://schemas.microsoft.com/office/powerpoint/2010/main" val="26958927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90</a:t>
            </a:fld>
            <a:endParaRPr lang="fr-FR" dirty="0"/>
          </a:p>
        </p:txBody>
      </p:sp>
    </p:spTree>
    <p:extLst>
      <p:ext uri="{BB962C8B-B14F-4D97-AF65-F5344CB8AC3E}">
        <p14:creationId xmlns:p14="http://schemas.microsoft.com/office/powerpoint/2010/main" val="19997870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91</a:t>
            </a:fld>
            <a:endParaRPr lang="fr-FR" dirty="0"/>
          </a:p>
        </p:txBody>
      </p:sp>
    </p:spTree>
    <p:extLst>
      <p:ext uri="{BB962C8B-B14F-4D97-AF65-F5344CB8AC3E}">
        <p14:creationId xmlns:p14="http://schemas.microsoft.com/office/powerpoint/2010/main" val="11140460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92</a:t>
            </a:fld>
            <a:endParaRPr lang="fr-FR"/>
          </a:p>
        </p:txBody>
      </p:sp>
    </p:spTree>
    <p:extLst>
      <p:ext uri="{BB962C8B-B14F-4D97-AF65-F5344CB8AC3E}">
        <p14:creationId xmlns:p14="http://schemas.microsoft.com/office/powerpoint/2010/main" val="30548891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93</a:t>
            </a:fld>
            <a:endParaRPr lang="fr-FR"/>
          </a:p>
        </p:txBody>
      </p:sp>
    </p:spTree>
    <p:extLst>
      <p:ext uri="{BB962C8B-B14F-4D97-AF65-F5344CB8AC3E}">
        <p14:creationId xmlns:p14="http://schemas.microsoft.com/office/powerpoint/2010/main" val="22009768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94</a:t>
            </a:fld>
            <a:endParaRPr lang="fr-FR"/>
          </a:p>
        </p:txBody>
      </p:sp>
    </p:spTree>
    <p:extLst>
      <p:ext uri="{BB962C8B-B14F-4D97-AF65-F5344CB8AC3E}">
        <p14:creationId xmlns:p14="http://schemas.microsoft.com/office/powerpoint/2010/main" val="3252571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95</a:t>
            </a:fld>
            <a:endParaRPr lang="fr-FR"/>
          </a:p>
        </p:txBody>
      </p:sp>
    </p:spTree>
    <p:extLst>
      <p:ext uri="{BB962C8B-B14F-4D97-AF65-F5344CB8AC3E}">
        <p14:creationId xmlns:p14="http://schemas.microsoft.com/office/powerpoint/2010/main" val="489001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96</a:t>
            </a:fld>
            <a:endParaRPr lang="fr-FR"/>
          </a:p>
        </p:txBody>
      </p:sp>
    </p:spTree>
    <p:extLst>
      <p:ext uri="{BB962C8B-B14F-4D97-AF65-F5344CB8AC3E}">
        <p14:creationId xmlns:p14="http://schemas.microsoft.com/office/powerpoint/2010/main" val="35444992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97</a:t>
            </a:fld>
            <a:endParaRPr lang="fr-FR"/>
          </a:p>
        </p:txBody>
      </p:sp>
    </p:spTree>
    <p:extLst>
      <p:ext uri="{BB962C8B-B14F-4D97-AF65-F5344CB8AC3E}">
        <p14:creationId xmlns:p14="http://schemas.microsoft.com/office/powerpoint/2010/main" val="13455735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98</a:t>
            </a:fld>
            <a:endParaRPr lang="fr-FR"/>
          </a:p>
        </p:txBody>
      </p:sp>
    </p:spTree>
    <p:extLst>
      <p:ext uri="{BB962C8B-B14F-4D97-AF65-F5344CB8AC3E}">
        <p14:creationId xmlns:p14="http://schemas.microsoft.com/office/powerpoint/2010/main" val="22341972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99</a:t>
            </a:fld>
            <a:endParaRPr lang="fr-FR"/>
          </a:p>
        </p:txBody>
      </p:sp>
    </p:spTree>
    <p:extLst>
      <p:ext uri="{BB962C8B-B14F-4D97-AF65-F5344CB8AC3E}">
        <p14:creationId xmlns:p14="http://schemas.microsoft.com/office/powerpoint/2010/main" val="4904488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100</a:t>
            </a:fld>
            <a:endParaRPr lang="fr-FR"/>
          </a:p>
        </p:txBody>
      </p:sp>
    </p:spTree>
    <p:extLst>
      <p:ext uri="{BB962C8B-B14F-4D97-AF65-F5344CB8AC3E}">
        <p14:creationId xmlns:p14="http://schemas.microsoft.com/office/powerpoint/2010/main" val="37117730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101</a:t>
            </a:fld>
            <a:endParaRPr lang="fr-FR"/>
          </a:p>
        </p:txBody>
      </p:sp>
    </p:spTree>
    <p:extLst>
      <p:ext uri="{BB962C8B-B14F-4D97-AF65-F5344CB8AC3E}">
        <p14:creationId xmlns:p14="http://schemas.microsoft.com/office/powerpoint/2010/main" val="23394158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102</a:t>
            </a:fld>
            <a:endParaRPr lang="fr-FR"/>
          </a:p>
        </p:txBody>
      </p:sp>
    </p:spTree>
    <p:extLst>
      <p:ext uri="{BB962C8B-B14F-4D97-AF65-F5344CB8AC3E}">
        <p14:creationId xmlns:p14="http://schemas.microsoft.com/office/powerpoint/2010/main" val="35063143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103</a:t>
            </a:fld>
            <a:endParaRPr lang="fr-FR"/>
          </a:p>
        </p:txBody>
      </p:sp>
    </p:spTree>
    <p:extLst>
      <p:ext uri="{BB962C8B-B14F-4D97-AF65-F5344CB8AC3E}">
        <p14:creationId xmlns:p14="http://schemas.microsoft.com/office/powerpoint/2010/main" val="27523204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smtClean="0">
                <a:solidFill>
                  <a:schemeClr val="tx1"/>
                </a:solidFill>
                <a:effectLst/>
                <a:latin typeface="+mn-lt"/>
                <a:ea typeface="+mn-ea"/>
                <a:cs typeface="+mn-cs"/>
              </a:rPr>
              <a:t>Le </a:t>
            </a:r>
            <a:r>
              <a:rPr lang="fr-FR" sz="1200" b="1" i="0" kern="1200" dirty="0" err="1" smtClean="0">
                <a:solidFill>
                  <a:schemeClr val="tx1"/>
                </a:solidFill>
                <a:effectLst/>
                <a:latin typeface="+mn-lt"/>
                <a:ea typeface="+mn-ea"/>
                <a:cs typeface="+mn-cs"/>
              </a:rPr>
              <a:t>gemfibrozil</a:t>
            </a:r>
            <a:r>
              <a:rPr lang="fr-FR" sz="1200" b="0" i="0" kern="1200" dirty="0" smtClean="0">
                <a:solidFill>
                  <a:schemeClr val="tx1"/>
                </a:solidFill>
                <a:effectLst/>
                <a:latin typeface="+mn-lt"/>
                <a:ea typeface="+mn-ea"/>
                <a:cs typeface="+mn-cs"/>
              </a:rPr>
              <a:t> est un médicament de la classe des </a:t>
            </a:r>
            <a:r>
              <a:rPr lang="fr-FR" sz="1200" b="0" i="0" kern="1200" dirty="0" err="1" smtClean="0">
                <a:solidFill>
                  <a:schemeClr val="tx1"/>
                </a:solidFill>
                <a:effectLst/>
                <a:latin typeface="+mn-lt"/>
                <a:ea typeface="+mn-ea"/>
                <a:cs typeface="+mn-cs"/>
              </a:rPr>
              <a:t>fibrates</a:t>
            </a:r>
            <a:r>
              <a:rPr lang="fr-FR" sz="1200" b="0" i="0" kern="1200" dirty="0" smtClean="0">
                <a:solidFill>
                  <a:schemeClr val="tx1"/>
                </a:solidFill>
                <a:effectLst/>
                <a:latin typeface="+mn-lt"/>
                <a:ea typeface="+mn-ea"/>
                <a:cs typeface="+mn-cs"/>
              </a:rPr>
              <a:t>. Il s'utilise dans le traitement des hypertriglycéridémies et dyslipidémies.</a:t>
            </a:r>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104</a:t>
            </a:fld>
            <a:endParaRPr lang="fr-FR"/>
          </a:p>
        </p:txBody>
      </p:sp>
    </p:spTree>
    <p:extLst>
      <p:ext uri="{BB962C8B-B14F-4D97-AF65-F5344CB8AC3E}">
        <p14:creationId xmlns:p14="http://schemas.microsoft.com/office/powerpoint/2010/main" val="28690221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105</a:t>
            </a:fld>
            <a:endParaRPr lang="fr-FR"/>
          </a:p>
        </p:txBody>
      </p:sp>
    </p:spTree>
    <p:extLst>
      <p:ext uri="{BB962C8B-B14F-4D97-AF65-F5344CB8AC3E}">
        <p14:creationId xmlns:p14="http://schemas.microsoft.com/office/powerpoint/2010/main" val="13762889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106</a:t>
            </a:fld>
            <a:endParaRPr lang="fr-FR"/>
          </a:p>
        </p:txBody>
      </p:sp>
    </p:spTree>
    <p:extLst>
      <p:ext uri="{BB962C8B-B14F-4D97-AF65-F5344CB8AC3E}">
        <p14:creationId xmlns:p14="http://schemas.microsoft.com/office/powerpoint/2010/main" val="22696120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107</a:t>
            </a:fld>
            <a:endParaRPr lang="fr-FR"/>
          </a:p>
        </p:txBody>
      </p:sp>
    </p:spTree>
    <p:extLst>
      <p:ext uri="{BB962C8B-B14F-4D97-AF65-F5344CB8AC3E}">
        <p14:creationId xmlns:p14="http://schemas.microsoft.com/office/powerpoint/2010/main" val="16728306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108</a:t>
            </a:fld>
            <a:endParaRPr lang="fr-FR"/>
          </a:p>
        </p:txBody>
      </p:sp>
    </p:spTree>
    <p:extLst>
      <p:ext uri="{BB962C8B-B14F-4D97-AF65-F5344CB8AC3E}">
        <p14:creationId xmlns:p14="http://schemas.microsoft.com/office/powerpoint/2010/main" val="1391420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109</a:t>
            </a:fld>
            <a:endParaRPr lang="fr-FR"/>
          </a:p>
        </p:txBody>
      </p:sp>
    </p:spTree>
    <p:extLst>
      <p:ext uri="{BB962C8B-B14F-4D97-AF65-F5344CB8AC3E}">
        <p14:creationId xmlns:p14="http://schemas.microsoft.com/office/powerpoint/2010/main" val="3421582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110</a:t>
            </a:fld>
            <a:endParaRPr lang="fr-FR"/>
          </a:p>
        </p:txBody>
      </p:sp>
    </p:spTree>
    <p:extLst>
      <p:ext uri="{BB962C8B-B14F-4D97-AF65-F5344CB8AC3E}">
        <p14:creationId xmlns:p14="http://schemas.microsoft.com/office/powerpoint/2010/main" val="13170187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111</a:t>
            </a:fld>
            <a:endParaRPr lang="fr-FR"/>
          </a:p>
        </p:txBody>
      </p:sp>
    </p:spTree>
    <p:extLst>
      <p:ext uri="{BB962C8B-B14F-4D97-AF65-F5344CB8AC3E}">
        <p14:creationId xmlns:p14="http://schemas.microsoft.com/office/powerpoint/2010/main" val="27268659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112</a:t>
            </a:fld>
            <a:endParaRPr lang="fr-FR"/>
          </a:p>
        </p:txBody>
      </p:sp>
    </p:spTree>
    <p:extLst>
      <p:ext uri="{BB962C8B-B14F-4D97-AF65-F5344CB8AC3E}">
        <p14:creationId xmlns:p14="http://schemas.microsoft.com/office/powerpoint/2010/main" val="25371050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113</a:t>
            </a:fld>
            <a:endParaRPr lang="fr-FR"/>
          </a:p>
        </p:txBody>
      </p:sp>
    </p:spTree>
    <p:extLst>
      <p:ext uri="{BB962C8B-B14F-4D97-AF65-F5344CB8AC3E}">
        <p14:creationId xmlns:p14="http://schemas.microsoft.com/office/powerpoint/2010/main" val="23933130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114</a:t>
            </a:fld>
            <a:endParaRPr lang="fr-FR"/>
          </a:p>
        </p:txBody>
      </p:sp>
    </p:spTree>
    <p:extLst>
      <p:ext uri="{BB962C8B-B14F-4D97-AF65-F5344CB8AC3E}">
        <p14:creationId xmlns:p14="http://schemas.microsoft.com/office/powerpoint/2010/main" val="28597540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115</a:t>
            </a:fld>
            <a:endParaRPr lang="fr-FR"/>
          </a:p>
        </p:txBody>
      </p:sp>
    </p:spTree>
    <p:extLst>
      <p:ext uri="{BB962C8B-B14F-4D97-AF65-F5344CB8AC3E}">
        <p14:creationId xmlns:p14="http://schemas.microsoft.com/office/powerpoint/2010/main" val="32285247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116</a:t>
            </a:fld>
            <a:endParaRPr lang="fr-FR"/>
          </a:p>
        </p:txBody>
      </p:sp>
    </p:spTree>
    <p:extLst>
      <p:ext uri="{BB962C8B-B14F-4D97-AF65-F5344CB8AC3E}">
        <p14:creationId xmlns:p14="http://schemas.microsoft.com/office/powerpoint/2010/main" val="374224986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117</a:t>
            </a:fld>
            <a:endParaRPr lang="fr-FR"/>
          </a:p>
        </p:txBody>
      </p:sp>
    </p:spTree>
    <p:extLst>
      <p:ext uri="{BB962C8B-B14F-4D97-AF65-F5344CB8AC3E}">
        <p14:creationId xmlns:p14="http://schemas.microsoft.com/office/powerpoint/2010/main" val="28528273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118</a:t>
            </a:fld>
            <a:endParaRPr lang="fr-FR"/>
          </a:p>
        </p:txBody>
      </p:sp>
    </p:spTree>
    <p:extLst>
      <p:ext uri="{BB962C8B-B14F-4D97-AF65-F5344CB8AC3E}">
        <p14:creationId xmlns:p14="http://schemas.microsoft.com/office/powerpoint/2010/main" val="12912535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119</a:t>
            </a:fld>
            <a:endParaRPr lang="fr-FR"/>
          </a:p>
        </p:txBody>
      </p:sp>
    </p:spTree>
    <p:extLst>
      <p:ext uri="{BB962C8B-B14F-4D97-AF65-F5344CB8AC3E}">
        <p14:creationId xmlns:p14="http://schemas.microsoft.com/office/powerpoint/2010/main" val="36239666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120</a:t>
            </a:fld>
            <a:endParaRPr lang="fr-FR"/>
          </a:p>
        </p:txBody>
      </p:sp>
    </p:spTree>
    <p:extLst>
      <p:ext uri="{BB962C8B-B14F-4D97-AF65-F5344CB8AC3E}">
        <p14:creationId xmlns:p14="http://schemas.microsoft.com/office/powerpoint/2010/main" val="260037705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121</a:t>
            </a:fld>
            <a:endParaRPr lang="fr-FR"/>
          </a:p>
        </p:txBody>
      </p:sp>
    </p:spTree>
    <p:extLst>
      <p:ext uri="{BB962C8B-B14F-4D97-AF65-F5344CB8AC3E}">
        <p14:creationId xmlns:p14="http://schemas.microsoft.com/office/powerpoint/2010/main" val="308881051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122</a:t>
            </a:fld>
            <a:endParaRPr lang="fr-FR"/>
          </a:p>
        </p:txBody>
      </p:sp>
    </p:spTree>
    <p:extLst>
      <p:ext uri="{BB962C8B-B14F-4D97-AF65-F5344CB8AC3E}">
        <p14:creationId xmlns:p14="http://schemas.microsoft.com/office/powerpoint/2010/main" val="12278318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123</a:t>
            </a:fld>
            <a:endParaRPr lang="fr-FR"/>
          </a:p>
        </p:txBody>
      </p:sp>
    </p:spTree>
    <p:extLst>
      <p:ext uri="{BB962C8B-B14F-4D97-AF65-F5344CB8AC3E}">
        <p14:creationId xmlns:p14="http://schemas.microsoft.com/office/powerpoint/2010/main" val="7016543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124</a:t>
            </a:fld>
            <a:endParaRPr lang="fr-FR"/>
          </a:p>
        </p:txBody>
      </p:sp>
    </p:spTree>
    <p:extLst>
      <p:ext uri="{BB962C8B-B14F-4D97-AF65-F5344CB8AC3E}">
        <p14:creationId xmlns:p14="http://schemas.microsoft.com/office/powerpoint/2010/main" val="24721517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125</a:t>
            </a:fld>
            <a:endParaRPr lang="fr-FR"/>
          </a:p>
        </p:txBody>
      </p:sp>
    </p:spTree>
    <p:extLst>
      <p:ext uri="{BB962C8B-B14F-4D97-AF65-F5344CB8AC3E}">
        <p14:creationId xmlns:p14="http://schemas.microsoft.com/office/powerpoint/2010/main" val="153060216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126</a:t>
            </a:fld>
            <a:endParaRPr lang="fr-FR"/>
          </a:p>
        </p:txBody>
      </p:sp>
    </p:spTree>
    <p:extLst>
      <p:ext uri="{BB962C8B-B14F-4D97-AF65-F5344CB8AC3E}">
        <p14:creationId xmlns:p14="http://schemas.microsoft.com/office/powerpoint/2010/main" val="99350437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127</a:t>
            </a:fld>
            <a:endParaRPr lang="fr-FR"/>
          </a:p>
        </p:txBody>
      </p:sp>
    </p:spTree>
    <p:extLst>
      <p:ext uri="{BB962C8B-B14F-4D97-AF65-F5344CB8AC3E}">
        <p14:creationId xmlns:p14="http://schemas.microsoft.com/office/powerpoint/2010/main" val="18615608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128</a:t>
            </a:fld>
            <a:endParaRPr lang="fr-FR"/>
          </a:p>
        </p:txBody>
      </p:sp>
    </p:spTree>
    <p:extLst>
      <p:ext uri="{BB962C8B-B14F-4D97-AF65-F5344CB8AC3E}">
        <p14:creationId xmlns:p14="http://schemas.microsoft.com/office/powerpoint/2010/main" val="2209084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129</a:t>
            </a:fld>
            <a:endParaRPr lang="fr-FR"/>
          </a:p>
        </p:txBody>
      </p:sp>
    </p:spTree>
    <p:extLst>
      <p:ext uri="{BB962C8B-B14F-4D97-AF65-F5344CB8AC3E}">
        <p14:creationId xmlns:p14="http://schemas.microsoft.com/office/powerpoint/2010/main" val="25259167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130</a:t>
            </a:fld>
            <a:endParaRPr lang="fr-FR"/>
          </a:p>
        </p:txBody>
      </p:sp>
    </p:spTree>
    <p:extLst>
      <p:ext uri="{BB962C8B-B14F-4D97-AF65-F5344CB8AC3E}">
        <p14:creationId xmlns:p14="http://schemas.microsoft.com/office/powerpoint/2010/main" val="132807645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131</a:t>
            </a:fld>
            <a:endParaRPr lang="fr-FR"/>
          </a:p>
        </p:txBody>
      </p:sp>
    </p:spTree>
    <p:extLst>
      <p:ext uri="{BB962C8B-B14F-4D97-AF65-F5344CB8AC3E}">
        <p14:creationId xmlns:p14="http://schemas.microsoft.com/office/powerpoint/2010/main" val="1018302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132</a:t>
            </a:fld>
            <a:endParaRPr lang="fr-FR"/>
          </a:p>
        </p:txBody>
      </p:sp>
    </p:spTree>
    <p:extLst>
      <p:ext uri="{BB962C8B-B14F-4D97-AF65-F5344CB8AC3E}">
        <p14:creationId xmlns:p14="http://schemas.microsoft.com/office/powerpoint/2010/main" val="37597802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133</a:t>
            </a:fld>
            <a:endParaRPr lang="fr-FR"/>
          </a:p>
        </p:txBody>
      </p:sp>
    </p:spTree>
    <p:extLst>
      <p:ext uri="{BB962C8B-B14F-4D97-AF65-F5344CB8AC3E}">
        <p14:creationId xmlns:p14="http://schemas.microsoft.com/office/powerpoint/2010/main" val="288614324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134</a:t>
            </a:fld>
            <a:endParaRPr lang="fr-FR"/>
          </a:p>
        </p:txBody>
      </p:sp>
    </p:spTree>
    <p:extLst>
      <p:ext uri="{BB962C8B-B14F-4D97-AF65-F5344CB8AC3E}">
        <p14:creationId xmlns:p14="http://schemas.microsoft.com/office/powerpoint/2010/main" val="324645152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135</a:t>
            </a:fld>
            <a:endParaRPr lang="fr-FR"/>
          </a:p>
        </p:txBody>
      </p:sp>
    </p:spTree>
    <p:extLst>
      <p:ext uri="{BB962C8B-B14F-4D97-AF65-F5344CB8AC3E}">
        <p14:creationId xmlns:p14="http://schemas.microsoft.com/office/powerpoint/2010/main" val="56704429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136</a:t>
            </a:fld>
            <a:endParaRPr lang="fr-FR"/>
          </a:p>
        </p:txBody>
      </p:sp>
    </p:spTree>
    <p:extLst>
      <p:ext uri="{BB962C8B-B14F-4D97-AF65-F5344CB8AC3E}">
        <p14:creationId xmlns:p14="http://schemas.microsoft.com/office/powerpoint/2010/main" val="341783135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smtClean="0">
                <a:solidFill>
                  <a:schemeClr val="tx1"/>
                </a:solidFill>
                <a:effectLst/>
                <a:latin typeface="+mn-lt"/>
                <a:ea typeface="+mn-ea"/>
                <a:cs typeface="+mn-cs"/>
              </a:rPr>
              <a:t>La </a:t>
            </a:r>
            <a:r>
              <a:rPr lang="fr-FR" sz="1200" b="1" i="0" kern="1200" dirty="0" smtClean="0">
                <a:solidFill>
                  <a:schemeClr val="tx1"/>
                </a:solidFill>
                <a:effectLst/>
                <a:latin typeface="+mn-lt"/>
                <a:ea typeface="+mn-ea"/>
                <a:cs typeface="+mn-cs"/>
              </a:rPr>
              <a:t>nycturie</a:t>
            </a:r>
            <a:r>
              <a:rPr lang="fr-FR" sz="1200" b="0" i="0" kern="1200" dirty="0" smtClean="0">
                <a:solidFill>
                  <a:schemeClr val="tx1"/>
                </a:solidFill>
                <a:effectLst/>
                <a:latin typeface="+mn-lt"/>
                <a:ea typeface="+mn-ea"/>
                <a:cs typeface="+mn-cs"/>
              </a:rPr>
              <a:t> est le fait de se réveiller toutes les nuits, au moins deux fois, pour aller uriner.</a:t>
            </a:r>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137</a:t>
            </a:fld>
            <a:endParaRPr lang="fr-FR"/>
          </a:p>
        </p:txBody>
      </p:sp>
    </p:spTree>
    <p:extLst>
      <p:ext uri="{BB962C8B-B14F-4D97-AF65-F5344CB8AC3E}">
        <p14:creationId xmlns:p14="http://schemas.microsoft.com/office/powerpoint/2010/main" val="118098743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smtClean="0">
                <a:solidFill>
                  <a:schemeClr val="tx1"/>
                </a:solidFill>
                <a:effectLst/>
                <a:latin typeface="+mn-lt"/>
                <a:ea typeface="+mn-ea"/>
                <a:cs typeface="+mn-cs"/>
              </a:rPr>
              <a:t>La </a:t>
            </a:r>
            <a:r>
              <a:rPr lang="fr-FR" sz="1200" b="1" i="0" kern="1200" dirty="0" smtClean="0">
                <a:solidFill>
                  <a:schemeClr val="tx1"/>
                </a:solidFill>
                <a:effectLst/>
                <a:latin typeface="+mn-lt"/>
                <a:ea typeface="+mn-ea"/>
                <a:cs typeface="+mn-cs"/>
              </a:rPr>
              <a:t>nycturie</a:t>
            </a:r>
            <a:r>
              <a:rPr lang="fr-FR" sz="1200" b="0" i="0" kern="1200" dirty="0" smtClean="0">
                <a:solidFill>
                  <a:schemeClr val="tx1"/>
                </a:solidFill>
                <a:effectLst/>
                <a:latin typeface="+mn-lt"/>
                <a:ea typeface="+mn-ea"/>
                <a:cs typeface="+mn-cs"/>
              </a:rPr>
              <a:t> est le fait de se réveiller toutes les nuits, au moins deux fois, pour aller uriner.</a:t>
            </a:r>
            <a:endParaRPr lang="fr-FR" dirty="0"/>
          </a:p>
        </p:txBody>
      </p:sp>
      <p:sp>
        <p:nvSpPr>
          <p:cNvPr id="4" name="Espace réservé du numéro de diapositive 3"/>
          <p:cNvSpPr>
            <a:spLocks noGrp="1"/>
          </p:cNvSpPr>
          <p:nvPr>
            <p:ph type="sldNum" sz="quarter" idx="10"/>
          </p:nvPr>
        </p:nvSpPr>
        <p:spPr/>
        <p:txBody>
          <a:bodyPr/>
          <a:lstStyle/>
          <a:p>
            <a:fld id="{8AE9E621-FD70-4396-B560-8070E4A1B251}" type="slidenum">
              <a:rPr lang="fr-FR" smtClean="0"/>
              <a:t>138</a:t>
            </a:fld>
            <a:endParaRPr lang="fr-FR"/>
          </a:p>
        </p:txBody>
      </p:sp>
    </p:spTree>
    <p:extLst>
      <p:ext uri="{BB962C8B-B14F-4D97-AF65-F5344CB8AC3E}">
        <p14:creationId xmlns:p14="http://schemas.microsoft.com/office/powerpoint/2010/main" val="4257306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04DB701B-1D7D-433A-B4D4-EA120465588D}" type="datetime1">
              <a:rPr lang="fr-FR" smtClean="0"/>
              <a:t>30/07/2021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2B4A007-83B8-495F-9B55-CE6E5E2240F0}" type="datetime1">
              <a:rPr lang="fr-FR" smtClean="0"/>
              <a:t>30/07/2021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FFA15A15-69DE-4BBC-930D-74FEB9654B75}" type="datetime1">
              <a:rPr lang="fr-FR" smtClean="0"/>
              <a:t>30/07/2021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2AB53478-22C4-4017-8049-E61B24AA86F3}" type="datetime1">
              <a:rPr lang="fr-FR" smtClean="0"/>
              <a:t>30/07/2021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32BBD0D3-8964-4C87-8DE4-168B5C1B3004}" type="datetime1">
              <a:rPr lang="fr-FR" smtClean="0"/>
              <a:t>30/07/2021</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189979C1-4575-48F7-8D24-8C1E00B5CDCC}" type="datetime1">
              <a:rPr lang="fr-FR" smtClean="0"/>
              <a:t>30/07/2021</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46669B1-1870-4A0C-8A84-227E086E1E6C}" type="datetime1">
              <a:rPr lang="fr-FR" smtClean="0"/>
              <a:t>30/07/2021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B72EFB2-1DBC-4CB9-B9B5-1DD87627DBD9}" type="datetime1">
              <a:rPr lang="fr-FR" smtClean="0"/>
              <a:t>30/07/2021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12C5B7F-2742-4C76-A300-D7D4DDAF960A}" type="datetime1">
              <a:rPr lang="fr-FR" smtClean="0"/>
              <a:t>30/07/2021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355A487F-4FB8-4867-9B67-D1F1CF9770F8}" type="datetime1">
              <a:rPr lang="fr-FR" smtClean="0"/>
              <a:t>30/07/2021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720DC38C-26BB-4B5B-BBA9-FF995DA2C7D1}" type="datetime1">
              <a:rPr lang="fr-FR" smtClean="0"/>
              <a:t>30/07/2021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E7406D-D339-437F-AFFC-7FE531EAC144}" type="datetime1">
              <a:rPr lang="fr-FR" smtClean="0"/>
              <a:t>30/07/2021</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diabete.qc.ca/html/le_diabete/questcequedia.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diabete.qc.ca/html/le_diabete/questcequedia.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fr.wikipedia.org/wiki/Diab%C3%A8te_insipide" TargetMode="External"/><Relationship Id="rId2" Type="http://schemas.openxmlformats.org/officeDocument/2006/relationships/hyperlink" Target="http://fr.wikipedia.org/wiki/Diab%C3%A8te_sucr%C3%A9" TargetMode="External"/><Relationship Id="rId1" Type="http://schemas.openxmlformats.org/officeDocument/2006/relationships/slideLayout" Target="../slideLayouts/slideLayout2.xml"/><Relationship Id="rId5" Type="http://schemas.openxmlformats.org/officeDocument/2006/relationships/hyperlink" Target="http://fr.wikipedia.org/wiki/Maladie_d'Alzheimer" TargetMode="External"/><Relationship Id="rId4" Type="http://schemas.openxmlformats.org/officeDocument/2006/relationships/hyperlink" Target="http://fr.wikipedia.org/wiki/Glycosurie_r%C3%A9nale"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fr.wikipedia.org/wiki/Diab%C3%A8te_de_type_2" TargetMode="External"/><Relationship Id="rId2" Type="http://schemas.openxmlformats.org/officeDocument/2006/relationships/hyperlink" Target="http://fr.wikipedia.org/wiki/Diab%C3%A8te_de_type_1" TargetMode="External"/><Relationship Id="rId1" Type="http://schemas.openxmlformats.org/officeDocument/2006/relationships/slideLayout" Target="../slideLayouts/slideLayout2.xml"/><Relationship Id="rId5" Type="http://schemas.openxmlformats.org/officeDocument/2006/relationships/hyperlink" Target="http://fr.wikipedia.org/wiki/Diab%C3%A8te_n%C3%A9onatal" TargetMode="External"/><Relationship Id="rId4" Type="http://schemas.openxmlformats.org/officeDocument/2006/relationships/hyperlink" Target="http://fr.wikipedia.org/wiki/Diab%C3%A8te_gestationne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diabete.qc.ca/html/le_diabete/questcequedia.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b="1" dirty="0" smtClean="0"/>
              <a:t>PHARMACOLOGIE DES ANTIDIABETIQUES</a:t>
            </a:r>
            <a:endParaRPr lang="fr-FR" b="1" dirty="0"/>
          </a:p>
        </p:txBody>
      </p:sp>
      <p:sp>
        <p:nvSpPr>
          <p:cNvPr id="3" name="Sous-titre 2"/>
          <p:cNvSpPr>
            <a:spLocks noGrp="1"/>
          </p:cNvSpPr>
          <p:nvPr>
            <p:ph type="subTitle" idx="1"/>
          </p:nvPr>
        </p:nvSpPr>
        <p:spPr/>
        <p:txBody>
          <a:bodyPr/>
          <a:lstStyle/>
          <a:p>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b="1" dirty="0" smtClean="0"/>
              <a:t>INTRODUCTION</a:t>
            </a:r>
            <a:endParaRPr lang="fr-FR" b="1" dirty="0"/>
          </a:p>
        </p:txBody>
      </p:sp>
      <p:sp>
        <p:nvSpPr>
          <p:cNvPr id="3" name="Espace réservé du contenu 2"/>
          <p:cNvSpPr>
            <a:spLocks noGrp="1"/>
          </p:cNvSpPr>
          <p:nvPr>
            <p:ph idx="1"/>
          </p:nvPr>
        </p:nvSpPr>
        <p:spPr/>
        <p:txBody>
          <a:bodyPr>
            <a:normAutofit fontScale="70000" lnSpcReduction="20000"/>
          </a:bodyPr>
          <a:lstStyle/>
          <a:p>
            <a:pPr algn="just">
              <a:lnSpc>
                <a:spcPct val="160000"/>
              </a:lnSpc>
            </a:pPr>
            <a:r>
              <a:rPr lang="fr-FR" dirty="0" smtClean="0"/>
              <a:t>Le diabète de type 2 est une maladie lourde de conséquences par ses complications.</a:t>
            </a:r>
          </a:p>
          <a:p>
            <a:pPr algn="just">
              <a:lnSpc>
                <a:spcPct val="160000"/>
              </a:lnSpc>
            </a:pPr>
            <a:r>
              <a:rPr lang="fr-FR" dirty="0" smtClean="0"/>
              <a:t>Constitue un problème de santé publique</a:t>
            </a:r>
          </a:p>
          <a:p>
            <a:pPr algn="just">
              <a:lnSpc>
                <a:spcPct val="160000"/>
              </a:lnSpc>
            </a:pPr>
            <a:r>
              <a:rPr lang="fr-FR" dirty="0" smtClean="0"/>
              <a:t>Ses conséquences en font une maladie dont la </a:t>
            </a:r>
            <a:r>
              <a:rPr lang="fr-FR" b="1" dirty="0" smtClean="0">
                <a:solidFill>
                  <a:srgbClr val="0000FF"/>
                </a:solidFill>
              </a:rPr>
              <a:t>mortalité</a:t>
            </a:r>
            <a:r>
              <a:rPr lang="fr-FR" dirty="0" smtClean="0"/>
              <a:t> et la </a:t>
            </a:r>
            <a:r>
              <a:rPr lang="fr-FR" b="1" dirty="0" smtClean="0">
                <a:solidFill>
                  <a:srgbClr val="0000FF"/>
                </a:solidFill>
              </a:rPr>
              <a:t>morbidité</a:t>
            </a:r>
            <a:r>
              <a:rPr lang="fr-FR" dirty="0" smtClean="0"/>
              <a:t> sont fortement accrues.</a:t>
            </a:r>
          </a:p>
          <a:p>
            <a:pPr algn="just">
              <a:lnSpc>
                <a:spcPct val="160000"/>
              </a:lnSpc>
            </a:pPr>
            <a:r>
              <a:rPr lang="fr-FR" dirty="0" smtClean="0"/>
              <a:t>Pour ses </a:t>
            </a:r>
            <a:r>
              <a:rPr lang="fr-FR" b="1" dirty="0" smtClean="0">
                <a:solidFill>
                  <a:srgbClr val="0000FF"/>
                </a:solidFill>
              </a:rPr>
              <a:t>complications cardiovasculaires (micro et </a:t>
            </a:r>
            <a:r>
              <a:rPr lang="fr-FR" b="1" dirty="0" err="1" smtClean="0">
                <a:solidFill>
                  <a:srgbClr val="0000FF"/>
                </a:solidFill>
              </a:rPr>
              <a:t>macroangiopathies</a:t>
            </a:r>
            <a:r>
              <a:rPr lang="fr-FR" b="1" dirty="0" smtClean="0">
                <a:solidFill>
                  <a:srgbClr val="0000FF"/>
                </a:solidFill>
              </a:rPr>
              <a:t>) </a:t>
            </a:r>
            <a:r>
              <a:rPr lang="fr-FR" dirty="0" smtClean="0"/>
              <a:t>le risque est </a:t>
            </a:r>
            <a:r>
              <a:rPr lang="fr-FR" b="1" dirty="0" smtClean="0">
                <a:solidFill>
                  <a:srgbClr val="FF0000"/>
                </a:solidFill>
              </a:rPr>
              <a:t>X par 2 ou 3</a:t>
            </a:r>
            <a:r>
              <a:rPr lang="fr-FR" dirty="0" smtClean="0"/>
              <a:t>.</a:t>
            </a:r>
          </a:p>
          <a:p>
            <a:pPr algn="just">
              <a:lnSpc>
                <a:spcPct val="160000"/>
              </a:lnSpc>
            </a:pPr>
            <a:r>
              <a:rPr lang="fr-FR" dirty="0" smtClean="0"/>
              <a:t>Le </a:t>
            </a:r>
            <a:r>
              <a:rPr lang="fr-FR" b="1" dirty="0" smtClean="0">
                <a:solidFill>
                  <a:srgbClr val="0000FF"/>
                </a:solidFill>
              </a:rPr>
              <a:t>risque d’amputation </a:t>
            </a:r>
            <a:r>
              <a:rPr lang="fr-FR" dirty="0" smtClean="0"/>
              <a:t>de membres inférieurs est </a:t>
            </a:r>
            <a:r>
              <a:rPr lang="fr-FR" b="1" dirty="0" smtClean="0">
                <a:solidFill>
                  <a:srgbClr val="FF0000"/>
                </a:solidFill>
              </a:rPr>
              <a:t>X par 10.</a:t>
            </a:r>
            <a:endParaRPr lang="fr-FR" b="1" dirty="0">
              <a:solidFill>
                <a:srgbClr val="FF0000"/>
              </a:solidFill>
            </a:endParaRPr>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2</a:t>
            </a:fld>
            <a:endParaRPr lang="fr-B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Autofit/>
          </a:bodyPr>
          <a:lstStyle/>
          <a:p>
            <a:pPr>
              <a:lnSpc>
                <a:spcPct val="150000"/>
              </a:lnSpc>
            </a:pPr>
            <a:r>
              <a:rPr lang="fr-FR" sz="3200" b="1" dirty="0"/>
              <a:t>Rappel sur la physiopathologie du diabète</a:t>
            </a:r>
          </a:p>
        </p:txBody>
      </p:sp>
      <p:sp>
        <p:nvSpPr>
          <p:cNvPr id="3" name="Espace réservé du contenu 2"/>
          <p:cNvSpPr>
            <a:spLocks noGrp="1"/>
          </p:cNvSpPr>
          <p:nvPr>
            <p:ph idx="1"/>
          </p:nvPr>
        </p:nvSpPr>
        <p:spPr/>
        <p:txBody>
          <a:bodyPr>
            <a:normAutofit fontScale="62500" lnSpcReduction="20000"/>
          </a:bodyPr>
          <a:lstStyle/>
          <a:p>
            <a:pPr algn="just">
              <a:lnSpc>
                <a:spcPct val="170000"/>
              </a:lnSpc>
            </a:pPr>
            <a:r>
              <a:rPr lang="fr-FR" dirty="0" smtClean="0"/>
              <a:t>Le diabète est une maladie chronique incurable causée par :</a:t>
            </a:r>
          </a:p>
          <a:p>
            <a:pPr lvl="1" algn="just">
              <a:lnSpc>
                <a:spcPct val="170000"/>
              </a:lnSpc>
            </a:pPr>
            <a:r>
              <a:rPr lang="fr-FR" dirty="0" smtClean="0"/>
              <a:t>une </a:t>
            </a:r>
            <a:r>
              <a:rPr lang="fr-FR" dirty="0" smtClean="0">
                <a:solidFill>
                  <a:srgbClr val="FF0000"/>
                </a:solidFill>
              </a:rPr>
              <a:t>carence </a:t>
            </a:r>
            <a:r>
              <a:rPr lang="fr-FR" dirty="0" smtClean="0"/>
              <a:t>ou </a:t>
            </a:r>
          </a:p>
          <a:p>
            <a:pPr lvl="1" algn="just">
              <a:lnSpc>
                <a:spcPct val="170000"/>
              </a:lnSpc>
            </a:pPr>
            <a:r>
              <a:rPr lang="fr-FR" dirty="0" smtClean="0"/>
              <a:t>un </a:t>
            </a:r>
            <a:r>
              <a:rPr lang="fr-FR" dirty="0" smtClean="0">
                <a:solidFill>
                  <a:srgbClr val="FF0000"/>
                </a:solidFill>
              </a:rPr>
              <a:t>défaut d'utilisation de l'</a:t>
            </a:r>
            <a:r>
              <a:rPr lang="fr-FR" dirty="0" smtClean="0">
                <a:solidFill>
                  <a:srgbClr val="FF0000"/>
                </a:solidFill>
                <a:hlinkClick r:id="rId2"/>
              </a:rPr>
              <a:t>insuline</a:t>
            </a:r>
            <a:r>
              <a:rPr lang="fr-FR" dirty="0" smtClean="0"/>
              <a:t> entraînant un excès de sucre dans le sang. </a:t>
            </a:r>
          </a:p>
          <a:p>
            <a:pPr algn="just">
              <a:lnSpc>
                <a:spcPct val="170000"/>
              </a:lnSpc>
            </a:pPr>
            <a:r>
              <a:rPr lang="fr-FR" dirty="0" smtClean="0"/>
              <a:t>Produite par le </a:t>
            </a:r>
            <a:r>
              <a:rPr lang="fr-FR" dirty="0" smtClean="0">
                <a:hlinkClick r:id="rId2"/>
              </a:rPr>
              <a:t>pancréas</a:t>
            </a:r>
            <a:r>
              <a:rPr lang="fr-FR" dirty="0" smtClean="0"/>
              <a:t>, l’insuline est une hormone qui permet au glucose (sucre) contenu dans les aliments d'être utilisé par les cellules du corps humain. </a:t>
            </a:r>
          </a:p>
          <a:p>
            <a:pPr algn="just">
              <a:lnSpc>
                <a:spcPct val="170000"/>
              </a:lnSpc>
            </a:pPr>
            <a:r>
              <a:rPr lang="fr-FR" dirty="0" smtClean="0"/>
              <a:t>Les cellules disposent de toute cette énergie dont elles ont besoin pour fonctionner.</a:t>
            </a:r>
          </a:p>
          <a:p>
            <a:endParaRPr lang="fr-FR"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3</a:t>
            </a:fld>
            <a:endParaRPr lang="fr-B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Autofit/>
          </a:bodyPr>
          <a:lstStyle/>
          <a:p>
            <a:pPr>
              <a:lnSpc>
                <a:spcPct val="150000"/>
              </a:lnSpc>
            </a:pPr>
            <a:r>
              <a:rPr lang="fr-FR" sz="3200" b="1" dirty="0"/>
              <a:t>Rappel sur la physiopathologie du diabète</a:t>
            </a:r>
          </a:p>
        </p:txBody>
      </p:sp>
      <p:sp>
        <p:nvSpPr>
          <p:cNvPr id="3" name="Espace réservé du contenu 2"/>
          <p:cNvSpPr>
            <a:spLocks noGrp="1"/>
          </p:cNvSpPr>
          <p:nvPr>
            <p:ph idx="1"/>
          </p:nvPr>
        </p:nvSpPr>
        <p:spPr/>
        <p:txBody>
          <a:bodyPr>
            <a:normAutofit fontScale="70000" lnSpcReduction="20000"/>
          </a:bodyPr>
          <a:lstStyle/>
          <a:p>
            <a:pPr algn="just">
              <a:lnSpc>
                <a:spcPct val="170000"/>
              </a:lnSpc>
            </a:pPr>
            <a:r>
              <a:rPr lang="fr-FR" dirty="0" smtClean="0"/>
              <a:t>Si l'insuline est insuffisante ou si elle ne remplit pas son rôle adéquatement, comme c'est le cas dans le diabète, le glucose (sucre) ne peut pas servir de carburant aux cellules. </a:t>
            </a:r>
          </a:p>
          <a:p>
            <a:pPr algn="just">
              <a:lnSpc>
                <a:spcPct val="170000"/>
              </a:lnSpc>
            </a:pPr>
            <a:r>
              <a:rPr lang="fr-FR" dirty="0" smtClean="0"/>
              <a:t>Il s'accumule alors dans le sang et est ensuite déversé dans l'urine. </a:t>
            </a:r>
          </a:p>
          <a:p>
            <a:pPr algn="just">
              <a:lnSpc>
                <a:spcPct val="170000"/>
              </a:lnSpc>
            </a:pPr>
            <a:r>
              <a:rPr lang="fr-FR" dirty="0" smtClean="0"/>
              <a:t>À la longue, l’</a:t>
            </a:r>
            <a:r>
              <a:rPr lang="fr-FR" dirty="0" smtClean="0">
                <a:hlinkClick r:id="rId2"/>
              </a:rPr>
              <a:t>hyperglycémie</a:t>
            </a:r>
            <a:r>
              <a:rPr lang="fr-FR" dirty="0" smtClean="0"/>
              <a:t> provoquée par la présence excessive de glucose dans le sang entraîne certaines complications, notamment au niveau des </a:t>
            </a:r>
            <a:r>
              <a:rPr lang="fr-FR" b="1" dirty="0" smtClean="0"/>
              <a:t>yeux, des reins, des nerfs, du cœur et des vaisseaux sanguins.</a:t>
            </a:r>
          </a:p>
          <a:p>
            <a:endParaRPr lang="fr-FR"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4</a:t>
            </a:fld>
            <a:endParaRPr lang="fr-B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60648"/>
            <a:ext cx="8229600" cy="1143000"/>
          </a:xfrm>
          <a:ln>
            <a:solidFill>
              <a:schemeClr val="tx1"/>
            </a:solidFill>
          </a:ln>
        </p:spPr>
        <p:txBody>
          <a:bodyPr>
            <a:noAutofit/>
          </a:bodyPr>
          <a:lstStyle/>
          <a:p>
            <a:pPr>
              <a:lnSpc>
                <a:spcPct val="150000"/>
              </a:lnSpc>
            </a:pPr>
            <a:r>
              <a:rPr lang="fr-FR" sz="3200" b="1" dirty="0"/>
              <a:t>Rappel sur la physiopathologie du diabète</a:t>
            </a:r>
          </a:p>
        </p:txBody>
      </p:sp>
      <p:sp>
        <p:nvSpPr>
          <p:cNvPr id="3" name="Espace réservé du contenu 2"/>
          <p:cNvSpPr>
            <a:spLocks noGrp="1"/>
          </p:cNvSpPr>
          <p:nvPr>
            <p:ph idx="1"/>
          </p:nvPr>
        </p:nvSpPr>
        <p:spPr/>
        <p:txBody>
          <a:bodyPr>
            <a:normAutofit/>
          </a:bodyPr>
          <a:lstStyle/>
          <a:p>
            <a:pPr algn="just">
              <a:lnSpc>
                <a:spcPct val="150000"/>
              </a:lnSpc>
            </a:pPr>
            <a:r>
              <a:rPr lang="fr-FR" dirty="0" smtClean="0"/>
              <a:t>À ce jour, la cause réelle du diabète demeure inconnue. </a:t>
            </a:r>
          </a:p>
          <a:p>
            <a:pPr algn="just">
              <a:lnSpc>
                <a:spcPct val="150000"/>
              </a:lnSpc>
            </a:pPr>
            <a:r>
              <a:rPr lang="fr-FR" dirty="0" smtClean="0"/>
              <a:t>Nous savons toutefois que certains </a:t>
            </a:r>
            <a:r>
              <a:rPr lang="fr-FR" b="1" dirty="0" smtClean="0">
                <a:solidFill>
                  <a:srgbClr val="0000FF"/>
                </a:solidFill>
              </a:rPr>
              <a:t>facteurs</a:t>
            </a:r>
            <a:r>
              <a:rPr lang="fr-FR" dirty="0" smtClean="0"/>
              <a:t> peuvent influencer l'apparition du diabète : </a:t>
            </a:r>
          </a:p>
          <a:p>
            <a:pPr lvl="1" algn="just">
              <a:lnSpc>
                <a:spcPct val="150000"/>
              </a:lnSpc>
            </a:pPr>
            <a:r>
              <a:rPr lang="fr-FR" b="1" dirty="0" smtClean="0">
                <a:solidFill>
                  <a:srgbClr val="0000FF"/>
                </a:solidFill>
              </a:rPr>
              <a:t>hérédité, obésité, grossesse, certains virus ou certains médicaments</a:t>
            </a:r>
            <a:r>
              <a:rPr lang="fr-FR" dirty="0" smtClean="0"/>
              <a:t>.</a:t>
            </a:r>
          </a:p>
          <a:p>
            <a:endParaRPr lang="fr-FR"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5</a:t>
            </a:fld>
            <a:endParaRPr lang="fr-BE" dirty="0"/>
          </a:p>
        </p:txBody>
      </p:sp>
    </p:spTree>
    <p:extLst>
      <p:ext uri="{BB962C8B-B14F-4D97-AF65-F5344CB8AC3E}">
        <p14:creationId xmlns:p14="http://schemas.microsoft.com/office/powerpoint/2010/main" val="25777227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Autofit/>
          </a:bodyPr>
          <a:lstStyle/>
          <a:p>
            <a:pPr>
              <a:lnSpc>
                <a:spcPct val="150000"/>
              </a:lnSpc>
            </a:pPr>
            <a:r>
              <a:rPr lang="fr-FR" sz="3200" b="1" dirty="0"/>
              <a:t>Rappel sur la physiopathologie du diabète</a:t>
            </a:r>
          </a:p>
        </p:txBody>
      </p:sp>
      <p:sp>
        <p:nvSpPr>
          <p:cNvPr id="3" name="Espace réservé du contenu 2"/>
          <p:cNvSpPr>
            <a:spLocks noGrp="1"/>
          </p:cNvSpPr>
          <p:nvPr>
            <p:ph idx="1"/>
          </p:nvPr>
        </p:nvSpPr>
        <p:spPr/>
        <p:txBody>
          <a:bodyPr>
            <a:normAutofit fontScale="62500" lnSpcReduction="20000"/>
          </a:bodyPr>
          <a:lstStyle/>
          <a:p>
            <a:pPr algn="just">
              <a:lnSpc>
                <a:spcPct val="170000"/>
              </a:lnSpc>
            </a:pPr>
            <a:r>
              <a:rPr lang="fr-FR" dirty="0"/>
              <a:t>Le terme </a:t>
            </a:r>
            <a:r>
              <a:rPr lang="fr-FR" b="1" dirty="0"/>
              <a:t>diabète</a:t>
            </a:r>
            <a:r>
              <a:rPr lang="fr-FR" dirty="0"/>
              <a:t> peut faire référence à plusieurs notions :</a:t>
            </a:r>
          </a:p>
          <a:p>
            <a:pPr algn="just">
              <a:lnSpc>
                <a:spcPct val="170000"/>
              </a:lnSpc>
            </a:pPr>
            <a:r>
              <a:rPr lang="fr-FR" dirty="0"/>
              <a:t>le </a:t>
            </a:r>
            <a:r>
              <a:rPr lang="fr-FR" b="1" dirty="0">
                <a:hlinkClick r:id="rId2" tooltip="Diabète sucré"/>
              </a:rPr>
              <a:t>diabète sucré</a:t>
            </a:r>
            <a:r>
              <a:rPr lang="fr-FR" dirty="0"/>
              <a:t>, un type de maladie lié à une anomalie de synthèse ou de l'action de l'insuline </a:t>
            </a:r>
            <a:endParaRPr lang="fr-FR" dirty="0" smtClean="0"/>
          </a:p>
          <a:p>
            <a:pPr algn="just">
              <a:lnSpc>
                <a:spcPct val="170000"/>
              </a:lnSpc>
            </a:pPr>
            <a:r>
              <a:rPr lang="fr-FR" dirty="0" smtClean="0"/>
              <a:t>le </a:t>
            </a:r>
            <a:r>
              <a:rPr lang="fr-FR" b="1" dirty="0" smtClean="0">
                <a:hlinkClick r:id="rId3" tooltip="Diabète insipide"/>
              </a:rPr>
              <a:t>diabète insipide</a:t>
            </a:r>
            <a:r>
              <a:rPr lang="fr-FR" dirty="0" smtClean="0"/>
              <a:t>, un type de maladie en rapport avec une anomalie de la sécrétion ou de la reconnaissance de l'hormone antidiurétique ;</a:t>
            </a:r>
          </a:p>
          <a:p>
            <a:pPr algn="just">
              <a:lnSpc>
                <a:spcPct val="170000"/>
              </a:lnSpc>
            </a:pPr>
            <a:r>
              <a:rPr lang="fr-FR" dirty="0" smtClean="0"/>
              <a:t>le </a:t>
            </a:r>
            <a:r>
              <a:rPr lang="fr-FR" b="1" dirty="0" smtClean="0">
                <a:hlinkClick r:id="rId4" tooltip="Glycosurie rénale"/>
              </a:rPr>
              <a:t>diabète rénal</a:t>
            </a:r>
            <a:r>
              <a:rPr lang="fr-FR" dirty="0" smtClean="0"/>
              <a:t>, un </a:t>
            </a:r>
            <a:r>
              <a:rPr lang="fr-FR" u="sng" dirty="0" smtClean="0"/>
              <a:t>terme inapproprié</a:t>
            </a:r>
            <a:r>
              <a:rPr lang="fr-FR" dirty="0" smtClean="0"/>
              <a:t> pour désigner la glycosurie rénale ;</a:t>
            </a:r>
          </a:p>
          <a:p>
            <a:pPr algn="just">
              <a:lnSpc>
                <a:spcPct val="170000"/>
              </a:lnSpc>
            </a:pPr>
            <a:r>
              <a:rPr lang="fr-FR" dirty="0" smtClean="0"/>
              <a:t>le </a:t>
            </a:r>
            <a:r>
              <a:rPr lang="fr-FR" b="1" dirty="0" smtClean="0">
                <a:hlinkClick r:id="rId5" tooltip="Maladie d'Alzheimer"/>
              </a:rPr>
              <a:t>diabète de type 3</a:t>
            </a:r>
            <a:r>
              <a:rPr lang="fr-FR" dirty="0" smtClean="0"/>
              <a:t>, une expression par abus de langage qui désigne un mécanisme hypothétique de la maladie d'Alzheimer.</a:t>
            </a:r>
          </a:p>
          <a:p>
            <a:endParaRPr lang="fr-FR"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6</a:t>
            </a:fld>
            <a:endParaRPr lang="fr-BE" dirty="0"/>
          </a:p>
        </p:txBody>
      </p:sp>
    </p:spTree>
    <p:extLst>
      <p:ext uri="{BB962C8B-B14F-4D97-AF65-F5344CB8AC3E}">
        <p14:creationId xmlns:p14="http://schemas.microsoft.com/office/powerpoint/2010/main" val="2909152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Autofit/>
          </a:bodyPr>
          <a:lstStyle/>
          <a:p>
            <a:pPr>
              <a:lnSpc>
                <a:spcPct val="150000"/>
              </a:lnSpc>
            </a:pPr>
            <a:r>
              <a:rPr lang="fr-FR" sz="3200" b="1" dirty="0"/>
              <a:t>Rappel sur la physiopathologie du diabète</a:t>
            </a:r>
          </a:p>
        </p:txBody>
      </p:sp>
      <p:sp>
        <p:nvSpPr>
          <p:cNvPr id="3" name="Espace réservé du contenu 2"/>
          <p:cNvSpPr>
            <a:spLocks noGrp="1"/>
          </p:cNvSpPr>
          <p:nvPr>
            <p:ph idx="1"/>
          </p:nvPr>
        </p:nvSpPr>
        <p:spPr/>
        <p:txBody>
          <a:bodyPr>
            <a:normAutofit fontScale="62500" lnSpcReduction="20000"/>
          </a:bodyPr>
          <a:lstStyle/>
          <a:p>
            <a:pPr algn="just">
              <a:lnSpc>
                <a:spcPct val="150000"/>
              </a:lnSpc>
            </a:pPr>
            <a:r>
              <a:rPr lang="fr-FR" dirty="0" smtClean="0"/>
              <a:t>Le terme, utilisé sans précision, fait référence, en règle générale, au diabète sucré, le diabète insipide étant suffisamment rare,</a:t>
            </a:r>
          </a:p>
          <a:p>
            <a:pPr>
              <a:lnSpc>
                <a:spcPct val="170000"/>
              </a:lnSpc>
            </a:pPr>
            <a:r>
              <a:rPr lang="fr-FR" dirty="0" smtClean="0"/>
              <a:t>Différents types de </a:t>
            </a:r>
            <a:r>
              <a:rPr lang="fr-FR" dirty="0"/>
              <a:t>diabète sucré :</a:t>
            </a:r>
          </a:p>
          <a:p>
            <a:pPr lvl="1">
              <a:lnSpc>
                <a:spcPct val="170000"/>
              </a:lnSpc>
            </a:pPr>
            <a:r>
              <a:rPr lang="fr-FR" dirty="0"/>
              <a:t>le </a:t>
            </a:r>
            <a:r>
              <a:rPr lang="fr-FR" b="1" dirty="0">
                <a:hlinkClick r:id="rId2" tooltip="Diabète de type 1"/>
              </a:rPr>
              <a:t>diabète de type 1</a:t>
            </a:r>
            <a:r>
              <a:rPr lang="fr-FR" dirty="0"/>
              <a:t>, une cause de diabète sucré caractérisée par la disparition des cellules productrices d'insuline,</a:t>
            </a:r>
          </a:p>
          <a:p>
            <a:pPr lvl="1">
              <a:lnSpc>
                <a:spcPct val="170000"/>
              </a:lnSpc>
            </a:pPr>
            <a:r>
              <a:rPr lang="fr-FR" dirty="0"/>
              <a:t>le </a:t>
            </a:r>
            <a:r>
              <a:rPr lang="fr-FR" b="1" dirty="0">
                <a:hlinkClick r:id="rId3" tooltip="Diabète de type 2"/>
              </a:rPr>
              <a:t>diabète de type 2</a:t>
            </a:r>
            <a:r>
              <a:rPr lang="fr-FR" dirty="0"/>
              <a:t>, une cause de diabète sucré caractérisée par une diminution de sensibilité à l'insuline,</a:t>
            </a:r>
          </a:p>
          <a:p>
            <a:pPr lvl="1">
              <a:lnSpc>
                <a:spcPct val="170000"/>
              </a:lnSpc>
            </a:pPr>
            <a:r>
              <a:rPr lang="fr-FR" dirty="0"/>
              <a:t>le </a:t>
            </a:r>
            <a:r>
              <a:rPr lang="fr-FR" b="1" dirty="0">
                <a:hlinkClick r:id="rId4" tooltip="Diabète gestationnel"/>
              </a:rPr>
              <a:t>diabète gestationnel</a:t>
            </a:r>
            <a:r>
              <a:rPr lang="fr-FR" dirty="0"/>
              <a:t>, une cause de diabète sucré chez la femme au cours de la grossesse,</a:t>
            </a:r>
          </a:p>
          <a:p>
            <a:pPr lvl="1">
              <a:lnSpc>
                <a:spcPct val="170000"/>
              </a:lnSpc>
            </a:pPr>
            <a:r>
              <a:rPr lang="fr-FR" dirty="0"/>
              <a:t>le </a:t>
            </a:r>
            <a:r>
              <a:rPr lang="fr-FR" b="1" dirty="0">
                <a:hlinkClick r:id="rId5" tooltip="Diabète néonatal"/>
              </a:rPr>
              <a:t>diabète néonatal</a:t>
            </a:r>
            <a:r>
              <a:rPr lang="fr-FR" dirty="0"/>
              <a:t>, une cause de diabète sucré du nouveau-né ;</a:t>
            </a:r>
          </a:p>
          <a:p>
            <a:pPr algn="just">
              <a:lnSpc>
                <a:spcPct val="150000"/>
              </a:lnSpc>
            </a:pPr>
            <a:endParaRPr lang="fr-FR"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7</a:t>
            </a:fld>
            <a:endParaRPr lang="fr-BE" dirty="0"/>
          </a:p>
        </p:txBody>
      </p:sp>
    </p:spTree>
    <p:extLst>
      <p:ext uri="{BB962C8B-B14F-4D97-AF65-F5344CB8AC3E}">
        <p14:creationId xmlns:p14="http://schemas.microsoft.com/office/powerpoint/2010/main" val="2077020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Autofit/>
          </a:bodyPr>
          <a:lstStyle/>
          <a:p>
            <a:pPr>
              <a:lnSpc>
                <a:spcPct val="150000"/>
              </a:lnSpc>
            </a:pPr>
            <a:r>
              <a:rPr lang="fr-FR" sz="3200" b="1" dirty="0"/>
              <a:t>Rappel sur la physiopathologie du diabète</a:t>
            </a:r>
          </a:p>
        </p:txBody>
      </p:sp>
      <p:sp>
        <p:nvSpPr>
          <p:cNvPr id="3" name="Espace réservé du contenu 2"/>
          <p:cNvSpPr>
            <a:spLocks noGrp="1"/>
          </p:cNvSpPr>
          <p:nvPr>
            <p:ph idx="1"/>
          </p:nvPr>
        </p:nvSpPr>
        <p:spPr/>
        <p:txBody>
          <a:bodyPr>
            <a:normAutofit fontScale="55000" lnSpcReduction="20000"/>
          </a:bodyPr>
          <a:lstStyle/>
          <a:p>
            <a:pPr algn="just">
              <a:lnSpc>
                <a:spcPct val="170000"/>
              </a:lnSpc>
            </a:pPr>
            <a:r>
              <a:rPr lang="fr-FR" b="1" dirty="0" smtClean="0"/>
              <a:t>Le diabète de type 1</a:t>
            </a:r>
          </a:p>
          <a:p>
            <a:pPr algn="just">
              <a:lnSpc>
                <a:spcPct val="170000"/>
              </a:lnSpc>
            </a:pPr>
            <a:r>
              <a:rPr lang="fr-FR" dirty="0" smtClean="0"/>
              <a:t>Le diabète de type 1 se manifeste soit dès l'enfance, à l'adolescence ou chez les jeunes adultes. </a:t>
            </a:r>
          </a:p>
          <a:p>
            <a:pPr algn="just">
              <a:lnSpc>
                <a:spcPct val="170000"/>
              </a:lnSpc>
            </a:pPr>
            <a:r>
              <a:rPr lang="fr-FR" b="1" dirty="0" smtClean="0"/>
              <a:t>Il se caractérise par l'absence totale de la production d'insuline. </a:t>
            </a:r>
          </a:p>
          <a:p>
            <a:pPr algn="just">
              <a:lnSpc>
                <a:spcPct val="170000"/>
              </a:lnSpc>
            </a:pPr>
            <a:r>
              <a:rPr lang="fr-FR" dirty="0" smtClean="0"/>
              <a:t>Les personnes diabétiques de type 1 dépendent d'injections quotidiennes d'insuline pour vivre. </a:t>
            </a:r>
          </a:p>
          <a:p>
            <a:pPr algn="just">
              <a:lnSpc>
                <a:spcPct val="170000"/>
              </a:lnSpc>
            </a:pPr>
            <a:r>
              <a:rPr lang="fr-FR" b="1" dirty="0" smtClean="0">
                <a:solidFill>
                  <a:srgbClr val="FF0000"/>
                </a:solidFill>
              </a:rPr>
              <a:t>Il est présentement impossible de prévenir ce type de diabète. </a:t>
            </a:r>
          </a:p>
          <a:p>
            <a:pPr algn="just">
              <a:lnSpc>
                <a:spcPct val="170000"/>
              </a:lnSpc>
            </a:pPr>
            <a:r>
              <a:rPr lang="fr-FR" dirty="0" smtClean="0"/>
              <a:t>Les recherches s'effectuent principalement vers la </a:t>
            </a:r>
            <a:r>
              <a:rPr lang="fr-FR" b="1" dirty="0" smtClean="0"/>
              <a:t>compréhension des mécanismes détruisant les cellules responsables de la production d'insuline</a:t>
            </a:r>
            <a:r>
              <a:rPr lang="fr-FR" dirty="0" smtClean="0"/>
              <a:t>.</a:t>
            </a:r>
          </a:p>
          <a:p>
            <a:endParaRPr lang="fr-FR"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8</a:t>
            </a:fld>
            <a:endParaRPr lang="fr-BE" dirty="0"/>
          </a:p>
        </p:txBody>
      </p:sp>
    </p:spTree>
    <p:extLst>
      <p:ext uri="{BB962C8B-B14F-4D97-AF65-F5344CB8AC3E}">
        <p14:creationId xmlns:p14="http://schemas.microsoft.com/office/powerpoint/2010/main" val="1833297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Autofit/>
          </a:bodyPr>
          <a:lstStyle/>
          <a:p>
            <a:pPr>
              <a:lnSpc>
                <a:spcPct val="150000"/>
              </a:lnSpc>
            </a:pPr>
            <a:r>
              <a:rPr lang="fr-FR" sz="3200" b="1" dirty="0"/>
              <a:t>Rappel sur la physiopathologie du diabète</a:t>
            </a:r>
          </a:p>
        </p:txBody>
      </p:sp>
      <p:sp>
        <p:nvSpPr>
          <p:cNvPr id="3" name="Espace réservé du contenu 2"/>
          <p:cNvSpPr>
            <a:spLocks noGrp="1"/>
          </p:cNvSpPr>
          <p:nvPr>
            <p:ph idx="1"/>
          </p:nvPr>
        </p:nvSpPr>
        <p:spPr/>
        <p:txBody>
          <a:bodyPr>
            <a:normAutofit fontScale="62500" lnSpcReduction="20000"/>
          </a:bodyPr>
          <a:lstStyle/>
          <a:p>
            <a:pPr algn="just">
              <a:lnSpc>
                <a:spcPct val="170000"/>
              </a:lnSpc>
            </a:pPr>
            <a:r>
              <a:rPr lang="fr-FR" b="1" dirty="0" smtClean="0"/>
              <a:t>Le diabète de type 2</a:t>
            </a:r>
          </a:p>
          <a:p>
            <a:pPr algn="just">
              <a:lnSpc>
                <a:spcPct val="170000"/>
              </a:lnSpc>
            </a:pPr>
            <a:r>
              <a:rPr lang="fr-FR" dirty="0" smtClean="0"/>
              <a:t>Le diabète de type 2 se manifeste beaucoup plus tard dans la vie, généralement après l'âge de 40 ans. </a:t>
            </a:r>
          </a:p>
          <a:p>
            <a:pPr algn="just">
              <a:lnSpc>
                <a:spcPct val="170000"/>
              </a:lnSpc>
            </a:pPr>
            <a:r>
              <a:rPr lang="fr-FR" dirty="0" smtClean="0"/>
              <a:t>La très grande majorité des personnes atteintes de diabète présentent ce type de diabète (90 % des cas). </a:t>
            </a:r>
          </a:p>
          <a:p>
            <a:pPr algn="just">
              <a:lnSpc>
                <a:spcPct val="170000"/>
              </a:lnSpc>
            </a:pPr>
            <a:r>
              <a:rPr lang="fr-FR" dirty="0" smtClean="0"/>
              <a:t>Depuis quelques années, on remarque que ce diabète apparaît plus tôt et chez certaines populations à risque. Il peut apparaître dès l'enfance.</a:t>
            </a:r>
          </a:p>
          <a:p>
            <a:pPr algn="just">
              <a:lnSpc>
                <a:spcPct val="170000"/>
              </a:lnSpc>
            </a:pPr>
            <a:r>
              <a:rPr lang="fr-FR" dirty="0" smtClean="0"/>
              <a:t>Les latino-américains, les asiatiques et les populations d'origine africaine semblent développer la maladie plus que les autres. </a:t>
            </a:r>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9</a:t>
            </a:fld>
            <a:endParaRPr lang="fr-B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Autofit/>
          </a:bodyPr>
          <a:lstStyle/>
          <a:p>
            <a:pPr>
              <a:lnSpc>
                <a:spcPct val="150000"/>
              </a:lnSpc>
            </a:pPr>
            <a:r>
              <a:rPr lang="fr-FR" sz="3200" b="1" dirty="0"/>
              <a:t>Rappel sur la physiopathologie du diabète</a:t>
            </a:r>
          </a:p>
        </p:txBody>
      </p:sp>
      <p:sp>
        <p:nvSpPr>
          <p:cNvPr id="3" name="Espace réservé du contenu 2"/>
          <p:cNvSpPr>
            <a:spLocks noGrp="1"/>
          </p:cNvSpPr>
          <p:nvPr>
            <p:ph idx="1"/>
          </p:nvPr>
        </p:nvSpPr>
        <p:spPr/>
        <p:txBody>
          <a:bodyPr>
            <a:normAutofit fontScale="55000" lnSpcReduction="20000"/>
          </a:bodyPr>
          <a:lstStyle/>
          <a:p>
            <a:pPr algn="just">
              <a:lnSpc>
                <a:spcPct val="170000"/>
              </a:lnSpc>
            </a:pPr>
            <a:r>
              <a:rPr lang="fr-FR" b="1" dirty="0" smtClean="0"/>
              <a:t>Le diabète de type 2</a:t>
            </a:r>
          </a:p>
          <a:p>
            <a:pPr algn="just">
              <a:lnSpc>
                <a:spcPct val="170000"/>
              </a:lnSpc>
            </a:pPr>
            <a:r>
              <a:rPr lang="fr-FR" dirty="0" smtClean="0"/>
              <a:t>Une prédisposition génétique, un surplus de poids et le manque d'</a:t>
            </a:r>
            <a:r>
              <a:rPr lang="fr-FR" dirty="0" smtClean="0">
                <a:hlinkClick r:id="rId3"/>
              </a:rPr>
              <a:t>activité physique</a:t>
            </a:r>
            <a:r>
              <a:rPr lang="fr-FR" dirty="0" smtClean="0"/>
              <a:t> contribuent à l'apparition d'un diabète de type 2. </a:t>
            </a:r>
          </a:p>
          <a:p>
            <a:pPr algn="just">
              <a:lnSpc>
                <a:spcPct val="170000"/>
              </a:lnSpc>
            </a:pPr>
            <a:r>
              <a:rPr lang="fr-FR" dirty="0" smtClean="0"/>
              <a:t>Cependant, certaines études tendent à démontrer qu’une alimentation en trop grande quantité et riche en gras pourrait aussi être un facteur de risque.</a:t>
            </a:r>
          </a:p>
          <a:p>
            <a:pPr algn="just">
              <a:lnSpc>
                <a:spcPct val="170000"/>
              </a:lnSpc>
            </a:pPr>
            <a:r>
              <a:rPr lang="fr-FR" dirty="0" smtClean="0"/>
              <a:t>Le diabète de type 2 est le type le plus sournois. Les symptômes peuvent être minimes et passer inaperçus pendant plusieurs années. Malheureusement, quand il est diagnostiqué, le mal est fait.</a:t>
            </a:r>
          </a:p>
          <a:p>
            <a:pPr algn="just">
              <a:lnSpc>
                <a:spcPct val="170000"/>
              </a:lnSpc>
            </a:pPr>
            <a:r>
              <a:rPr lang="fr-FR" dirty="0" smtClean="0"/>
              <a:t>En apportant des corrections importantes à nos habitudes de vie, il est possible de retarder l'apparition de la maladie et d'en diminuer l'impact.</a:t>
            </a:r>
          </a:p>
          <a:p>
            <a:endParaRPr lang="fr-FR" dirty="0" smtClean="0"/>
          </a:p>
          <a:p>
            <a:endParaRPr lang="fr-FR"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10</a:t>
            </a:fld>
            <a:endParaRPr lang="fr-BE" dirty="0"/>
          </a:p>
        </p:txBody>
      </p:sp>
    </p:spTree>
    <p:extLst>
      <p:ext uri="{BB962C8B-B14F-4D97-AF65-F5344CB8AC3E}">
        <p14:creationId xmlns:p14="http://schemas.microsoft.com/office/powerpoint/2010/main" val="1296713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Autofit/>
          </a:bodyPr>
          <a:lstStyle/>
          <a:p>
            <a:pPr>
              <a:lnSpc>
                <a:spcPct val="150000"/>
              </a:lnSpc>
            </a:pPr>
            <a:r>
              <a:rPr lang="fr-FR" sz="3200" b="1" dirty="0"/>
              <a:t>Rappel sur la physiopathologie du diabète</a:t>
            </a:r>
          </a:p>
        </p:txBody>
      </p:sp>
      <p:sp>
        <p:nvSpPr>
          <p:cNvPr id="3" name="Espace réservé du contenu 2"/>
          <p:cNvSpPr>
            <a:spLocks noGrp="1"/>
          </p:cNvSpPr>
          <p:nvPr>
            <p:ph idx="1"/>
          </p:nvPr>
        </p:nvSpPr>
        <p:spPr/>
        <p:txBody>
          <a:bodyPr>
            <a:normAutofit fontScale="55000" lnSpcReduction="20000"/>
          </a:bodyPr>
          <a:lstStyle/>
          <a:p>
            <a:pPr algn="just">
              <a:lnSpc>
                <a:spcPct val="170000"/>
              </a:lnSpc>
            </a:pPr>
            <a:r>
              <a:rPr lang="fr-FR" b="1" dirty="0" smtClean="0"/>
              <a:t>Le diabète de grossesse</a:t>
            </a:r>
          </a:p>
          <a:p>
            <a:pPr algn="just">
              <a:lnSpc>
                <a:spcPct val="170000"/>
              </a:lnSpc>
            </a:pPr>
            <a:r>
              <a:rPr lang="fr-FR" dirty="0" smtClean="0"/>
              <a:t>Le diabète de grossesse se manifeste pendant la grossesse, généralement vers la fin du 2</a:t>
            </a:r>
            <a:r>
              <a:rPr lang="fr-FR" baseline="30000" dirty="0" smtClean="0"/>
              <a:t>e</a:t>
            </a:r>
            <a:r>
              <a:rPr lang="fr-FR" dirty="0" smtClean="0"/>
              <a:t> trimestre et au cours du 3</a:t>
            </a:r>
            <a:r>
              <a:rPr lang="fr-FR" baseline="30000" dirty="0" smtClean="0"/>
              <a:t>e</a:t>
            </a:r>
            <a:r>
              <a:rPr lang="fr-FR" dirty="0" smtClean="0"/>
              <a:t>. </a:t>
            </a:r>
          </a:p>
          <a:p>
            <a:pPr algn="just">
              <a:lnSpc>
                <a:spcPct val="170000"/>
              </a:lnSpc>
            </a:pPr>
            <a:r>
              <a:rPr lang="fr-FR" dirty="0" smtClean="0"/>
              <a:t>Il est aussi connu sous le nom de diabète gestationnel. Dans 90 % des cas, il disparaîtra après l'accouchement.</a:t>
            </a:r>
          </a:p>
          <a:p>
            <a:pPr algn="just">
              <a:lnSpc>
                <a:spcPct val="170000"/>
              </a:lnSpc>
            </a:pPr>
            <a:r>
              <a:rPr lang="fr-FR" dirty="0" smtClean="0"/>
              <a:t>Le diabète gestationnel (4 à 6 % des grossesses) affecte à la fois le bébé et la mère. </a:t>
            </a:r>
          </a:p>
          <a:p>
            <a:pPr algn="just">
              <a:lnSpc>
                <a:spcPct val="170000"/>
              </a:lnSpc>
            </a:pPr>
            <a:r>
              <a:rPr lang="fr-FR" dirty="0" smtClean="0"/>
              <a:t>L'enfant risque d'être plus gros que la normale et risque de faire un diabète plus tard. </a:t>
            </a:r>
          </a:p>
          <a:p>
            <a:pPr algn="just">
              <a:lnSpc>
                <a:spcPct val="170000"/>
              </a:lnSpc>
            </a:pPr>
            <a:r>
              <a:rPr lang="fr-FR" dirty="0" smtClean="0"/>
              <a:t>Chez la mère, la présence du diabète accroît les risques d'infections, augmente le niveau de fatigue et peut causer des complications lors de l'accouchement.</a:t>
            </a:r>
          </a:p>
          <a:p>
            <a:endParaRPr lang="fr-FR" dirty="0" smtClean="0"/>
          </a:p>
          <a:p>
            <a:endParaRPr lang="fr-FR" dirty="0" smtClean="0"/>
          </a:p>
          <a:p>
            <a:endParaRPr lang="fr-FR"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11</a:t>
            </a:fld>
            <a:endParaRPr lang="fr-BE"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Autofit/>
          </a:bodyPr>
          <a:lstStyle/>
          <a:p>
            <a:pPr>
              <a:lnSpc>
                <a:spcPct val="150000"/>
              </a:lnSpc>
            </a:pPr>
            <a:r>
              <a:rPr lang="fr-FR" sz="3200" b="1" dirty="0"/>
              <a:t>Rappel sur la physiopathologie du diabète</a:t>
            </a:r>
          </a:p>
        </p:txBody>
      </p:sp>
      <p:sp>
        <p:nvSpPr>
          <p:cNvPr id="3" name="Espace réservé du contenu 2"/>
          <p:cNvSpPr>
            <a:spLocks noGrp="1"/>
          </p:cNvSpPr>
          <p:nvPr>
            <p:ph idx="1"/>
          </p:nvPr>
        </p:nvSpPr>
        <p:spPr/>
        <p:txBody>
          <a:bodyPr>
            <a:normAutofit fontScale="70000" lnSpcReduction="20000"/>
          </a:bodyPr>
          <a:lstStyle/>
          <a:p>
            <a:pPr algn="just">
              <a:lnSpc>
                <a:spcPct val="170000"/>
              </a:lnSpc>
            </a:pPr>
            <a:r>
              <a:rPr lang="fr-FR" b="1" dirty="0" smtClean="0"/>
              <a:t>Le diabète de grossesse</a:t>
            </a:r>
          </a:p>
          <a:p>
            <a:pPr algn="just">
              <a:lnSpc>
                <a:spcPct val="170000"/>
              </a:lnSpc>
            </a:pPr>
            <a:r>
              <a:rPr lang="fr-FR" dirty="0" smtClean="0"/>
              <a:t>Le diabète de grossesse se traite et se contrôle par une saine alimentation, et l'adoption d'une bonne hygiène de vie. </a:t>
            </a:r>
          </a:p>
          <a:p>
            <a:pPr algn="just">
              <a:lnSpc>
                <a:spcPct val="170000"/>
              </a:lnSpc>
            </a:pPr>
            <a:r>
              <a:rPr lang="fr-FR" dirty="0" smtClean="0"/>
              <a:t>Si, malgré ces changements, le diabète n'est pas bien contrôlé, l'utilisation d'insuline deviendra nécessaire car l’emploi d’antidiabétiques oraux est contre-indiqué lors d’une grossesse.</a:t>
            </a:r>
          </a:p>
          <a:p>
            <a:endParaRPr lang="fr-FR" dirty="0" smtClean="0"/>
          </a:p>
          <a:p>
            <a:endParaRPr lang="fr-FR" dirty="0" smtClean="0"/>
          </a:p>
          <a:p>
            <a:endParaRPr lang="fr-FR"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12</a:t>
            </a:fld>
            <a:endParaRPr lang="fr-BE" dirty="0"/>
          </a:p>
        </p:txBody>
      </p:sp>
    </p:spTree>
    <p:extLst>
      <p:ext uri="{BB962C8B-B14F-4D97-AF65-F5344CB8AC3E}">
        <p14:creationId xmlns:p14="http://schemas.microsoft.com/office/powerpoint/2010/main" val="3222105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Autofit/>
          </a:bodyPr>
          <a:lstStyle/>
          <a:p>
            <a:pPr>
              <a:lnSpc>
                <a:spcPct val="150000"/>
              </a:lnSpc>
            </a:pPr>
            <a:r>
              <a:rPr lang="fr-FR" sz="3200" b="1" dirty="0"/>
              <a:t>Rappel sur la physiopathologie du diabète</a:t>
            </a:r>
          </a:p>
        </p:txBody>
      </p:sp>
      <p:sp>
        <p:nvSpPr>
          <p:cNvPr id="3" name="Espace réservé du contenu 2"/>
          <p:cNvSpPr>
            <a:spLocks noGrp="1"/>
          </p:cNvSpPr>
          <p:nvPr>
            <p:ph idx="1"/>
          </p:nvPr>
        </p:nvSpPr>
        <p:spPr/>
        <p:txBody>
          <a:bodyPr>
            <a:normAutofit fontScale="62500" lnSpcReduction="20000"/>
          </a:bodyPr>
          <a:lstStyle/>
          <a:p>
            <a:r>
              <a:rPr lang="fr-FR" b="1" dirty="0" smtClean="0"/>
              <a:t>Les symptômes</a:t>
            </a:r>
          </a:p>
          <a:p>
            <a:pPr>
              <a:lnSpc>
                <a:spcPct val="170000"/>
              </a:lnSpc>
            </a:pPr>
            <a:r>
              <a:rPr lang="fr-FR" dirty="0" smtClean="0"/>
              <a:t>Les symptômes du diabète ne se présentent pas tous de la même manière ni avec la même intensité. </a:t>
            </a:r>
          </a:p>
          <a:p>
            <a:pPr>
              <a:lnSpc>
                <a:spcPct val="170000"/>
              </a:lnSpc>
            </a:pPr>
            <a:r>
              <a:rPr lang="fr-FR" dirty="0" smtClean="0"/>
              <a:t>Qu'il s'agisse du type 1, du type 2 ou du diabète de grossesse, une consultation avec le médecin s’impose. </a:t>
            </a:r>
          </a:p>
          <a:p>
            <a:pPr>
              <a:lnSpc>
                <a:spcPct val="170000"/>
              </a:lnSpc>
            </a:pPr>
            <a:r>
              <a:rPr lang="fr-FR" b="1" dirty="0">
                <a:solidFill>
                  <a:srgbClr val="0000FF"/>
                </a:solidFill>
              </a:rPr>
              <a:t>Il est à noter que, parfois, les symptômes ne sont pas apparents</a:t>
            </a:r>
            <a:r>
              <a:rPr lang="fr-FR" dirty="0"/>
              <a:t>. Le diabète est une maladie grave. Il peut avoir un impact considérable sur la qualité de vie des personnes qui vivent avec cette maladie.</a:t>
            </a:r>
          </a:p>
          <a:p>
            <a:endParaRPr lang="fr-FR"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13</a:t>
            </a:fld>
            <a:endParaRPr lang="fr-B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Autofit/>
          </a:bodyPr>
          <a:lstStyle/>
          <a:p>
            <a:pPr>
              <a:lnSpc>
                <a:spcPct val="150000"/>
              </a:lnSpc>
            </a:pPr>
            <a:r>
              <a:rPr lang="fr-FR" sz="3200" b="1" dirty="0"/>
              <a:t>Rappel sur la physiopathologie du diabète</a:t>
            </a:r>
          </a:p>
        </p:txBody>
      </p:sp>
      <p:sp>
        <p:nvSpPr>
          <p:cNvPr id="3" name="Espace réservé du contenu 2"/>
          <p:cNvSpPr>
            <a:spLocks noGrp="1"/>
          </p:cNvSpPr>
          <p:nvPr>
            <p:ph idx="1"/>
          </p:nvPr>
        </p:nvSpPr>
        <p:spPr/>
        <p:txBody>
          <a:bodyPr>
            <a:normAutofit fontScale="70000" lnSpcReduction="20000"/>
          </a:bodyPr>
          <a:lstStyle/>
          <a:p>
            <a:r>
              <a:rPr lang="fr-FR" b="1" dirty="0" smtClean="0"/>
              <a:t>Les symptômes</a:t>
            </a:r>
          </a:p>
          <a:p>
            <a:pPr>
              <a:lnSpc>
                <a:spcPct val="170000"/>
              </a:lnSpc>
            </a:pPr>
            <a:r>
              <a:rPr lang="fr-FR" dirty="0" smtClean="0"/>
              <a:t>Les symptômes sont :</a:t>
            </a:r>
          </a:p>
          <a:p>
            <a:pPr lvl="1">
              <a:lnSpc>
                <a:spcPct val="170000"/>
              </a:lnSpc>
            </a:pPr>
            <a:r>
              <a:rPr lang="fr-FR" dirty="0" smtClean="0"/>
              <a:t>fatigue, somnolence, augmentation du volume des urines, soif intense</a:t>
            </a:r>
          </a:p>
          <a:p>
            <a:pPr lvl="1">
              <a:lnSpc>
                <a:spcPct val="170000"/>
              </a:lnSpc>
            </a:pPr>
            <a:r>
              <a:rPr lang="fr-FR" dirty="0" smtClean="0"/>
              <a:t>faim exagérée, amaigrissement</a:t>
            </a:r>
          </a:p>
          <a:p>
            <a:pPr lvl="1">
              <a:lnSpc>
                <a:spcPct val="170000"/>
              </a:lnSpc>
            </a:pPr>
            <a:r>
              <a:rPr lang="fr-FR" dirty="0" smtClean="0"/>
              <a:t>vision embrouillée, cicatrisation lente</a:t>
            </a:r>
          </a:p>
          <a:p>
            <a:pPr lvl="1">
              <a:lnSpc>
                <a:spcPct val="170000"/>
              </a:lnSpc>
            </a:pPr>
            <a:r>
              <a:rPr lang="fr-FR" dirty="0" smtClean="0"/>
              <a:t>infection des organes génitaux, picotements aux doigts ou aux pieds</a:t>
            </a:r>
          </a:p>
          <a:p>
            <a:pPr lvl="1">
              <a:lnSpc>
                <a:spcPct val="170000"/>
              </a:lnSpc>
            </a:pPr>
            <a:r>
              <a:rPr lang="fr-FR" dirty="0" smtClean="0"/>
              <a:t>changement de caractère</a:t>
            </a:r>
          </a:p>
          <a:p>
            <a:endParaRPr lang="fr-FR" dirty="0" smtClean="0"/>
          </a:p>
          <a:p>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14</a:t>
            </a:fld>
            <a:endParaRPr lang="fr-BE"/>
          </a:p>
        </p:txBody>
      </p:sp>
    </p:spTree>
    <p:extLst>
      <p:ext uri="{BB962C8B-B14F-4D97-AF65-F5344CB8AC3E}">
        <p14:creationId xmlns:p14="http://schemas.microsoft.com/office/powerpoint/2010/main" val="3908333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2</a:t>
            </a:r>
            <a:endParaRPr lang="fr-FR" dirty="0"/>
          </a:p>
        </p:txBody>
      </p:sp>
      <p:sp>
        <p:nvSpPr>
          <p:cNvPr id="3" name="Espace réservé du contenu 2"/>
          <p:cNvSpPr>
            <a:spLocks noGrp="1"/>
          </p:cNvSpPr>
          <p:nvPr>
            <p:ph idx="1"/>
          </p:nvPr>
        </p:nvSpPr>
        <p:spPr/>
        <p:txBody>
          <a:bodyPr>
            <a:normAutofit fontScale="55000" lnSpcReduction="20000"/>
          </a:bodyPr>
          <a:lstStyle/>
          <a:p>
            <a:pPr algn="just">
              <a:lnSpc>
                <a:spcPct val="170000"/>
              </a:lnSpc>
            </a:pPr>
            <a:r>
              <a:rPr lang="fr-FR" dirty="0" smtClean="0"/>
              <a:t>Le diabète non insulino-dépendant ou diabète de type 2 résulte de la conjonction de </a:t>
            </a:r>
            <a:r>
              <a:rPr lang="fr-FR" b="1" dirty="0" smtClean="0"/>
              <a:t>plusieurs gènes de susceptibilité</a:t>
            </a:r>
            <a:r>
              <a:rPr lang="fr-FR" dirty="0" smtClean="0"/>
              <a:t>, dont l’expression dépend de </a:t>
            </a:r>
            <a:r>
              <a:rPr lang="fr-FR" b="1" dirty="0" smtClean="0">
                <a:solidFill>
                  <a:srgbClr val="FF0000"/>
                </a:solidFill>
              </a:rPr>
              <a:t>facteurs d’environnement</a:t>
            </a:r>
            <a:r>
              <a:rPr lang="fr-FR" dirty="0" smtClean="0"/>
              <a:t>, au premier rang desquelles:</a:t>
            </a:r>
          </a:p>
          <a:p>
            <a:pPr lvl="1">
              <a:lnSpc>
                <a:spcPct val="170000"/>
              </a:lnSpc>
            </a:pPr>
            <a:r>
              <a:rPr lang="fr-FR" sz="3300" dirty="0" smtClean="0">
                <a:solidFill>
                  <a:srgbClr val="FF0000"/>
                </a:solidFill>
              </a:rPr>
              <a:t>la consommation excessive de graisses saturées, et de sucres rapides, et la sédentarité.</a:t>
            </a:r>
          </a:p>
          <a:p>
            <a:pPr algn="just">
              <a:lnSpc>
                <a:spcPct val="170000"/>
              </a:lnSpc>
            </a:pPr>
            <a:r>
              <a:rPr lang="fr-FR" dirty="0" smtClean="0"/>
              <a:t>L’</a:t>
            </a:r>
            <a:r>
              <a:rPr lang="fr-FR" dirty="0" err="1" smtClean="0"/>
              <a:t>insulino</a:t>
            </a:r>
            <a:r>
              <a:rPr lang="fr-FR" dirty="0" smtClean="0"/>
              <a:t>-déficience responsable de l’hyperglycémie du diabète de type 2 est précédée par 10 ou 20 ans, d’hypersécrétion insulinique (hyperinsulinisme) secondaire à une </a:t>
            </a:r>
            <a:r>
              <a:rPr lang="fr-FR" dirty="0" err="1" smtClean="0"/>
              <a:t>insulino</a:t>
            </a:r>
            <a:r>
              <a:rPr lang="fr-FR" dirty="0" smtClean="0"/>
              <a:t>-résistance des tissus périphériques. L’anomalie métabolique fondamentale qui précède le DNID est l’</a:t>
            </a:r>
            <a:r>
              <a:rPr lang="fr-FR" b="1" dirty="0" err="1" smtClean="0"/>
              <a:t>insulinorésistance</a:t>
            </a:r>
            <a:r>
              <a:rPr lang="fr-FR" b="1" dirty="0" smtClean="0"/>
              <a:t>.</a:t>
            </a:r>
            <a:endParaRPr lang="fr-FR" dirty="0" smtClean="0"/>
          </a:p>
          <a:p>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15</a:t>
            </a:fld>
            <a:endParaRPr lang="fr-B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2</a:t>
            </a:r>
            <a:endParaRPr lang="fr-FR" dirty="0"/>
          </a:p>
        </p:txBody>
      </p:sp>
      <p:sp>
        <p:nvSpPr>
          <p:cNvPr id="3" name="Espace réservé du contenu 2"/>
          <p:cNvSpPr>
            <a:spLocks noGrp="1"/>
          </p:cNvSpPr>
          <p:nvPr>
            <p:ph idx="1"/>
          </p:nvPr>
        </p:nvSpPr>
        <p:spPr/>
        <p:txBody>
          <a:bodyPr>
            <a:normAutofit fontScale="70000" lnSpcReduction="20000"/>
          </a:bodyPr>
          <a:lstStyle/>
          <a:p>
            <a:pPr algn="just">
              <a:lnSpc>
                <a:spcPct val="160000"/>
              </a:lnSpc>
            </a:pPr>
            <a:r>
              <a:rPr lang="fr-FR" b="1" dirty="0" smtClean="0"/>
              <a:t>Mécanisme de l’</a:t>
            </a:r>
            <a:r>
              <a:rPr lang="fr-FR" b="1" dirty="0" err="1" smtClean="0"/>
              <a:t>insulinorésistance</a:t>
            </a:r>
            <a:r>
              <a:rPr lang="fr-FR" b="1" dirty="0" smtClean="0"/>
              <a:t>:</a:t>
            </a:r>
          </a:p>
          <a:p>
            <a:pPr algn="just">
              <a:lnSpc>
                <a:spcPct val="160000"/>
              </a:lnSpc>
            </a:pPr>
            <a:r>
              <a:rPr lang="fr-FR" dirty="0" smtClean="0"/>
              <a:t>Il s’agit d’une </a:t>
            </a:r>
            <a:r>
              <a:rPr lang="fr-FR" dirty="0" err="1" smtClean="0"/>
              <a:t>insulinorésistance</a:t>
            </a:r>
            <a:r>
              <a:rPr lang="fr-FR" dirty="0" smtClean="0"/>
              <a:t> </a:t>
            </a:r>
            <a:r>
              <a:rPr lang="fr-FR" b="1" dirty="0" smtClean="0"/>
              <a:t>essentiellement musculaire </a:t>
            </a:r>
            <a:r>
              <a:rPr lang="fr-FR" dirty="0" smtClean="0"/>
              <a:t>portant principalement sur la synthèse du glycogène.</a:t>
            </a:r>
          </a:p>
          <a:p>
            <a:pPr algn="just">
              <a:lnSpc>
                <a:spcPct val="160000"/>
              </a:lnSpc>
            </a:pPr>
            <a:r>
              <a:rPr lang="fr-FR" dirty="0" smtClean="0"/>
              <a:t>Cette </a:t>
            </a:r>
            <a:r>
              <a:rPr lang="fr-FR" dirty="0" err="1" smtClean="0"/>
              <a:t>insulinorésistance</a:t>
            </a:r>
            <a:r>
              <a:rPr lang="fr-FR" dirty="0" smtClean="0"/>
              <a:t> survient sur un </a:t>
            </a:r>
            <a:r>
              <a:rPr lang="fr-FR" b="1" dirty="0" smtClean="0"/>
              <a:t>terrain génétique</a:t>
            </a:r>
            <a:r>
              <a:rPr lang="fr-FR" dirty="0" smtClean="0"/>
              <a:t> puisqu’on la retrouve chez les enfants ayant une tolérance glucidique strictement normale mais ayant deux parents diabétiques non insulino-dépendants.</a:t>
            </a:r>
          </a:p>
          <a:p>
            <a:pPr algn="just">
              <a:lnSpc>
                <a:spcPct val="160000"/>
              </a:lnSpc>
            </a:pPr>
            <a:r>
              <a:rPr lang="fr-FR" dirty="0" smtClean="0"/>
              <a:t>Toutefois, on ne connaît pas encore les gènes impliqués.</a:t>
            </a:r>
          </a:p>
          <a:p>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16</a:t>
            </a:fld>
            <a:endParaRPr lang="fr-B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2</a:t>
            </a:r>
            <a:endParaRPr lang="fr-FR" dirty="0"/>
          </a:p>
        </p:txBody>
      </p:sp>
      <p:sp>
        <p:nvSpPr>
          <p:cNvPr id="3" name="Espace réservé du contenu 2"/>
          <p:cNvSpPr>
            <a:spLocks noGrp="1"/>
          </p:cNvSpPr>
          <p:nvPr>
            <p:ph idx="1"/>
          </p:nvPr>
        </p:nvSpPr>
        <p:spPr/>
        <p:txBody>
          <a:bodyPr>
            <a:normAutofit fontScale="62500" lnSpcReduction="20000"/>
          </a:bodyPr>
          <a:lstStyle/>
          <a:p>
            <a:pPr algn="just">
              <a:lnSpc>
                <a:spcPct val="170000"/>
              </a:lnSpc>
            </a:pPr>
            <a:r>
              <a:rPr lang="fr-FR" b="1" dirty="0" smtClean="0"/>
              <a:t>Sur le plan métabolique</a:t>
            </a:r>
            <a:r>
              <a:rPr lang="fr-FR" dirty="0" smtClean="0"/>
              <a:t>, </a:t>
            </a:r>
            <a:r>
              <a:rPr lang="fr-FR" b="1" dirty="0" smtClean="0">
                <a:solidFill>
                  <a:srgbClr val="0000FF"/>
                </a:solidFill>
              </a:rPr>
              <a:t>l’</a:t>
            </a:r>
            <a:r>
              <a:rPr lang="fr-FR" b="1" dirty="0" err="1" smtClean="0">
                <a:solidFill>
                  <a:srgbClr val="0000FF"/>
                </a:solidFill>
              </a:rPr>
              <a:t>insulinorésistance</a:t>
            </a:r>
            <a:r>
              <a:rPr lang="fr-FR" b="1" dirty="0" smtClean="0">
                <a:solidFill>
                  <a:srgbClr val="0000FF"/>
                </a:solidFill>
              </a:rPr>
              <a:t> est secondaire à l’excès de graisses au niveau des muscles et du tissu adipeux viscéral</a:t>
            </a:r>
            <a:r>
              <a:rPr lang="fr-FR" dirty="0" smtClean="0"/>
              <a:t>. </a:t>
            </a:r>
          </a:p>
          <a:p>
            <a:pPr algn="just">
              <a:lnSpc>
                <a:spcPct val="170000"/>
              </a:lnSpc>
            </a:pPr>
            <a:r>
              <a:rPr lang="fr-FR" dirty="0" smtClean="0"/>
              <a:t>Le tissu adipeux viscéral libère une grande quantité d’acides gras libres. </a:t>
            </a:r>
          </a:p>
          <a:p>
            <a:pPr algn="just">
              <a:lnSpc>
                <a:spcPct val="170000"/>
              </a:lnSpc>
            </a:pPr>
            <a:r>
              <a:rPr lang="fr-FR" dirty="0" smtClean="0"/>
              <a:t>Le flux portal des acides gras libres favorise la synthèse hépatique des triglycérides et stimule la </a:t>
            </a:r>
            <a:r>
              <a:rPr lang="fr-FR" dirty="0" err="1" smtClean="0"/>
              <a:t>néoglucogénèse</a:t>
            </a:r>
            <a:r>
              <a:rPr lang="fr-FR" dirty="0" smtClean="0"/>
              <a:t> hépatique. </a:t>
            </a:r>
          </a:p>
          <a:p>
            <a:pPr algn="just">
              <a:lnSpc>
                <a:spcPct val="170000"/>
              </a:lnSpc>
            </a:pPr>
            <a:r>
              <a:rPr lang="fr-FR" dirty="0" smtClean="0"/>
              <a:t>Au niveau musculaire, il existe une véritable compétition entre les acides gras libres et le glucose pour être oxydé : les acides gras libres sont oxydés en priorité, entraînant une production accrue d’</a:t>
            </a:r>
            <a:r>
              <a:rPr lang="fr-FR" dirty="0" err="1" smtClean="0"/>
              <a:t>acetyl</a:t>
            </a:r>
            <a:r>
              <a:rPr lang="fr-FR" dirty="0" smtClean="0"/>
              <a:t> </a:t>
            </a:r>
            <a:r>
              <a:rPr lang="fr-FR" dirty="0" err="1" smtClean="0"/>
              <a:t>CoA</a:t>
            </a:r>
            <a:r>
              <a:rPr lang="fr-FR" dirty="0" smtClean="0"/>
              <a:t> qui inhibe en retour les enzymes de la glycolyse. </a:t>
            </a:r>
          </a:p>
          <a:p>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17</a:t>
            </a:fld>
            <a:endParaRPr lang="fr-B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2</a:t>
            </a:r>
            <a:endParaRPr lang="fr-FR" dirty="0"/>
          </a:p>
        </p:txBody>
      </p:sp>
      <p:sp>
        <p:nvSpPr>
          <p:cNvPr id="3" name="Espace réservé du contenu 2"/>
          <p:cNvSpPr>
            <a:spLocks noGrp="1"/>
          </p:cNvSpPr>
          <p:nvPr>
            <p:ph idx="1"/>
          </p:nvPr>
        </p:nvSpPr>
        <p:spPr/>
        <p:txBody>
          <a:bodyPr>
            <a:normAutofit fontScale="70000" lnSpcReduction="20000"/>
          </a:bodyPr>
          <a:lstStyle/>
          <a:p>
            <a:pPr algn="just">
              <a:lnSpc>
                <a:spcPct val="170000"/>
              </a:lnSpc>
            </a:pPr>
            <a:r>
              <a:rPr lang="fr-FR" dirty="0" smtClean="0"/>
              <a:t>L’énergie musculaire est donc fournie en priorité par l’oxydation des acides gras libres et le stock de glycogène musculaire reste intact, ce qui réprime en retour la glycogène synthase.</a:t>
            </a:r>
            <a:br>
              <a:rPr lang="fr-FR" dirty="0" smtClean="0"/>
            </a:br>
            <a:r>
              <a:rPr lang="fr-FR" dirty="0" smtClean="0"/>
              <a:t>En résumé, </a:t>
            </a:r>
            <a:r>
              <a:rPr lang="fr-FR" b="1" dirty="0" smtClean="0"/>
              <a:t>le stockage et l’utilisation du glucose sont diminués au niveau musculaire alors qu’au niveau hépatique, il y a une stimulation de la </a:t>
            </a:r>
            <a:r>
              <a:rPr lang="fr-FR" b="1" dirty="0" err="1" smtClean="0"/>
              <a:t>néoglucogénèse</a:t>
            </a:r>
            <a:r>
              <a:rPr lang="fr-FR" dirty="0" smtClean="0"/>
              <a:t>. Tout ceci concours à augmenter la glycémie.</a:t>
            </a:r>
          </a:p>
          <a:p>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18</a:t>
            </a:fld>
            <a:endParaRPr lang="fr-BE"/>
          </a:p>
        </p:txBody>
      </p:sp>
    </p:spTree>
    <p:extLst>
      <p:ext uri="{BB962C8B-B14F-4D97-AF65-F5344CB8AC3E}">
        <p14:creationId xmlns:p14="http://schemas.microsoft.com/office/powerpoint/2010/main" val="4005627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2</a:t>
            </a:r>
            <a:endParaRPr lang="fr-FR" dirty="0"/>
          </a:p>
        </p:txBody>
      </p:sp>
      <p:sp>
        <p:nvSpPr>
          <p:cNvPr id="3" name="Espace réservé du contenu 2"/>
          <p:cNvSpPr>
            <a:spLocks noGrp="1"/>
          </p:cNvSpPr>
          <p:nvPr>
            <p:ph idx="1"/>
          </p:nvPr>
        </p:nvSpPr>
        <p:spPr/>
        <p:txBody>
          <a:bodyPr>
            <a:normAutofit fontScale="62500" lnSpcReduction="20000"/>
          </a:bodyPr>
          <a:lstStyle/>
          <a:p>
            <a:pPr algn="just">
              <a:lnSpc>
                <a:spcPct val="150000"/>
              </a:lnSpc>
            </a:pPr>
            <a:r>
              <a:rPr lang="fr-FR" b="1" dirty="0" smtClean="0"/>
              <a:t>Principaux facteurs cliniques d’</a:t>
            </a:r>
            <a:r>
              <a:rPr lang="fr-FR" b="1" dirty="0" err="1" smtClean="0"/>
              <a:t>insulinorésistance</a:t>
            </a:r>
            <a:endParaRPr lang="fr-FR" b="1" dirty="0" smtClean="0"/>
          </a:p>
          <a:p>
            <a:pPr lvl="1" algn="just">
              <a:lnSpc>
                <a:spcPct val="170000"/>
              </a:lnSpc>
            </a:pPr>
            <a:r>
              <a:rPr lang="fr-FR" b="1" dirty="0" smtClean="0"/>
              <a:t>L’obésité</a:t>
            </a:r>
            <a:r>
              <a:rPr lang="fr-FR" dirty="0" smtClean="0"/>
              <a:t>, appréciée par l’index de poids corporel (poids en kilos sur carré de la taille en mètre). L’obésité est définie par un index supérieur à 30.</a:t>
            </a:r>
          </a:p>
          <a:p>
            <a:pPr lvl="1" algn="just">
              <a:lnSpc>
                <a:spcPct val="170000"/>
              </a:lnSpc>
            </a:pPr>
            <a:r>
              <a:rPr lang="fr-FR" b="1" dirty="0"/>
              <a:t>La répartition abdominale, sous-cutanée et plus encore viscérale des </a:t>
            </a:r>
            <a:r>
              <a:rPr lang="fr-FR" b="1" dirty="0" smtClean="0"/>
              <a:t>graisses.</a:t>
            </a:r>
          </a:p>
          <a:p>
            <a:pPr lvl="1" algn="just">
              <a:lnSpc>
                <a:spcPct val="170000"/>
              </a:lnSpc>
            </a:pPr>
            <a:r>
              <a:rPr lang="fr-FR" b="1" dirty="0"/>
              <a:t>L’âge</a:t>
            </a:r>
            <a:r>
              <a:rPr lang="fr-FR" dirty="0"/>
              <a:t> : le sujet âgé cumule plusieurs facteurs d’</a:t>
            </a:r>
            <a:r>
              <a:rPr lang="fr-FR" dirty="0" err="1"/>
              <a:t>insulinorésistance</a:t>
            </a:r>
            <a:r>
              <a:rPr lang="fr-FR" dirty="0"/>
              <a:t>.</a:t>
            </a:r>
          </a:p>
          <a:p>
            <a:pPr lvl="1" algn="just">
              <a:lnSpc>
                <a:spcPct val="170000"/>
              </a:lnSpc>
            </a:pPr>
            <a:r>
              <a:rPr lang="fr-FR" b="1" dirty="0"/>
              <a:t>L’hypertension artérielle essentielle, l’augmentation des triglycérides et la baisse du HDL cholestérol</a:t>
            </a:r>
            <a:r>
              <a:rPr lang="fr-FR" dirty="0"/>
              <a:t>, apparaissent comme des conséquences de l’</a:t>
            </a:r>
            <a:r>
              <a:rPr lang="fr-FR" dirty="0" err="1"/>
              <a:t>insulinorésistance</a:t>
            </a:r>
            <a:r>
              <a:rPr lang="fr-FR" dirty="0"/>
              <a:t>, ce qui rendrait compte de la fréquence de leur association avec le diabète de type 2</a:t>
            </a:r>
            <a:r>
              <a:rPr lang="fr-FR" dirty="0" smtClean="0"/>
              <a:t>.</a:t>
            </a:r>
          </a:p>
          <a:p>
            <a:pPr marL="457200" lvl="1" indent="0" algn="just">
              <a:lnSpc>
                <a:spcPct val="170000"/>
              </a:lnSpc>
              <a:buNone/>
            </a:pPr>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19</a:t>
            </a:fld>
            <a:endParaRPr lang="fr-B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2</a:t>
            </a:r>
            <a:endParaRPr lang="fr-FR" dirty="0"/>
          </a:p>
        </p:txBody>
      </p:sp>
      <p:sp>
        <p:nvSpPr>
          <p:cNvPr id="3" name="Espace réservé du contenu 2"/>
          <p:cNvSpPr>
            <a:spLocks noGrp="1"/>
          </p:cNvSpPr>
          <p:nvPr>
            <p:ph idx="1"/>
          </p:nvPr>
        </p:nvSpPr>
        <p:spPr/>
        <p:txBody>
          <a:bodyPr>
            <a:normAutofit fontScale="55000" lnSpcReduction="20000"/>
          </a:bodyPr>
          <a:lstStyle/>
          <a:p>
            <a:pPr algn="just">
              <a:lnSpc>
                <a:spcPct val="170000"/>
              </a:lnSpc>
            </a:pPr>
            <a:r>
              <a:rPr lang="fr-FR" b="1" dirty="0" smtClean="0"/>
              <a:t>La sédentarité</a:t>
            </a:r>
            <a:r>
              <a:rPr lang="fr-FR" dirty="0" smtClean="0"/>
              <a:t>, multiplie le risque de diabète par 2.</a:t>
            </a:r>
          </a:p>
          <a:p>
            <a:pPr algn="just">
              <a:lnSpc>
                <a:spcPct val="170000"/>
              </a:lnSpc>
            </a:pPr>
            <a:r>
              <a:rPr lang="fr-FR" b="1" dirty="0" smtClean="0"/>
              <a:t>Un facteur génétique</a:t>
            </a:r>
            <a:r>
              <a:rPr lang="fr-FR" dirty="0" smtClean="0"/>
              <a:t> : l’</a:t>
            </a:r>
            <a:r>
              <a:rPr lang="fr-FR" dirty="0" err="1" smtClean="0"/>
              <a:t>insulinorésistance</a:t>
            </a:r>
            <a:r>
              <a:rPr lang="fr-FR" dirty="0" smtClean="0"/>
              <a:t> pourrait s’expliquer par une </a:t>
            </a:r>
            <a:r>
              <a:rPr lang="fr-FR" b="1" dirty="0" smtClean="0">
                <a:solidFill>
                  <a:srgbClr val="0000FF"/>
                </a:solidFill>
              </a:rPr>
              <a:t>augmentation des fibres musculaires à contraction rapide plus </a:t>
            </a:r>
            <a:r>
              <a:rPr lang="fr-FR" b="1" dirty="0" err="1" smtClean="0">
                <a:solidFill>
                  <a:srgbClr val="0000FF"/>
                </a:solidFill>
              </a:rPr>
              <a:t>insulino</a:t>
            </a:r>
            <a:r>
              <a:rPr lang="fr-FR" b="1" dirty="0" smtClean="0">
                <a:solidFill>
                  <a:srgbClr val="0000FF"/>
                </a:solidFill>
              </a:rPr>
              <a:t>-résistantes que les fibres à contraction lente</a:t>
            </a:r>
            <a:r>
              <a:rPr lang="fr-FR" dirty="0" smtClean="0"/>
              <a:t>. </a:t>
            </a:r>
          </a:p>
          <a:p>
            <a:pPr algn="just">
              <a:lnSpc>
                <a:spcPct val="170000"/>
              </a:lnSpc>
            </a:pPr>
            <a:r>
              <a:rPr lang="fr-FR" dirty="0" smtClean="0"/>
              <a:t>En effet, les fibres à contraction lente dites de type 1 sont richement vascularisées à métabolisme oxydatif, et sont très sensibles à l’insuline. </a:t>
            </a:r>
          </a:p>
          <a:p>
            <a:pPr algn="just">
              <a:lnSpc>
                <a:spcPct val="170000"/>
              </a:lnSpc>
            </a:pPr>
            <a:r>
              <a:rPr lang="fr-FR" dirty="0" smtClean="0"/>
              <a:t>Elles sont sollicitées par les efforts d’endurance et leur nombre est accru chez les sportifs entraînés. </a:t>
            </a:r>
          </a:p>
          <a:p>
            <a:pPr algn="just">
              <a:lnSpc>
                <a:spcPct val="170000"/>
              </a:lnSpc>
            </a:pPr>
            <a:r>
              <a:rPr lang="fr-FR" dirty="0" smtClean="0"/>
              <a:t>Au contraire, les fibres à contraction rapide dites de type 2 sont </a:t>
            </a:r>
            <a:r>
              <a:rPr lang="fr-FR" dirty="0" err="1" smtClean="0"/>
              <a:t>insulino</a:t>
            </a:r>
            <a:r>
              <a:rPr lang="fr-FR" dirty="0" smtClean="0"/>
              <a:t>-résistantes. </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20</a:t>
            </a:fld>
            <a:endParaRPr lang="fr-B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2</a:t>
            </a:r>
            <a:endParaRPr lang="fr-FR" dirty="0"/>
          </a:p>
        </p:txBody>
      </p:sp>
      <p:sp>
        <p:nvSpPr>
          <p:cNvPr id="3" name="Espace réservé du contenu 2"/>
          <p:cNvSpPr>
            <a:spLocks noGrp="1"/>
          </p:cNvSpPr>
          <p:nvPr>
            <p:ph idx="1"/>
          </p:nvPr>
        </p:nvSpPr>
        <p:spPr/>
        <p:txBody>
          <a:bodyPr>
            <a:normAutofit fontScale="70000" lnSpcReduction="20000"/>
          </a:bodyPr>
          <a:lstStyle/>
          <a:p>
            <a:r>
              <a:rPr lang="fr-FR" b="1" dirty="0"/>
              <a:t>La répartition abdominale, sous-cutanée et plus encore viscérale des graisses </a:t>
            </a:r>
            <a:r>
              <a:rPr lang="fr-FR" b="1" dirty="0" smtClean="0"/>
              <a:t>:</a:t>
            </a:r>
          </a:p>
          <a:p>
            <a:r>
              <a:rPr lang="fr-FR" dirty="0" smtClean="0"/>
              <a:t>On distingue 3 types de tissus adipeux de topographie différente : </a:t>
            </a:r>
          </a:p>
          <a:p>
            <a:pPr algn="just"/>
            <a:r>
              <a:rPr lang="fr-FR" dirty="0" smtClean="0"/>
              <a:t>le </a:t>
            </a:r>
            <a:r>
              <a:rPr lang="fr-FR" b="1" dirty="0" smtClean="0">
                <a:solidFill>
                  <a:srgbClr val="0000FF"/>
                </a:solidFill>
              </a:rPr>
              <a:t>tissu adipeux </a:t>
            </a:r>
            <a:r>
              <a:rPr lang="fr-FR" b="1" dirty="0" err="1" smtClean="0">
                <a:solidFill>
                  <a:srgbClr val="0000FF"/>
                </a:solidFill>
              </a:rPr>
              <a:t>gynoïde</a:t>
            </a:r>
            <a:r>
              <a:rPr lang="fr-FR" b="1" dirty="0" smtClean="0">
                <a:solidFill>
                  <a:srgbClr val="0000FF"/>
                </a:solidFill>
              </a:rPr>
              <a:t> (de type féminin):</a:t>
            </a:r>
          </a:p>
          <a:p>
            <a:pPr lvl="1" algn="just"/>
            <a:r>
              <a:rPr lang="fr-FR" b="1" dirty="0" smtClean="0">
                <a:solidFill>
                  <a:srgbClr val="0000FF"/>
                </a:solidFill>
              </a:rPr>
              <a:t> </a:t>
            </a:r>
            <a:r>
              <a:rPr lang="fr-FR" dirty="0" smtClean="0"/>
              <a:t>qui prédomine à la partie inférieure du corps au niveau des cuisses et des fesses, </a:t>
            </a:r>
          </a:p>
          <a:p>
            <a:pPr algn="just"/>
            <a:r>
              <a:rPr lang="fr-FR" dirty="0" smtClean="0"/>
              <a:t>le </a:t>
            </a:r>
            <a:r>
              <a:rPr lang="fr-FR" b="1" dirty="0" smtClean="0">
                <a:solidFill>
                  <a:srgbClr val="0000FF"/>
                </a:solidFill>
              </a:rPr>
              <a:t>tissu adipeux androïde sous-cutané et viscéral</a:t>
            </a:r>
            <a:r>
              <a:rPr lang="fr-FR" dirty="0" smtClean="0"/>
              <a:t>. </a:t>
            </a:r>
          </a:p>
          <a:p>
            <a:pPr lvl="1" algn="just"/>
            <a:r>
              <a:rPr lang="fr-FR" dirty="0" smtClean="0"/>
              <a:t>Ce tissu adipeux androïde (de type masculin) se localise au contraire à la partie supérieure du corps. </a:t>
            </a:r>
          </a:p>
          <a:p>
            <a:pPr algn="just"/>
            <a:r>
              <a:rPr lang="fr-FR" dirty="0" smtClean="0"/>
              <a:t>Il est caractérisé par une hypertrophie </a:t>
            </a:r>
            <a:r>
              <a:rPr lang="fr-FR" dirty="0" err="1" smtClean="0"/>
              <a:t>adipocytaire</a:t>
            </a:r>
            <a:r>
              <a:rPr lang="fr-FR" dirty="0" smtClean="0"/>
              <a:t> et une sensibilité </a:t>
            </a:r>
            <a:r>
              <a:rPr lang="fr-FR" dirty="0" err="1" smtClean="0"/>
              <a:t>lipolytique</a:t>
            </a:r>
            <a:r>
              <a:rPr lang="fr-FR" dirty="0" smtClean="0"/>
              <a:t> importante. </a:t>
            </a:r>
          </a:p>
          <a:p>
            <a:pPr algn="just"/>
            <a:r>
              <a:rPr lang="fr-FR" dirty="0" smtClean="0"/>
              <a:t>Cette topographie androïde avec surcharge adipeuse viscérale serait favorisée entre autre par une augmentation du tonus sympathique et par l’hyperinsulinisme. </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21</a:t>
            </a:fld>
            <a:endParaRPr lang="fr-B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2</a:t>
            </a:r>
            <a:endParaRPr lang="fr-FR" dirty="0"/>
          </a:p>
        </p:txBody>
      </p:sp>
      <p:sp>
        <p:nvSpPr>
          <p:cNvPr id="3" name="Espace réservé du contenu 2"/>
          <p:cNvSpPr>
            <a:spLocks noGrp="1"/>
          </p:cNvSpPr>
          <p:nvPr>
            <p:ph idx="1"/>
          </p:nvPr>
        </p:nvSpPr>
        <p:spPr/>
        <p:txBody>
          <a:bodyPr>
            <a:normAutofit fontScale="62500" lnSpcReduction="20000"/>
          </a:bodyPr>
          <a:lstStyle/>
          <a:p>
            <a:pPr algn="just">
              <a:lnSpc>
                <a:spcPct val="170000"/>
              </a:lnSpc>
            </a:pPr>
            <a:r>
              <a:rPr lang="fr-FR" dirty="0" smtClean="0"/>
              <a:t>La répartition abdominale des graisses est appréciée grossièrement par:</a:t>
            </a:r>
          </a:p>
          <a:p>
            <a:pPr lvl="1" algn="just">
              <a:lnSpc>
                <a:spcPct val="170000"/>
              </a:lnSpc>
            </a:pPr>
            <a:r>
              <a:rPr lang="fr-FR" dirty="0" smtClean="0"/>
              <a:t> le rapport du périmètre de la ceinture mesurée au niveau de l’ombilic sur le périmètre des hanches, mesurée au niveau des trochanters: C’est ce que l’on appelle </a:t>
            </a:r>
            <a:r>
              <a:rPr lang="fr-FR" b="1" dirty="0" smtClean="0">
                <a:solidFill>
                  <a:srgbClr val="0000FF"/>
                </a:solidFill>
              </a:rPr>
              <a:t>le rapport taille sur hanche. </a:t>
            </a:r>
          </a:p>
          <a:p>
            <a:pPr algn="just">
              <a:lnSpc>
                <a:spcPct val="170000"/>
              </a:lnSpc>
            </a:pPr>
            <a:r>
              <a:rPr lang="fr-FR" dirty="0" smtClean="0"/>
              <a:t>Une répartition androïde des graisses est définie par un rapport taille sur hanche </a:t>
            </a:r>
            <a:r>
              <a:rPr lang="fr-FR" b="1" dirty="0" smtClean="0">
                <a:solidFill>
                  <a:srgbClr val="0000FF"/>
                </a:solidFill>
              </a:rPr>
              <a:t>supérieur à 0.8 chez la femme et supérieur à 1 chez l’homme. </a:t>
            </a:r>
          </a:p>
          <a:p>
            <a:pPr algn="just">
              <a:lnSpc>
                <a:spcPct val="170000"/>
              </a:lnSpc>
            </a:pPr>
            <a:r>
              <a:rPr lang="fr-FR" dirty="0" smtClean="0"/>
              <a:t>Cette répartition androïde des graisses comporte un </a:t>
            </a:r>
            <a:r>
              <a:rPr lang="fr-FR" b="1" dirty="0" smtClean="0">
                <a:solidFill>
                  <a:srgbClr val="0000FF"/>
                </a:solidFill>
              </a:rPr>
              <a:t>risque d’apparition de diabète multiplié par 3 à 6</a:t>
            </a:r>
            <a:r>
              <a:rPr lang="fr-FR" dirty="0" smtClean="0"/>
              <a:t> en comparaison à une population de poids identique avec une répartition des graisses différentes.</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22</a:t>
            </a:fld>
            <a:endParaRPr lang="fr-BE"/>
          </a:p>
        </p:txBody>
      </p:sp>
    </p:spTree>
    <p:extLst>
      <p:ext uri="{BB962C8B-B14F-4D97-AF65-F5344CB8AC3E}">
        <p14:creationId xmlns:p14="http://schemas.microsoft.com/office/powerpoint/2010/main" val="433889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2</a:t>
            </a:r>
            <a:endParaRPr lang="fr-FR" dirty="0"/>
          </a:p>
        </p:txBody>
      </p:sp>
      <p:sp>
        <p:nvSpPr>
          <p:cNvPr id="3" name="Espace réservé du contenu 2"/>
          <p:cNvSpPr>
            <a:spLocks noGrp="1"/>
          </p:cNvSpPr>
          <p:nvPr>
            <p:ph idx="1"/>
          </p:nvPr>
        </p:nvSpPr>
        <p:spPr/>
        <p:txBody>
          <a:bodyPr>
            <a:normAutofit fontScale="85000" lnSpcReduction="20000"/>
          </a:bodyPr>
          <a:lstStyle/>
          <a:p>
            <a:pPr algn="just">
              <a:lnSpc>
                <a:spcPct val="150000"/>
              </a:lnSpc>
            </a:pPr>
            <a:r>
              <a:rPr lang="fr-FR" dirty="0" smtClean="0"/>
              <a:t>La répartition topographique du tissus adipeux et la variation typologique du tissu musculaire dépendrait de </a:t>
            </a:r>
            <a:r>
              <a:rPr lang="fr-FR" b="1" dirty="0" smtClean="0"/>
              <a:t>facteurs hormonaux et environnementaux</a:t>
            </a:r>
            <a:r>
              <a:rPr lang="fr-FR" dirty="0" smtClean="0"/>
              <a:t> : </a:t>
            </a:r>
          </a:p>
          <a:p>
            <a:pPr lvl="1" algn="just">
              <a:lnSpc>
                <a:spcPct val="150000"/>
              </a:lnSpc>
            </a:pPr>
            <a:r>
              <a:rPr lang="fr-FR" dirty="0" smtClean="0"/>
              <a:t>le stress, l’alcool, le tabagisme, favorisent la topographie androïde des graisses </a:t>
            </a:r>
          </a:p>
          <a:p>
            <a:pPr lvl="1" algn="just">
              <a:lnSpc>
                <a:spcPct val="150000"/>
              </a:lnSpc>
            </a:pPr>
            <a:r>
              <a:rPr lang="fr-FR" dirty="0" smtClean="0"/>
              <a:t>alors que la sédentarité et le vieillissement entraînent une élévation des fibres musculaires de type 2 par rapport aux fibres musculaires de type 1.</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23</a:t>
            </a:fld>
            <a:endParaRPr lang="fr-BE"/>
          </a:p>
        </p:txBody>
      </p:sp>
    </p:spTree>
    <p:extLst>
      <p:ext uri="{BB962C8B-B14F-4D97-AF65-F5344CB8AC3E}">
        <p14:creationId xmlns:p14="http://schemas.microsoft.com/office/powerpoint/2010/main" val="438101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2</a:t>
            </a:r>
            <a:endParaRPr lang="fr-FR" dirty="0"/>
          </a:p>
        </p:txBody>
      </p:sp>
      <p:sp>
        <p:nvSpPr>
          <p:cNvPr id="3" name="Espace réservé du contenu 2"/>
          <p:cNvSpPr>
            <a:spLocks noGrp="1"/>
          </p:cNvSpPr>
          <p:nvPr>
            <p:ph idx="1"/>
          </p:nvPr>
        </p:nvSpPr>
        <p:spPr/>
        <p:txBody>
          <a:bodyPr>
            <a:normAutofit fontScale="70000" lnSpcReduction="20000"/>
          </a:bodyPr>
          <a:lstStyle/>
          <a:p>
            <a:pPr>
              <a:lnSpc>
                <a:spcPct val="170000"/>
              </a:lnSpc>
            </a:pPr>
            <a:r>
              <a:rPr lang="fr-FR" b="1" dirty="0" smtClean="0"/>
              <a:t>Résumé:</a:t>
            </a:r>
          </a:p>
          <a:p>
            <a:pPr>
              <a:lnSpc>
                <a:spcPct val="170000"/>
              </a:lnSpc>
            </a:pPr>
            <a:r>
              <a:rPr lang="fr-FR" b="1" dirty="0" smtClean="0"/>
              <a:t>L’</a:t>
            </a:r>
            <a:r>
              <a:rPr lang="fr-FR" b="1" dirty="0" err="1" smtClean="0"/>
              <a:t>insulino</a:t>
            </a:r>
            <a:r>
              <a:rPr lang="fr-FR" b="1" dirty="0" smtClean="0"/>
              <a:t>-résistance</a:t>
            </a:r>
          </a:p>
          <a:p>
            <a:pPr lvl="1" algn="just">
              <a:lnSpc>
                <a:spcPct val="160000"/>
              </a:lnSpc>
            </a:pPr>
            <a:r>
              <a:rPr lang="fr-FR" dirty="0" smtClean="0"/>
              <a:t>précède le diabète de type 2</a:t>
            </a:r>
          </a:p>
          <a:p>
            <a:pPr lvl="1" algn="just">
              <a:lnSpc>
                <a:spcPct val="160000"/>
              </a:lnSpc>
            </a:pPr>
            <a:r>
              <a:rPr lang="fr-FR" dirty="0" smtClean="0"/>
              <a:t>survient sur un terrain génétique de susceptibilité</a:t>
            </a:r>
          </a:p>
          <a:p>
            <a:pPr lvl="1" algn="just">
              <a:lnSpc>
                <a:spcPct val="160000"/>
              </a:lnSpc>
            </a:pPr>
            <a:r>
              <a:rPr lang="fr-FR" dirty="0" smtClean="0"/>
              <a:t>diminue l’utilisation musculaire du glucose</a:t>
            </a:r>
          </a:p>
          <a:p>
            <a:pPr lvl="1" algn="just">
              <a:lnSpc>
                <a:spcPct val="160000"/>
              </a:lnSpc>
            </a:pPr>
            <a:r>
              <a:rPr lang="fr-FR" dirty="0" smtClean="0"/>
              <a:t>augmente la production hépatique de glucose</a:t>
            </a:r>
          </a:p>
          <a:p>
            <a:pPr lvl="1" algn="just">
              <a:lnSpc>
                <a:spcPct val="160000"/>
              </a:lnSpc>
            </a:pPr>
            <a:r>
              <a:rPr lang="fr-FR" dirty="0" smtClean="0"/>
              <a:t>se traduit par une obésité androïde</a:t>
            </a:r>
          </a:p>
          <a:p>
            <a:pPr lvl="1" algn="just">
              <a:lnSpc>
                <a:spcPct val="160000"/>
              </a:lnSpc>
            </a:pPr>
            <a:r>
              <a:rPr lang="fr-FR" dirty="0" smtClean="0"/>
              <a:t>s’accompagne souvent d’HTA, d’hypertriglycéridémie, et d’hypo </a:t>
            </a:r>
            <a:r>
              <a:rPr lang="fr-FR" dirty="0" err="1" smtClean="0"/>
              <a:t>HDLémie</a:t>
            </a:r>
            <a:r>
              <a:rPr lang="fr-FR" dirty="0" smtClean="0"/>
              <a:t>.</a:t>
            </a: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24</a:t>
            </a:fld>
            <a:endParaRPr lang="fr-B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1</a:t>
            </a:r>
            <a:endParaRPr lang="fr-FR" dirty="0"/>
          </a:p>
        </p:txBody>
      </p:sp>
      <p:sp>
        <p:nvSpPr>
          <p:cNvPr id="3" name="Espace réservé du contenu 2"/>
          <p:cNvSpPr>
            <a:spLocks noGrp="1"/>
          </p:cNvSpPr>
          <p:nvPr>
            <p:ph idx="1"/>
          </p:nvPr>
        </p:nvSpPr>
        <p:spPr/>
        <p:txBody>
          <a:bodyPr>
            <a:normAutofit fontScale="55000" lnSpcReduction="20000"/>
          </a:bodyPr>
          <a:lstStyle/>
          <a:p>
            <a:pPr algn="just">
              <a:lnSpc>
                <a:spcPct val="170000"/>
              </a:lnSpc>
            </a:pPr>
            <a:r>
              <a:rPr lang="fr-FR" dirty="0" smtClean="0"/>
              <a:t>Le diabète de type 1 est dû à une </a:t>
            </a:r>
            <a:r>
              <a:rPr lang="fr-FR" b="1" dirty="0" smtClean="0">
                <a:solidFill>
                  <a:srgbClr val="0000FF"/>
                </a:solidFill>
              </a:rPr>
              <a:t>destruction </a:t>
            </a:r>
            <a:r>
              <a:rPr lang="fr-FR" b="1" u="sng" dirty="0" smtClean="0">
                <a:solidFill>
                  <a:srgbClr val="0000FF"/>
                </a:solidFill>
              </a:rPr>
              <a:t>auto-immune</a:t>
            </a:r>
            <a:r>
              <a:rPr lang="fr-FR" b="1" dirty="0" smtClean="0">
                <a:solidFill>
                  <a:srgbClr val="0000FF"/>
                </a:solidFill>
              </a:rPr>
              <a:t> des cellules </a:t>
            </a:r>
            <a:r>
              <a:rPr lang="fr-FR" b="1" dirty="0" err="1" smtClean="0">
                <a:solidFill>
                  <a:srgbClr val="0000FF"/>
                </a:solidFill>
              </a:rPr>
              <a:t>insulino</a:t>
            </a:r>
            <a:r>
              <a:rPr lang="fr-FR" b="1" dirty="0" smtClean="0">
                <a:solidFill>
                  <a:srgbClr val="0000FF"/>
                </a:solidFill>
              </a:rPr>
              <a:t>-sécrétrices dites cellules B. </a:t>
            </a:r>
          </a:p>
          <a:p>
            <a:pPr algn="just">
              <a:lnSpc>
                <a:spcPct val="170000"/>
              </a:lnSpc>
            </a:pPr>
            <a:r>
              <a:rPr lang="fr-FR" dirty="0" smtClean="0"/>
              <a:t>L’hyperglycémie apparaît lorsqu’il ne reste plus que 10 à 20 % de cellules B fonctionnelles. </a:t>
            </a:r>
          </a:p>
          <a:p>
            <a:pPr algn="just">
              <a:lnSpc>
                <a:spcPct val="170000"/>
              </a:lnSpc>
            </a:pPr>
            <a:r>
              <a:rPr lang="fr-FR" dirty="0" smtClean="0"/>
              <a:t>Le processus auto-immun responsable d’une « </a:t>
            </a:r>
            <a:r>
              <a:rPr lang="fr-FR" dirty="0" err="1" smtClean="0"/>
              <a:t>insulite</a:t>
            </a:r>
            <a:r>
              <a:rPr lang="fr-FR" dirty="0" smtClean="0"/>
              <a:t> » pancréatique se déroule sur de nombreuses années (5 à 10 ans voire plus, avant l’apparition du diabète). </a:t>
            </a:r>
          </a:p>
          <a:p>
            <a:pPr algn="just">
              <a:lnSpc>
                <a:spcPct val="170000"/>
              </a:lnSpc>
            </a:pPr>
            <a:r>
              <a:rPr lang="fr-FR" dirty="0" smtClean="0"/>
              <a:t>Cette réaction auto-immune survient sur un terrain de susceptibilité génétique à la suite de facteurs déclenchants et </a:t>
            </a:r>
            <a:r>
              <a:rPr lang="fr-FR" b="1" dirty="0" smtClean="0">
                <a:solidFill>
                  <a:srgbClr val="0000FF"/>
                </a:solidFill>
              </a:rPr>
              <a:t>peut être dépistée avant l’apparition de l’hyperglycémie par des dosages sanguins d’auto-anticorps</a:t>
            </a:r>
            <a:r>
              <a:rPr lang="fr-FR" dirty="0" smtClean="0"/>
              <a:t>.</a:t>
            </a: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25</a:t>
            </a:fld>
            <a:endParaRPr lang="fr-B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1</a:t>
            </a:r>
            <a:endParaRPr lang="fr-FR" dirty="0"/>
          </a:p>
        </p:txBody>
      </p:sp>
      <p:sp>
        <p:nvSpPr>
          <p:cNvPr id="3" name="Espace réservé du contenu 2"/>
          <p:cNvSpPr>
            <a:spLocks noGrp="1"/>
          </p:cNvSpPr>
          <p:nvPr>
            <p:ph idx="1"/>
          </p:nvPr>
        </p:nvSpPr>
        <p:spPr/>
        <p:txBody>
          <a:bodyPr>
            <a:normAutofit fontScale="62500" lnSpcReduction="20000"/>
          </a:bodyPr>
          <a:lstStyle/>
          <a:p>
            <a:r>
              <a:rPr lang="fr-FR" b="1" dirty="0" smtClean="0"/>
              <a:t>Le terrain génétique de susceptibilité</a:t>
            </a:r>
          </a:p>
          <a:p>
            <a:pPr algn="just"/>
            <a:r>
              <a:rPr lang="fr-FR" dirty="0" smtClean="0"/>
              <a:t>Il s’agit d’une susceptibilité </a:t>
            </a:r>
            <a:r>
              <a:rPr lang="fr-FR" dirty="0" err="1" smtClean="0"/>
              <a:t>plurigénique</a:t>
            </a:r>
            <a:r>
              <a:rPr lang="fr-FR" dirty="0" smtClean="0"/>
              <a:t> avec </a:t>
            </a:r>
            <a:r>
              <a:rPr lang="fr-FR" dirty="0" smtClean="0">
                <a:solidFill>
                  <a:srgbClr val="0000FF"/>
                </a:solidFill>
              </a:rPr>
              <a:t>au moins 10 gènes en cause</a:t>
            </a:r>
            <a:r>
              <a:rPr lang="fr-FR" dirty="0" smtClean="0"/>
              <a:t> :</a:t>
            </a:r>
          </a:p>
          <a:p>
            <a:pPr algn="just"/>
            <a:r>
              <a:rPr lang="fr-FR" dirty="0" smtClean="0"/>
              <a:t>Le 1</a:t>
            </a:r>
            <a:r>
              <a:rPr lang="fr-FR" baseline="30000" dirty="0" smtClean="0"/>
              <a:t>er</a:t>
            </a:r>
            <a:r>
              <a:rPr lang="fr-FR" dirty="0" smtClean="0"/>
              <a:t> et le principal se situe sur le chromosome 6 au niveau des gènes ou du système HLA de classe II avec un risque relatif de 3 à 5, lorsqu’il existe un antigène HLA DR3 ou DR4. </a:t>
            </a:r>
          </a:p>
          <a:p>
            <a:pPr algn="just"/>
            <a:r>
              <a:rPr lang="fr-FR" dirty="0" smtClean="0"/>
              <a:t>Le risque relatif atteint 20 à 40 lorsque les deux antigènes DR3 et DR4 sont associés, ce qui veut dire que l’association DR3-DR4 est fréquente dans la population diabétique alors qu’elle est exceptionnelle dans la population non-diabétique. </a:t>
            </a:r>
          </a:p>
          <a:p>
            <a:pPr algn="just"/>
            <a:r>
              <a:rPr lang="fr-FR" dirty="0" smtClean="0"/>
              <a:t>Ainsi, le risque pour des frères et sœurs peut être précisé en fonction de l’identité HLA avec le diabétique. Le risque est de 15 % lorsque les frères ou sœurs présentent les deux </a:t>
            </a:r>
            <a:r>
              <a:rPr lang="fr-FR" dirty="0" err="1" smtClean="0"/>
              <a:t>haplotypes</a:t>
            </a:r>
            <a:r>
              <a:rPr lang="fr-FR" dirty="0" smtClean="0"/>
              <a:t> HLA en commun avec le diabétique. Il n’est que de 7 % lorsqu’ils n’ont qu’un seul </a:t>
            </a:r>
            <a:r>
              <a:rPr lang="fr-FR" dirty="0" err="1" smtClean="0"/>
              <a:t>haplotype</a:t>
            </a:r>
            <a:r>
              <a:rPr lang="fr-FR" dirty="0" smtClean="0"/>
              <a:t> en commun et il est inférieur à 1 % lorsque les deux </a:t>
            </a:r>
            <a:r>
              <a:rPr lang="fr-FR" dirty="0" err="1" smtClean="0"/>
              <a:t>haplotypes</a:t>
            </a:r>
            <a:r>
              <a:rPr lang="fr-FR" dirty="0" smtClean="0"/>
              <a:t> sont différents.</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26</a:t>
            </a:fld>
            <a:endParaRPr lang="fr-B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1</a:t>
            </a:r>
            <a:endParaRPr lang="fr-FR" dirty="0"/>
          </a:p>
        </p:txBody>
      </p:sp>
      <p:sp>
        <p:nvSpPr>
          <p:cNvPr id="3" name="Espace réservé du contenu 2"/>
          <p:cNvSpPr>
            <a:spLocks noGrp="1"/>
          </p:cNvSpPr>
          <p:nvPr>
            <p:ph idx="1"/>
          </p:nvPr>
        </p:nvSpPr>
        <p:spPr/>
        <p:txBody>
          <a:bodyPr>
            <a:normAutofit fontScale="70000" lnSpcReduction="20000"/>
          </a:bodyPr>
          <a:lstStyle/>
          <a:p>
            <a:r>
              <a:rPr lang="fr-FR" b="1" dirty="0" smtClean="0"/>
              <a:t>Le terrain génétique de susceptibilité</a:t>
            </a:r>
          </a:p>
          <a:p>
            <a:r>
              <a:rPr lang="fr-FR" dirty="0" smtClean="0"/>
              <a:t>Le 2</a:t>
            </a:r>
            <a:r>
              <a:rPr lang="fr-FR" baseline="30000" dirty="0" smtClean="0"/>
              <a:t>ème</a:t>
            </a:r>
            <a:r>
              <a:rPr lang="fr-FR" dirty="0" smtClean="0"/>
              <a:t> gène repéré se situe </a:t>
            </a:r>
            <a:r>
              <a:rPr lang="fr-FR" dirty="0" smtClean="0">
                <a:solidFill>
                  <a:srgbClr val="0000FF"/>
                </a:solidFill>
              </a:rPr>
              <a:t>dans la région du gène de l’insuline </a:t>
            </a:r>
            <a:r>
              <a:rPr lang="fr-FR" dirty="0" smtClean="0"/>
              <a:t>mais d’autres régions du génome sont impliquées. </a:t>
            </a:r>
          </a:p>
          <a:p>
            <a:r>
              <a:rPr lang="fr-FR" dirty="0" smtClean="0"/>
              <a:t>Leur étude permettra peut-être d’améliorer le dépistage du risque génétique. Mais elle devrait surtout permettre de mieux comprendre la physiopathologie de la maladie.</a:t>
            </a:r>
          </a:p>
          <a:p>
            <a:r>
              <a:rPr lang="fr-FR" dirty="0" smtClean="0"/>
              <a:t>Il est important de connaître le risque de survenue d’un diabète insulino-dépendant dans la fratrie d’un enfant diabétique ou lorsque l’un des deux parents est diabétique pour pouvoir répondre aux questions des patients. </a:t>
            </a:r>
          </a:p>
          <a:p>
            <a:r>
              <a:rPr lang="fr-FR" dirty="0" smtClean="0"/>
              <a:t>Le risque pour une mère diabétique insulino-dépendante d’avoir un enfant diabétique est environ 2 % alors que le risque est de 4 à 5 % lorsque c’est le père qui est diabétique insulino-dépendant. </a:t>
            </a:r>
          </a:p>
          <a:p>
            <a:r>
              <a:rPr lang="fr-FR" dirty="0" smtClean="0"/>
              <a:t>Les différents risques sont résumés dans le tableau ci-dessous :</a:t>
            </a: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27</a:t>
            </a:fld>
            <a:endParaRPr lang="fr-B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1</a:t>
            </a:r>
            <a:endParaRPr lang="fr-FR" dirty="0"/>
          </a:p>
        </p:txBody>
      </p:sp>
      <p:sp>
        <p:nvSpPr>
          <p:cNvPr id="3" name="Espace réservé du contenu 2"/>
          <p:cNvSpPr>
            <a:spLocks noGrp="1"/>
          </p:cNvSpPr>
          <p:nvPr>
            <p:ph idx="1"/>
          </p:nvPr>
        </p:nvSpPr>
        <p:spPr/>
        <p:txBody>
          <a:bodyPr>
            <a:normAutofit fontScale="62500" lnSpcReduction="20000"/>
          </a:bodyPr>
          <a:lstStyle/>
          <a:p>
            <a:r>
              <a:rPr lang="fr-FR" b="1" dirty="0" smtClean="0"/>
              <a:t>Les facteurs déclenchants</a:t>
            </a:r>
          </a:p>
          <a:p>
            <a:pPr algn="just">
              <a:lnSpc>
                <a:spcPct val="170000"/>
              </a:lnSpc>
            </a:pPr>
            <a:r>
              <a:rPr lang="fr-FR" dirty="0" smtClean="0"/>
              <a:t>Des facteurs d’environnement sont probablement à l’origine du déclenchement du processus auto-immunitaire. </a:t>
            </a:r>
          </a:p>
          <a:p>
            <a:pPr algn="just">
              <a:lnSpc>
                <a:spcPct val="170000"/>
              </a:lnSpc>
            </a:pPr>
            <a:r>
              <a:rPr lang="fr-FR" dirty="0" smtClean="0"/>
              <a:t>Ils pourraient expliquer « le </a:t>
            </a:r>
            <a:r>
              <a:rPr lang="fr-FR" dirty="0" err="1" smtClean="0"/>
              <a:t>gradiant</a:t>
            </a:r>
            <a:r>
              <a:rPr lang="fr-FR" dirty="0" smtClean="0"/>
              <a:t> nord-sud » du DID : en effet, un enfant finlandais a 7 à 8 fois plus de risque de développer un diabète insulino-dépendant qu’un enfant français. Ceci est en faveur de l’existence de facteurs environnementaux bien que les facteurs génétiques puissent également rendre compte de ce </a:t>
            </a:r>
            <a:r>
              <a:rPr lang="fr-FR" dirty="0" err="1" smtClean="0"/>
              <a:t>gradiant</a:t>
            </a:r>
            <a:r>
              <a:rPr lang="fr-FR" dirty="0" smtClean="0"/>
              <a:t>.</a:t>
            </a:r>
          </a:p>
          <a:p>
            <a:r>
              <a:rPr lang="fr-FR" dirty="0" smtClean="0"/>
              <a:t/>
            </a:r>
            <a:br>
              <a:rPr lang="fr-FR" dirty="0" smtClean="0"/>
            </a:b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28</a:t>
            </a:fld>
            <a:endParaRPr lang="fr-B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1</a:t>
            </a:r>
            <a:endParaRPr lang="fr-FR" dirty="0"/>
          </a:p>
        </p:txBody>
      </p:sp>
      <p:sp>
        <p:nvSpPr>
          <p:cNvPr id="3" name="Espace réservé du contenu 2"/>
          <p:cNvSpPr>
            <a:spLocks noGrp="1"/>
          </p:cNvSpPr>
          <p:nvPr>
            <p:ph idx="1"/>
          </p:nvPr>
        </p:nvSpPr>
        <p:spPr/>
        <p:txBody>
          <a:bodyPr>
            <a:normAutofit fontScale="55000" lnSpcReduction="20000"/>
          </a:bodyPr>
          <a:lstStyle/>
          <a:p>
            <a:pPr algn="just">
              <a:lnSpc>
                <a:spcPct val="170000"/>
              </a:lnSpc>
            </a:pPr>
            <a:r>
              <a:rPr lang="fr-FR" b="1" dirty="0" smtClean="0"/>
              <a:t>Les facteurs déclenchants</a:t>
            </a:r>
          </a:p>
          <a:p>
            <a:pPr algn="just">
              <a:lnSpc>
                <a:spcPct val="170000"/>
              </a:lnSpc>
            </a:pPr>
            <a:r>
              <a:rPr lang="fr-FR" dirty="0" smtClean="0"/>
              <a:t>Le rôle des virus dans la pathogénie du diabète de type 1 est suspecté mais non démontré. </a:t>
            </a:r>
          </a:p>
          <a:p>
            <a:pPr algn="just">
              <a:lnSpc>
                <a:spcPct val="170000"/>
              </a:lnSpc>
            </a:pPr>
            <a:r>
              <a:rPr lang="fr-FR" dirty="0" smtClean="0"/>
              <a:t>En faveur de cette hypothèse, la haute prévalence du diabète de type 1 (environ 20 %) en cas de rubéole congénitale ou la présence du virus </a:t>
            </a:r>
            <a:r>
              <a:rPr lang="fr-FR" dirty="0" err="1" smtClean="0"/>
              <a:t>coxsackie</a:t>
            </a:r>
            <a:r>
              <a:rPr lang="fr-FR" dirty="0" smtClean="0"/>
              <a:t> B4 isolé dans le pancréas d’enfant décédé lors d’une </a:t>
            </a:r>
            <a:r>
              <a:rPr lang="fr-FR" dirty="0" err="1" smtClean="0"/>
              <a:t>acido-cétose</a:t>
            </a:r>
            <a:r>
              <a:rPr lang="fr-FR" dirty="0" smtClean="0"/>
              <a:t> inaugurale. </a:t>
            </a:r>
          </a:p>
          <a:p>
            <a:pPr algn="just">
              <a:lnSpc>
                <a:spcPct val="170000"/>
              </a:lnSpc>
            </a:pPr>
            <a:r>
              <a:rPr lang="fr-FR" dirty="0" smtClean="0"/>
              <a:t>Certains virus pourraient présenter un antigène commun avec des protéines de cellule B (virus </a:t>
            </a:r>
            <a:r>
              <a:rPr lang="fr-FR" dirty="0" err="1" smtClean="0"/>
              <a:t>coxsakie</a:t>
            </a:r>
            <a:r>
              <a:rPr lang="fr-FR" dirty="0" smtClean="0"/>
              <a:t> ou cytomégalovirus).</a:t>
            </a:r>
          </a:p>
          <a:p>
            <a:r>
              <a:rPr lang="fr-FR" dirty="0" smtClean="0"/>
              <a:t/>
            </a:r>
            <a:br>
              <a:rPr lang="fr-FR" dirty="0" smtClean="0"/>
            </a:b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29</a:t>
            </a:fld>
            <a:endParaRPr lang="fr-B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lstStyle/>
          <a:p>
            <a:r>
              <a:rPr lang="fr-FR" dirty="0" smtClean="0"/>
              <a:t>Physiopathologie du diabète type 1</a:t>
            </a:r>
            <a:endParaRPr lang="fr-FR" dirty="0"/>
          </a:p>
        </p:txBody>
      </p:sp>
      <p:sp>
        <p:nvSpPr>
          <p:cNvPr id="3" name="Espace réservé du contenu 2"/>
          <p:cNvSpPr>
            <a:spLocks noGrp="1"/>
          </p:cNvSpPr>
          <p:nvPr>
            <p:ph idx="1"/>
          </p:nvPr>
        </p:nvSpPr>
        <p:spPr/>
        <p:txBody>
          <a:bodyPr>
            <a:normAutofit fontScale="92500" lnSpcReduction="10000"/>
          </a:bodyPr>
          <a:lstStyle/>
          <a:p>
            <a:pPr marL="0" indent="0">
              <a:buNone/>
            </a:pPr>
            <a:r>
              <a:rPr lang="fr-FR" b="1" dirty="0"/>
              <a:t> </a:t>
            </a:r>
            <a:r>
              <a:rPr lang="fr-FR" b="1" dirty="0" smtClean="0"/>
              <a:t>   Les facteurs déclenchants</a:t>
            </a:r>
          </a:p>
          <a:p>
            <a:pPr algn="just">
              <a:lnSpc>
                <a:spcPct val="150000"/>
              </a:lnSpc>
            </a:pPr>
            <a:r>
              <a:rPr lang="fr-FR" dirty="0" smtClean="0"/>
              <a:t>L’infection virale pourrait être responsable de la sécrétion de cytokines, en particulier </a:t>
            </a:r>
            <a:r>
              <a:rPr lang="fr-FR" dirty="0" smtClean="0">
                <a:solidFill>
                  <a:srgbClr val="0000FF"/>
                </a:solidFill>
              </a:rPr>
              <a:t>d’interféron γ</a:t>
            </a:r>
            <a:r>
              <a:rPr lang="fr-FR" dirty="0" smtClean="0"/>
              <a:t>, favorisant par différents mécanismes le développement de la réaction auto-immune au niveau pancréatique.</a:t>
            </a:r>
            <a:br>
              <a:rPr lang="fr-FR" dirty="0" smtClean="0"/>
            </a:b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30</a:t>
            </a:fld>
            <a:endParaRPr lang="fr-B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Résumé sur le rappel physiopathologique</a:t>
            </a:r>
            <a:endParaRPr lang="fr-FR" dirty="0"/>
          </a:p>
        </p:txBody>
      </p:sp>
      <p:sp>
        <p:nvSpPr>
          <p:cNvPr id="3" name="Espace réservé du contenu 2"/>
          <p:cNvSpPr>
            <a:spLocks noGrp="1"/>
          </p:cNvSpPr>
          <p:nvPr>
            <p:ph idx="1"/>
          </p:nvPr>
        </p:nvSpPr>
        <p:spPr/>
        <p:txBody>
          <a:bodyPr>
            <a:normAutofit fontScale="55000" lnSpcReduction="20000"/>
          </a:bodyPr>
          <a:lstStyle/>
          <a:p>
            <a:pPr>
              <a:lnSpc>
                <a:spcPct val="170000"/>
              </a:lnSpc>
            </a:pPr>
            <a:r>
              <a:rPr lang="fr-FR" dirty="0" smtClean="0"/>
              <a:t>Le </a:t>
            </a:r>
            <a:r>
              <a:rPr lang="fr-FR" dirty="0"/>
              <a:t>diabète se définit par une hyperglycémie chronique, mise en évidence par au moins </a:t>
            </a:r>
            <a:r>
              <a:rPr lang="fr-FR" b="1" dirty="0">
                <a:solidFill>
                  <a:srgbClr val="0000FF"/>
                </a:solidFill>
              </a:rPr>
              <a:t>deux glycémies à jeun &gt;7 </a:t>
            </a:r>
            <a:r>
              <a:rPr lang="fr-FR" b="1" dirty="0" err="1">
                <a:solidFill>
                  <a:srgbClr val="0000FF"/>
                </a:solidFill>
              </a:rPr>
              <a:t>mmol</a:t>
            </a:r>
            <a:r>
              <a:rPr lang="fr-FR" b="1" dirty="0">
                <a:solidFill>
                  <a:srgbClr val="0000FF"/>
                </a:solidFill>
              </a:rPr>
              <a:t>/L (&gt;1,26g/L)</a:t>
            </a:r>
            <a:r>
              <a:rPr lang="fr-FR" dirty="0"/>
              <a:t>. </a:t>
            </a:r>
            <a:endParaRPr lang="fr-FR" dirty="0" smtClean="0"/>
          </a:p>
          <a:p>
            <a:pPr>
              <a:lnSpc>
                <a:spcPct val="170000"/>
              </a:lnSpc>
            </a:pPr>
            <a:r>
              <a:rPr lang="fr-FR" dirty="0" smtClean="0"/>
              <a:t>Cette </a:t>
            </a:r>
            <a:r>
              <a:rPr lang="fr-FR" dirty="0"/>
              <a:t>hyperglycémie résulte d’une carence en insuline, principale hormone hypoglycémiante, deux mécanismes pouvant alors être impliqués :</a:t>
            </a:r>
            <a:br>
              <a:rPr lang="fr-FR" dirty="0"/>
            </a:br>
            <a:r>
              <a:rPr lang="fr-FR" b="1" dirty="0">
                <a:solidFill>
                  <a:srgbClr val="0000FF"/>
                </a:solidFill>
              </a:rPr>
              <a:t>- Destruction des cellules bêta pancréatiques qui n’assurent plus la sécrétion insulinique (diabète de type 1)</a:t>
            </a:r>
          </a:p>
          <a:p>
            <a:pPr>
              <a:lnSpc>
                <a:spcPct val="170000"/>
              </a:lnSpc>
            </a:pPr>
            <a:r>
              <a:rPr lang="fr-FR" b="1" dirty="0">
                <a:solidFill>
                  <a:srgbClr val="0000FF"/>
                </a:solidFill>
              </a:rPr>
              <a:t>- Carence relative chez des patients résistants à l’insuline et chez qui une hypersécrétion compensatrice est nécessaire et non assurée (diabète de type 2). </a:t>
            </a:r>
            <a:r>
              <a:rPr lang="fr-FR" dirty="0"/>
              <a:t>La pathogenèse du diabète de type 2 peut alors être séparée en deux étapes </a:t>
            </a:r>
            <a:r>
              <a:rPr lang="fr-FR" dirty="0" smtClean="0"/>
              <a:t>successives:</a:t>
            </a: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31</a:t>
            </a:fld>
            <a:endParaRPr lang="fr-BE"/>
          </a:p>
        </p:txBody>
      </p:sp>
    </p:spTree>
    <p:extLst>
      <p:ext uri="{BB962C8B-B14F-4D97-AF65-F5344CB8AC3E}">
        <p14:creationId xmlns:p14="http://schemas.microsoft.com/office/powerpoint/2010/main" val="3617256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Résumé sur le rappel physiopathologique</a:t>
            </a:r>
            <a:endParaRPr lang="fr-FR" dirty="0"/>
          </a:p>
        </p:txBody>
      </p:sp>
      <p:sp>
        <p:nvSpPr>
          <p:cNvPr id="3" name="Espace réservé du contenu 2"/>
          <p:cNvSpPr>
            <a:spLocks noGrp="1"/>
          </p:cNvSpPr>
          <p:nvPr>
            <p:ph idx="1"/>
          </p:nvPr>
        </p:nvSpPr>
        <p:spPr/>
        <p:txBody>
          <a:bodyPr>
            <a:normAutofit fontScale="62500" lnSpcReduction="20000"/>
          </a:bodyPr>
          <a:lstStyle/>
          <a:p>
            <a:pPr algn="just">
              <a:lnSpc>
                <a:spcPct val="170000"/>
              </a:lnSpc>
            </a:pPr>
            <a:r>
              <a:rPr lang="fr-FR" dirty="0" smtClean="0"/>
              <a:t>Dans </a:t>
            </a:r>
            <a:r>
              <a:rPr lang="fr-FR" dirty="0"/>
              <a:t>un premier temps il existe </a:t>
            </a:r>
            <a:r>
              <a:rPr lang="fr-FR" dirty="0">
                <a:solidFill>
                  <a:srgbClr val="0000FF"/>
                </a:solidFill>
              </a:rPr>
              <a:t>une résistance des tissus cibles à l’insuline.</a:t>
            </a:r>
            <a:r>
              <a:rPr lang="fr-FR" dirty="0"/>
              <a:t> Il en résulte une </a:t>
            </a:r>
            <a:r>
              <a:rPr lang="fr-FR" dirty="0">
                <a:solidFill>
                  <a:srgbClr val="0000FF"/>
                </a:solidFill>
              </a:rPr>
              <a:t>hypersécrétion d’insuline par le pancréas</a:t>
            </a:r>
            <a:r>
              <a:rPr lang="fr-FR" dirty="0"/>
              <a:t>, hypersécrétion qui permet de compenser l’</a:t>
            </a:r>
            <a:r>
              <a:rPr lang="fr-FR" dirty="0" err="1"/>
              <a:t>insulinorésistance</a:t>
            </a:r>
            <a:r>
              <a:rPr lang="fr-FR" dirty="0"/>
              <a:t> et de maintenir des glycémies normales</a:t>
            </a:r>
          </a:p>
          <a:p>
            <a:pPr algn="just">
              <a:lnSpc>
                <a:spcPct val="170000"/>
              </a:lnSpc>
            </a:pPr>
            <a:r>
              <a:rPr lang="fr-FR" dirty="0"/>
              <a:t>S’installe ensuite, chez certains patients, un épuisement pancréatique avec une perte de capacité des cellules bêta pancréatiques d’assurer une insulinémie suffisante pour compenser l’</a:t>
            </a:r>
            <a:r>
              <a:rPr lang="fr-FR" dirty="0" err="1"/>
              <a:t>insulinorésistance</a:t>
            </a:r>
            <a:r>
              <a:rPr lang="fr-FR" dirty="0"/>
              <a:t>. </a:t>
            </a:r>
            <a:r>
              <a:rPr lang="fr-FR" dirty="0">
                <a:solidFill>
                  <a:srgbClr val="0000FF"/>
                </a:solidFill>
              </a:rPr>
              <a:t>Cette </a:t>
            </a:r>
            <a:r>
              <a:rPr lang="fr-FR" dirty="0" err="1">
                <a:solidFill>
                  <a:srgbClr val="0000FF"/>
                </a:solidFill>
              </a:rPr>
              <a:t>insulinopénie</a:t>
            </a:r>
            <a:r>
              <a:rPr lang="fr-FR" dirty="0">
                <a:solidFill>
                  <a:srgbClr val="0000FF"/>
                </a:solidFill>
              </a:rPr>
              <a:t> relative aboutit à une hyperglycémie et un </a:t>
            </a:r>
            <a:r>
              <a:rPr lang="fr-FR" dirty="0" smtClean="0">
                <a:solidFill>
                  <a:srgbClr val="0000FF"/>
                </a:solidFill>
              </a:rPr>
              <a:t>diabète</a:t>
            </a:r>
            <a:r>
              <a:rPr lang="fr-FR" dirty="0" smtClean="0"/>
              <a:t>.</a:t>
            </a:r>
            <a:br>
              <a:rPr lang="fr-FR" dirty="0" smtClean="0"/>
            </a:b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32</a:t>
            </a:fld>
            <a:endParaRPr lang="fr-BE"/>
          </a:p>
        </p:txBody>
      </p:sp>
    </p:spTree>
    <p:extLst>
      <p:ext uri="{BB962C8B-B14F-4D97-AF65-F5344CB8AC3E}">
        <p14:creationId xmlns:p14="http://schemas.microsoft.com/office/powerpoint/2010/main" val="377572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Cibles des antidiabétiques oraux</a:t>
            </a: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33</a:t>
            </a:fld>
            <a:endParaRPr lang="fr-BE"/>
          </a:p>
        </p:txBody>
      </p:sp>
      <p:pic>
        <p:nvPicPr>
          <p:cNvPr id="1026" name="Picture 2" descr="Certificat coordonné CIV: PHARMACOTHERAPIE - PDF Téléchargement Gratui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556792"/>
            <a:ext cx="8147248" cy="52158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Classification des Antidiabétiques</a:t>
            </a:r>
            <a:endParaRPr lang="fr-FR" dirty="0"/>
          </a:p>
        </p:txBody>
      </p:sp>
      <p:sp>
        <p:nvSpPr>
          <p:cNvPr id="3" name="Espace réservé du contenu 2"/>
          <p:cNvSpPr>
            <a:spLocks noGrp="1"/>
          </p:cNvSpPr>
          <p:nvPr>
            <p:ph idx="1"/>
          </p:nvPr>
        </p:nvSpPr>
        <p:spPr/>
        <p:txBody>
          <a:bodyPr>
            <a:normAutofit fontScale="77500" lnSpcReduction="20000"/>
          </a:bodyPr>
          <a:lstStyle/>
          <a:p>
            <a:pPr algn="just">
              <a:lnSpc>
                <a:spcPct val="160000"/>
              </a:lnSpc>
            </a:pPr>
            <a:r>
              <a:rPr lang="fr-FR" b="1" dirty="0" smtClean="0">
                <a:solidFill>
                  <a:srgbClr val="FF0000"/>
                </a:solidFill>
              </a:rPr>
              <a:t>Objectif du traitement</a:t>
            </a:r>
            <a:r>
              <a:rPr lang="fr-FR" dirty="0" smtClean="0"/>
              <a:t>:</a:t>
            </a:r>
          </a:p>
          <a:p>
            <a:pPr algn="just">
              <a:lnSpc>
                <a:spcPct val="160000"/>
              </a:lnSpc>
            </a:pPr>
            <a:r>
              <a:rPr lang="fr-FR" dirty="0" smtClean="0"/>
              <a:t>L’approche thérapeutique consiste à :</a:t>
            </a:r>
          </a:p>
          <a:p>
            <a:pPr lvl="1" algn="just">
              <a:lnSpc>
                <a:spcPct val="160000"/>
              </a:lnSpc>
            </a:pPr>
            <a:r>
              <a:rPr lang="fr-FR" sz="3300" b="1" dirty="0" smtClean="0">
                <a:solidFill>
                  <a:srgbClr val="0000FF"/>
                </a:solidFill>
              </a:rPr>
              <a:t>Stimuler la sécrétion de l’insuline</a:t>
            </a:r>
          </a:p>
          <a:p>
            <a:pPr lvl="1" algn="just">
              <a:lnSpc>
                <a:spcPct val="160000"/>
              </a:lnSpc>
            </a:pPr>
            <a:r>
              <a:rPr lang="fr-FR" sz="3300" b="1" dirty="0" smtClean="0">
                <a:solidFill>
                  <a:srgbClr val="0000FF"/>
                </a:solidFill>
              </a:rPr>
              <a:t>Favoriser l’utilisation périphérique du glucose et </a:t>
            </a:r>
          </a:p>
          <a:p>
            <a:pPr lvl="1" algn="just">
              <a:lnSpc>
                <a:spcPct val="160000"/>
              </a:lnSpc>
            </a:pPr>
            <a:r>
              <a:rPr lang="fr-FR" sz="3300" b="1" dirty="0" smtClean="0">
                <a:solidFill>
                  <a:srgbClr val="0000FF"/>
                </a:solidFill>
              </a:rPr>
              <a:t>Diminuer sa production hépatique</a:t>
            </a:r>
          </a:p>
          <a:p>
            <a:pPr lvl="1" algn="just">
              <a:lnSpc>
                <a:spcPct val="160000"/>
              </a:lnSpc>
            </a:pPr>
            <a:r>
              <a:rPr lang="fr-FR" sz="3300" b="1" dirty="0" smtClean="0">
                <a:solidFill>
                  <a:srgbClr val="0000FF"/>
                </a:solidFill>
              </a:rPr>
              <a:t>Réduire la résorption intestinale des hydrates de carbone</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34</a:t>
            </a:fld>
            <a:endParaRPr lang="fr-B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Classification des Antidiabétiques</a:t>
            </a:r>
            <a:endParaRPr lang="fr-FR" dirty="0"/>
          </a:p>
        </p:txBody>
      </p:sp>
      <p:sp>
        <p:nvSpPr>
          <p:cNvPr id="3" name="Espace réservé du contenu 2"/>
          <p:cNvSpPr>
            <a:spLocks noGrp="1"/>
          </p:cNvSpPr>
          <p:nvPr>
            <p:ph idx="1"/>
          </p:nvPr>
        </p:nvSpPr>
        <p:spPr/>
        <p:txBody>
          <a:bodyPr>
            <a:normAutofit fontScale="77500" lnSpcReduction="20000"/>
          </a:bodyPr>
          <a:lstStyle/>
          <a:p>
            <a:pPr algn="just">
              <a:lnSpc>
                <a:spcPct val="160000"/>
              </a:lnSpc>
            </a:pPr>
            <a:r>
              <a:rPr lang="fr-FR" dirty="0" smtClean="0"/>
              <a:t>En règle général l’objectif du traitement est d’obtenir une </a:t>
            </a:r>
            <a:r>
              <a:rPr lang="fr-FR" b="1" dirty="0" smtClean="0">
                <a:solidFill>
                  <a:srgbClr val="0000FF"/>
                </a:solidFill>
              </a:rPr>
              <a:t>HbA1c˂7</a:t>
            </a:r>
            <a:r>
              <a:rPr lang="fr-FR" b="1" dirty="0">
                <a:solidFill>
                  <a:srgbClr val="0000FF"/>
                </a:solidFill>
              </a:rPr>
              <a:t>%</a:t>
            </a:r>
            <a:r>
              <a:rPr lang="fr-FR" dirty="0"/>
              <a:t> </a:t>
            </a:r>
            <a:endParaRPr lang="fr-FR" dirty="0" smtClean="0"/>
          </a:p>
          <a:p>
            <a:pPr algn="just">
              <a:lnSpc>
                <a:spcPct val="160000"/>
              </a:lnSpc>
            </a:pPr>
            <a:r>
              <a:rPr lang="fr-FR" dirty="0" smtClean="0"/>
              <a:t>(</a:t>
            </a:r>
            <a:r>
              <a:rPr lang="fr-FR" dirty="0"/>
              <a:t>Sa valeur normale se situe entre 4 et 6 % de l'hémoglobine totale. La définition d'un diabète de type II repose sur le chiffre de la glycémie à jeun. </a:t>
            </a:r>
            <a:endParaRPr lang="fr-FR" dirty="0" smtClean="0"/>
          </a:p>
          <a:p>
            <a:pPr algn="just">
              <a:lnSpc>
                <a:spcPct val="160000"/>
              </a:lnSpc>
            </a:pPr>
            <a:r>
              <a:rPr lang="fr-FR" dirty="0" smtClean="0"/>
              <a:t>Plusieurs </a:t>
            </a:r>
            <a:r>
              <a:rPr lang="fr-FR" dirty="0"/>
              <a:t>sociétés savantes internationales tendent cependant à modifier cette définition en la remplaçant par un taux d'hémoglobine </a:t>
            </a:r>
            <a:r>
              <a:rPr lang="fr-FR" dirty="0" err="1"/>
              <a:t>glycosylée</a:t>
            </a:r>
            <a:r>
              <a:rPr lang="fr-FR" dirty="0"/>
              <a:t> supérieur à 6,5 </a:t>
            </a:r>
            <a:r>
              <a:rPr lang="fr-FR" dirty="0" smtClean="0"/>
              <a:t>%)</a:t>
            </a: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35</a:t>
            </a:fld>
            <a:endParaRPr lang="fr-BE"/>
          </a:p>
        </p:txBody>
      </p:sp>
    </p:spTree>
    <p:extLst>
      <p:ext uri="{BB962C8B-B14F-4D97-AF65-F5344CB8AC3E}">
        <p14:creationId xmlns:p14="http://schemas.microsoft.com/office/powerpoint/2010/main" val="1503270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Classification des Antidiabétiques</a:t>
            </a:r>
            <a:endParaRPr lang="fr-FR" dirty="0"/>
          </a:p>
        </p:txBody>
      </p:sp>
      <p:sp>
        <p:nvSpPr>
          <p:cNvPr id="3" name="Espace réservé du contenu 2"/>
          <p:cNvSpPr>
            <a:spLocks noGrp="1"/>
          </p:cNvSpPr>
          <p:nvPr>
            <p:ph idx="1"/>
          </p:nvPr>
        </p:nvSpPr>
        <p:spPr/>
        <p:txBody>
          <a:bodyPr>
            <a:normAutofit fontScale="55000" lnSpcReduction="20000"/>
          </a:bodyPr>
          <a:lstStyle/>
          <a:p>
            <a:pPr algn="just">
              <a:lnSpc>
                <a:spcPct val="160000"/>
              </a:lnSpc>
            </a:pPr>
            <a:r>
              <a:rPr lang="fr-FR" b="1" dirty="0" smtClean="0">
                <a:solidFill>
                  <a:srgbClr val="FF0000"/>
                </a:solidFill>
              </a:rPr>
              <a:t>Pour répondre à cet objectif l’</a:t>
            </a:r>
            <a:r>
              <a:rPr lang="fr-FR" b="1" dirty="0" err="1" smtClean="0">
                <a:solidFill>
                  <a:srgbClr val="FF0000"/>
                </a:solidFill>
              </a:rPr>
              <a:t>arsénal</a:t>
            </a:r>
            <a:r>
              <a:rPr lang="fr-FR" b="1" dirty="0" smtClean="0">
                <a:solidFill>
                  <a:srgbClr val="FF0000"/>
                </a:solidFill>
              </a:rPr>
              <a:t> thérapeutique comporte plusieurs familles</a:t>
            </a:r>
            <a:r>
              <a:rPr lang="fr-FR" dirty="0" smtClean="0"/>
              <a:t>:</a:t>
            </a:r>
            <a:endParaRPr lang="fr-FR" sz="3300" dirty="0" smtClean="0"/>
          </a:p>
          <a:p>
            <a:pPr lvl="1" algn="just">
              <a:lnSpc>
                <a:spcPct val="160000"/>
              </a:lnSpc>
            </a:pPr>
            <a:r>
              <a:rPr lang="fr-FR" sz="3300" b="1" dirty="0" smtClean="0">
                <a:solidFill>
                  <a:srgbClr val="0000FF"/>
                </a:solidFill>
              </a:rPr>
              <a:t>Les biguanides</a:t>
            </a:r>
          </a:p>
          <a:p>
            <a:pPr lvl="1" algn="just">
              <a:lnSpc>
                <a:spcPct val="160000"/>
              </a:lnSpc>
            </a:pPr>
            <a:r>
              <a:rPr lang="fr-FR" sz="3300" b="1" dirty="0" smtClean="0">
                <a:solidFill>
                  <a:srgbClr val="0000FF"/>
                </a:solidFill>
              </a:rPr>
              <a:t>Les inhibiteurs des alpha-</a:t>
            </a:r>
            <a:r>
              <a:rPr lang="fr-FR" sz="3300" b="1" dirty="0" err="1" smtClean="0">
                <a:solidFill>
                  <a:srgbClr val="0000FF"/>
                </a:solidFill>
              </a:rPr>
              <a:t>glucosidases</a:t>
            </a:r>
            <a:endParaRPr lang="fr-FR" sz="3300" b="1" dirty="0" smtClean="0">
              <a:solidFill>
                <a:srgbClr val="0000FF"/>
              </a:solidFill>
            </a:endParaRPr>
          </a:p>
          <a:p>
            <a:pPr lvl="1" algn="just">
              <a:lnSpc>
                <a:spcPct val="160000"/>
              </a:lnSpc>
            </a:pPr>
            <a:r>
              <a:rPr lang="fr-FR" sz="3300" b="1" dirty="0" smtClean="0">
                <a:solidFill>
                  <a:srgbClr val="0000FF"/>
                </a:solidFill>
              </a:rPr>
              <a:t>Les sulfamides hypoglycémiants (</a:t>
            </a:r>
            <a:r>
              <a:rPr lang="fr-FR" sz="3300" b="1" dirty="0" err="1" smtClean="0">
                <a:solidFill>
                  <a:srgbClr val="0000FF"/>
                </a:solidFill>
              </a:rPr>
              <a:t>insulino</a:t>
            </a:r>
            <a:r>
              <a:rPr lang="fr-FR" sz="3300" b="1" dirty="0" smtClean="0">
                <a:solidFill>
                  <a:srgbClr val="0000FF"/>
                </a:solidFill>
              </a:rPr>
              <a:t>-sécréteurs)</a:t>
            </a:r>
          </a:p>
          <a:p>
            <a:pPr lvl="1" algn="just">
              <a:lnSpc>
                <a:spcPct val="160000"/>
              </a:lnSpc>
            </a:pPr>
            <a:r>
              <a:rPr lang="fr-FR" sz="3300" b="1" dirty="0" smtClean="0">
                <a:solidFill>
                  <a:srgbClr val="0000FF"/>
                </a:solidFill>
              </a:rPr>
              <a:t>Les </a:t>
            </a:r>
            <a:r>
              <a:rPr lang="fr-FR" sz="3300" b="1" dirty="0" err="1" smtClean="0">
                <a:solidFill>
                  <a:srgbClr val="0000FF"/>
                </a:solidFill>
              </a:rPr>
              <a:t>glinides</a:t>
            </a:r>
            <a:r>
              <a:rPr lang="fr-FR" sz="3300" b="1" dirty="0" smtClean="0">
                <a:solidFill>
                  <a:srgbClr val="0000FF"/>
                </a:solidFill>
              </a:rPr>
              <a:t> (</a:t>
            </a:r>
            <a:r>
              <a:rPr lang="fr-FR" sz="3300" b="1" dirty="0" err="1" smtClean="0">
                <a:solidFill>
                  <a:srgbClr val="0000FF"/>
                </a:solidFill>
              </a:rPr>
              <a:t>insulino</a:t>
            </a:r>
            <a:r>
              <a:rPr lang="fr-FR" sz="3300" b="1" dirty="0" smtClean="0">
                <a:solidFill>
                  <a:srgbClr val="0000FF"/>
                </a:solidFill>
              </a:rPr>
              <a:t>-sécréteurs)</a:t>
            </a:r>
          </a:p>
          <a:p>
            <a:pPr lvl="1" algn="just">
              <a:lnSpc>
                <a:spcPct val="160000"/>
              </a:lnSpc>
            </a:pPr>
            <a:r>
              <a:rPr lang="fr-FR" sz="3300" b="1" dirty="0" smtClean="0">
                <a:solidFill>
                  <a:srgbClr val="0000FF"/>
                </a:solidFill>
              </a:rPr>
              <a:t>Les </a:t>
            </a:r>
            <a:r>
              <a:rPr lang="fr-FR" sz="3300" b="1" dirty="0" err="1" smtClean="0">
                <a:solidFill>
                  <a:srgbClr val="0000FF"/>
                </a:solidFill>
              </a:rPr>
              <a:t>gliptines</a:t>
            </a:r>
            <a:endParaRPr lang="fr-FR" sz="3300" b="1" dirty="0" smtClean="0">
              <a:solidFill>
                <a:srgbClr val="0000FF"/>
              </a:solidFill>
            </a:endParaRPr>
          </a:p>
          <a:p>
            <a:pPr lvl="1" algn="just">
              <a:lnSpc>
                <a:spcPct val="160000"/>
              </a:lnSpc>
            </a:pPr>
            <a:r>
              <a:rPr lang="fr-FR" sz="3300" b="1" dirty="0" smtClean="0">
                <a:solidFill>
                  <a:srgbClr val="0000FF"/>
                </a:solidFill>
              </a:rPr>
              <a:t>Deux agonistes du récepteurs GLP-1 injectables: l’</a:t>
            </a:r>
            <a:r>
              <a:rPr lang="fr-FR" sz="3300" b="1" dirty="0" err="1" smtClean="0">
                <a:solidFill>
                  <a:srgbClr val="0000FF"/>
                </a:solidFill>
              </a:rPr>
              <a:t>exénatide</a:t>
            </a:r>
            <a:r>
              <a:rPr lang="fr-FR" sz="3300" b="1" dirty="0" smtClean="0">
                <a:solidFill>
                  <a:srgbClr val="0000FF"/>
                </a:solidFill>
              </a:rPr>
              <a:t> et le </a:t>
            </a:r>
            <a:r>
              <a:rPr lang="fr-FR" sz="3300" b="1" dirty="0" err="1" smtClean="0">
                <a:solidFill>
                  <a:srgbClr val="0000FF"/>
                </a:solidFill>
              </a:rPr>
              <a:t>liraglutide</a:t>
            </a:r>
            <a:r>
              <a:rPr lang="fr-FR" sz="3300" b="1" dirty="0" smtClean="0">
                <a:solidFill>
                  <a:srgbClr val="0000FF"/>
                </a:solidFill>
              </a:rPr>
              <a:t>.</a:t>
            </a:r>
          </a:p>
          <a:p>
            <a:pPr lvl="1" algn="just">
              <a:lnSpc>
                <a:spcPct val="160000"/>
              </a:lnSpc>
            </a:pPr>
            <a:r>
              <a:rPr lang="fr-FR" sz="3300" b="1" dirty="0" smtClean="0">
                <a:solidFill>
                  <a:srgbClr val="0000FF"/>
                </a:solidFill>
              </a:rPr>
              <a:t>Les inhibiteurs du transporteur sodium-glucose de type 1 et de type 2,</a:t>
            </a:r>
          </a:p>
          <a:p>
            <a:pPr algn="just">
              <a:lnSpc>
                <a:spcPct val="160000"/>
              </a:lnSpc>
            </a:pPr>
            <a:r>
              <a:rPr lang="fr-FR" b="1" dirty="0" smtClean="0">
                <a:solidFill>
                  <a:srgbClr val="0000FF"/>
                </a:solidFill>
              </a:rPr>
              <a:t>Les 2 membres de la famille des </a:t>
            </a:r>
            <a:r>
              <a:rPr lang="fr-FR" b="1" dirty="0" err="1" smtClean="0">
                <a:solidFill>
                  <a:srgbClr val="0000FF"/>
                </a:solidFill>
              </a:rPr>
              <a:t>glitazones</a:t>
            </a:r>
            <a:r>
              <a:rPr lang="fr-FR" b="1" dirty="0" smtClean="0">
                <a:solidFill>
                  <a:srgbClr val="0000FF"/>
                </a:solidFill>
              </a:rPr>
              <a:t> sont retirés du marché (français): </a:t>
            </a:r>
            <a:r>
              <a:rPr lang="fr-FR" b="1" dirty="0" err="1" smtClean="0">
                <a:solidFill>
                  <a:srgbClr val="0000FF"/>
                </a:solidFill>
              </a:rPr>
              <a:t>rosiglitazone</a:t>
            </a:r>
            <a:r>
              <a:rPr lang="fr-FR" b="1" dirty="0" smtClean="0">
                <a:solidFill>
                  <a:srgbClr val="0000FF"/>
                </a:solidFill>
              </a:rPr>
              <a:t> et </a:t>
            </a:r>
            <a:r>
              <a:rPr lang="fr-FR" b="1" dirty="0" err="1" smtClean="0">
                <a:solidFill>
                  <a:srgbClr val="0000FF"/>
                </a:solidFill>
              </a:rPr>
              <a:t>pioglitazone</a:t>
            </a:r>
            <a:endParaRPr lang="fr-FR" b="1" dirty="0" smtClean="0">
              <a:solidFill>
                <a:srgbClr val="0000FF"/>
              </a:solidFill>
            </a:endParaRP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36</a:t>
            </a:fld>
            <a:endParaRPr lang="fr-BE"/>
          </a:p>
        </p:txBody>
      </p:sp>
    </p:spTree>
    <p:extLst>
      <p:ext uri="{BB962C8B-B14F-4D97-AF65-F5344CB8AC3E}">
        <p14:creationId xmlns:p14="http://schemas.microsoft.com/office/powerpoint/2010/main" val="35104078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fontScale="92500"/>
          </a:bodyPr>
          <a:lstStyle/>
          <a:p>
            <a:pPr algn="just">
              <a:lnSpc>
                <a:spcPct val="150000"/>
              </a:lnSpc>
            </a:pPr>
            <a:r>
              <a:rPr lang="fr-FR" dirty="0" smtClean="0"/>
              <a:t>Historique: </a:t>
            </a:r>
          </a:p>
          <a:p>
            <a:pPr algn="just">
              <a:lnSpc>
                <a:spcPct val="150000"/>
              </a:lnSpc>
            </a:pPr>
            <a:r>
              <a:rPr lang="fr-FR" dirty="0" smtClean="0"/>
              <a:t>Les biguanides sont des </a:t>
            </a:r>
            <a:r>
              <a:rPr lang="fr-FR" b="1" dirty="0" smtClean="0">
                <a:solidFill>
                  <a:srgbClr val="0000FF"/>
                </a:solidFill>
              </a:rPr>
              <a:t>dérivés de la guanidine</a:t>
            </a:r>
            <a:r>
              <a:rPr lang="fr-FR" dirty="0" smtClean="0"/>
              <a:t>, une substance active extraite du </a:t>
            </a:r>
            <a:r>
              <a:rPr lang="fr-FR" i="1" dirty="0" err="1" smtClean="0">
                <a:solidFill>
                  <a:srgbClr val="0000FF"/>
                </a:solidFill>
              </a:rPr>
              <a:t>galega</a:t>
            </a:r>
            <a:r>
              <a:rPr lang="fr-FR" i="1" dirty="0" smtClean="0">
                <a:solidFill>
                  <a:srgbClr val="0000FF"/>
                </a:solidFill>
              </a:rPr>
              <a:t> officinal </a:t>
            </a:r>
            <a:r>
              <a:rPr lang="fr-FR" i="1" dirty="0" smtClean="0"/>
              <a:t>(lilas d'Espagne, </a:t>
            </a:r>
            <a:r>
              <a:rPr lang="fr-FR" dirty="0"/>
              <a:t>"lilas français" ou "herbe aux chèvres" </a:t>
            </a:r>
            <a:r>
              <a:rPr lang="fr-FR" i="1" dirty="0" smtClean="0"/>
              <a:t>)</a:t>
            </a:r>
            <a:r>
              <a:rPr lang="fr-FR" dirty="0" smtClean="0"/>
              <a:t>, une plante déjà utilisée au Moyen Age pour ses propriétés «antidiabétiques». </a:t>
            </a:r>
          </a:p>
          <a:p>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37</a:t>
            </a:fld>
            <a:endParaRPr lang="fr-B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643042" y="1714488"/>
            <a:ext cx="3395301" cy="4525963"/>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6357950" y="2000240"/>
            <a:ext cx="1752600" cy="2619375"/>
          </a:xfrm>
          <a:prstGeom prst="rect">
            <a:avLst/>
          </a:prstGeom>
          <a:noFill/>
          <a:ln w="9525">
            <a:noFill/>
            <a:miter lim="800000"/>
            <a:headEnd/>
            <a:tailEnd/>
          </a:ln>
          <a:effectLst/>
        </p:spPr>
      </p:pic>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38</a:t>
            </a:fld>
            <a:endParaRPr lang="fr-B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pic>
        <p:nvPicPr>
          <p:cNvPr id="1029" name="Picture 5" descr="http://www.luontoportti.com/suomi/images/9053.jpg"/>
          <p:cNvPicPr>
            <a:picLocks noChangeAspect="1" noChangeArrowheads="1"/>
          </p:cNvPicPr>
          <p:nvPr/>
        </p:nvPicPr>
        <p:blipFill>
          <a:blip r:embed="rId2"/>
          <a:srcRect/>
          <a:stretch>
            <a:fillRect/>
          </a:stretch>
        </p:blipFill>
        <p:spPr bwMode="auto">
          <a:xfrm>
            <a:off x="0" y="-762000"/>
            <a:ext cx="10163175" cy="7620000"/>
          </a:xfrm>
          <a:prstGeom prst="rect">
            <a:avLst/>
          </a:prstGeom>
          <a:noFill/>
        </p:spPr>
      </p:pic>
      <p:sp>
        <p:nvSpPr>
          <p:cNvPr id="6" name="Espace réservé du contenu 5"/>
          <p:cNvSpPr>
            <a:spLocks noGrp="1"/>
          </p:cNvSpPr>
          <p:nvPr>
            <p:ph idx="1"/>
          </p:nvPr>
        </p:nvSpPr>
        <p:spPr>
          <a:xfrm>
            <a:off x="457200" y="1600201"/>
            <a:ext cx="8229600" cy="2757494"/>
          </a:xfrm>
        </p:spPr>
        <p:txBody>
          <a:bodyPr/>
          <a:lstStyle/>
          <a:p>
            <a:endParaRPr lang="fr-FR" dirty="0"/>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39</a:t>
            </a:fld>
            <a:endParaRPr lang="fr-B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fontScale="55000" lnSpcReduction="20000"/>
          </a:bodyPr>
          <a:lstStyle/>
          <a:p>
            <a:r>
              <a:rPr lang="fr-FR" b="1" dirty="0" smtClean="0"/>
              <a:t>Historique</a:t>
            </a:r>
            <a:r>
              <a:rPr lang="fr-FR" dirty="0" smtClean="0"/>
              <a:t>: </a:t>
            </a:r>
          </a:p>
          <a:p>
            <a:pPr algn="just">
              <a:lnSpc>
                <a:spcPct val="120000"/>
              </a:lnSpc>
            </a:pPr>
            <a:r>
              <a:rPr lang="fr-FR" dirty="0" smtClean="0"/>
              <a:t>L’un des usages traditionnels du </a:t>
            </a:r>
            <a:r>
              <a:rPr lang="fr-FR" dirty="0" err="1" smtClean="0"/>
              <a:t>Galega</a:t>
            </a:r>
            <a:r>
              <a:rPr lang="fr-FR" dirty="0" smtClean="0"/>
              <a:t> est de </a:t>
            </a:r>
            <a:r>
              <a:rPr lang="fr-FR" dirty="0" smtClean="0">
                <a:solidFill>
                  <a:srgbClr val="0000FF"/>
                </a:solidFill>
              </a:rPr>
              <a:t>contrôler la polyurie associée au diabète</a:t>
            </a:r>
            <a:r>
              <a:rPr lang="fr-FR" dirty="0" smtClean="0"/>
              <a:t>. </a:t>
            </a:r>
          </a:p>
          <a:p>
            <a:pPr algn="just">
              <a:lnSpc>
                <a:spcPct val="120000"/>
              </a:lnSpc>
            </a:pPr>
            <a:r>
              <a:rPr lang="fr-FR" dirty="0" smtClean="0"/>
              <a:t>pour </a:t>
            </a:r>
            <a:r>
              <a:rPr lang="fr-FR" dirty="0"/>
              <a:t>soigner, entre autres, les manifestations du diabète sucré chez l’homme et pour augmenter la production de lait (propriété galactogène) chez le bétail. </a:t>
            </a:r>
            <a:endParaRPr lang="fr-FR" dirty="0" smtClean="0"/>
          </a:p>
          <a:p>
            <a:pPr algn="just">
              <a:lnSpc>
                <a:spcPct val="120000"/>
              </a:lnSpc>
            </a:pPr>
            <a:r>
              <a:rPr lang="fr-FR" dirty="0" smtClean="0"/>
              <a:t>Elle </a:t>
            </a:r>
            <a:r>
              <a:rPr lang="fr-FR" dirty="0"/>
              <a:t>était aussi utilisée dans la peste car elle provoquait des sueurs intenses réputées favorables contre cette maladie.</a:t>
            </a:r>
            <a:endParaRPr lang="fr-FR" dirty="0" smtClean="0"/>
          </a:p>
          <a:p>
            <a:pPr algn="just">
              <a:lnSpc>
                <a:spcPct val="120000"/>
              </a:lnSpc>
            </a:pPr>
            <a:r>
              <a:rPr lang="fr-FR" dirty="0" smtClean="0"/>
              <a:t>Les propriétés antidiabétiques du </a:t>
            </a:r>
            <a:r>
              <a:rPr lang="fr-FR" i="1" dirty="0" err="1" smtClean="0"/>
              <a:t>Galega</a:t>
            </a:r>
            <a:r>
              <a:rPr lang="fr-FR" i="1" dirty="0" smtClean="0"/>
              <a:t> </a:t>
            </a:r>
            <a:r>
              <a:rPr lang="fr-FR" i="1" dirty="0" err="1" smtClean="0"/>
              <a:t>officinalis</a:t>
            </a:r>
            <a:r>
              <a:rPr lang="fr-FR" i="1" dirty="0" smtClean="0"/>
              <a:t> </a:t>
            </a:r>
            <a:r>
              <a:rPr lang="fr-FR" dirty="0" smtClean="0"/>
              <a:t>sont dues essentiellement à </a:t>
            </a:r>
            <a:r>
              <a:rPr lang="fr-FR" b="1" dirty="0" smtClean="0">
                <a:solidFill>
                  <a:srgbClr val="0000FF"/>
                </a:solidFill>
              </a:rPr>
              <a:t>deux molécules: la guanidine et la </a:t>
            </a:r>
            <a:r>
              <a:rPr lang="fr-FR" b="1" dirty="0" err="1" smtClean="0">
                <a:solidFill>
                  <a:srgbClr val="0000FF"/>
                </a:solidFill>
              </a:rPr>
              <a:t>galégine</a:t>
            </a:r>
            <a:r>
              <a:rPr lang="fr-FR" b="1" dirty="0" smtClean="0">
                <a:solidFill>
                  <a:srgbClr val="0000FF"/>
                </a:solidFill>
              </a:rPr>
              <a:t>.</a:t>
            </a:r>
            <a:r>
              <a:rPr lang="fr-FR" dirty="0" smtClean="0"/>
              <a:t> </a:t>
            </a:r>
          </a:p>
          <a:p>
            <a:pPr algn="just">
              <a:lnSpc>
                <a:spcPct val="120000"/>
              </a:lnSpc>
            </a:pPr>
            <a:r>
              <a:rPr lang="fr-FR" dirty="0"/>
              <a:t>L'effet hypoglycémiant de la </a:t>
            </a:r>
            <a:r>
              <a:rPr lang="fr-FR" b="1" dirty="0">
                <a:solidFill>
                  <a:srgbClr val="0000FF"/>
                </a:solidFill>
              </a:rPr>
              <a:t>guanidine</a:t>
            </a:r>
            <a:r>
              <a:rPr lang="fr-FR" dirty="0"/>
              <a:t> a été découvert en </a:t>
            </a:r>
            <a:r>
              <a:rPr lang="fr-FR" b="1" dirty="0">
                <a:solidFill>
                  <a:srgbClr val="0000FF"/>
                </a:solidFill>
              </a:rPr>
              <a:t>1918. </a:t>
            </a:r>
          </a:p>
          <a:p>
            <a:pPr algn="just">
              <a:lnSpc>
                <a:spcPct val="120000"/>
              </a:lnSpc>
            </a:pPr>
            <a:r>
              <a:rPr lang="fr-FR" b="1" dirty="0">
                <a:solidFill>
                  <a:srgbClr val="0000FF"/>
                </a:solidFill>
              </a:rPr>
              <a:t>En raison de sa toxicité</a:t>
            </a:r>
            <a:r>
              <a:rPr lang="fr-FR" dirty="0"/>
              <a:t>, des dérivés ont été recherchés activement dès </a:t>
            </a:r>
            <a:r>
              <a:rPr lang="fr-FR" b="1" dirty="0">
                <a:solidFill>
                  <a:srgbClr val="0000FF"/>
                </a:solidFill>
              </a:rPr>
              <a:t>1920</a:t>
            </a:r>
            <a:r>
              <a:rPr lang="fr-FR" dirty="0"/>
              <a:t>, mais l'intérêt s'est ensuite estompé avec la découverte et l'utilisation de l'insuline </a:t>
            </a:r>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40</a:t>
            </a:fld>
            <a:endParaRPr lang="fr-B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fontScale="55000" lnSpcReduction="20000"/>
          </a:bodyPr>
          <a:lstStyle/>
          <a:p>
            <a:r>
              <a:rPr lang="fr-FR" b="1" dirty="0" smtClean="0"/>
              <a:t>Historique</a:t>
            </a:r>
            <a:r>
              <a:rPr lang="fr-FR" dirty="0" smtClean="0"/>
              <a:t>: </a:t>
            </a:r>
          </a:p>
          <a:p>
            <a:pPr algn="just">
              <a:lnSpc>
                <a:spcPct val="170000"/>
              </a:lnSpc>
            </a:pPr>
            <a:r>
              <a:rPr lang="fr-FR" dirty="0" smtClean="0"/>
              <a:t>Si la guanidine elle-même est toxique à doses élevées la </a:t>
            </a:r>
            <a:r>
              <a:rPr lang="fr-FR" dirty="0" err="1" smtClean="0"/>
              <a:t>galégine</a:t>
            </a:r>
            <a:r>
              <a:rPr lang="fr-FR" dirty="0" smtClean="0"/>
              <a:t> est moins toxique et ses effets antidiabétiques ont été étudiés (et prouvés) chez l’animal puis, plus modestement, chez l’homme</a:t>
            </a:r>
            <a:r>
              <a:rPr lang="fr-FR" dirty="0"/>
              <a:t>. </a:t>
            </a:r>
            <a:r>
              <a:rPr lang="fr-FR" dirty="0" smtClean="0"/>
              <a:t>C’est en </a:t>
            </a:r>
            <a:r>
              <a:rPr lang="fr-FR" b="1" dirty="0">
                <a:solidFill>
                  <a:srgbClr val="0000FF"/>
                </a:solidFill>
              </a:rPr>
              <a:t>1914</a:t>
            </a:r>
            <a:r>
              <a:rPr lang="fr-FR" dirty="0"/>
              <a:t> </a:t>
            </a:r>
            <a:r>
              <a:rPr lang="fr-FR" dirty="0" smtClean="0"/>
              <a:t>qu’un </a:t>
            </a:r>
            <a:r>
              <a:rPr lang="fr-FR" dirty="0"/>
              <a:t>pharmacien français, Charles </a:t>
            </a:r>
            <a:r>
              <a:rPr lang="fr-FR" dirty="0" err="1"/>
              <a:t>Tanret</a:t>
            </a:r>
            <a:r>
              <a:rPr lang="fr-FR" dirty="0"/>
              <a:t>, </a:t>
            </a:r>
            <a:r>
              <a:rPr lang="fr-FR" dirty="0" smtClean="0"/>
              <a:t>isole </a:t>
            </a:r>
            <a:r>
              <a:rPr lang="fr-FR" dirty="0"/>
              <a:t>de la </a:t>
            </a:r>
            <a:r>
              <a:rPr lang="fr-FR" dirty="0" err="1"/>
              <a:t>galega</a:t>
            </a:r>
            <a:r>
              <a:rPr lang="fr-FR" dirty="0"/>
              <a:t> une substance qu’il avait dénommée </a:t>
            </a:r>
            <a:r>
              <a:rPr lang="fr-FR" dirty="0" err="1"/>
              <a:t>galégine</a:t>
            </a:r>
            <a:r>
              <a:rPr lang="fr-FR" dirty="0"/>
              <a:t>. </a:t>
            </a:r>
          </a:p>
          <a:p>
            <a:pPr algn="just">
              <a:lnSpc>
                <a:spcPct val="170000"/>
              </a:lnSpc>
            </a:pPr>
            <a:r>
              <a:rPr lang="fr-FR" dirty="0"/>
              <a:t>Sa structure fut élucidée en </a:t>
            </a:r>
            <a:r>
              <a:rPr lang="fr-FR" b="1" dirty="0">
                <a:solidFill>
                  <a:srgbClr val="0000FF"/>
                </a:solidFill>
              </a:rPr>
              <a:t>1923</a:t>
            </a:r>
            <a:r>
              <a:rPr lang="fr-FR" dirty="0"/>
              <a:t>, la formule était assez simple, très proche d’une molécule simple, la guanidine et très proche de l’urée</a:t>
            </a:r>
            <a:endParaRPr lang="fr-FR" dirty="0" smtClean="0"/>
          </a:p>
          <a:p>
            <a:pPr algn="just">
              <a:lnSpc>
                <a:spcPct val="170000"/>
              </a:lnSpc>
            </a:pPr>
            <a:r>
              <a:rPr lang="fr-FR" dirty="0" smtClean="0"/>
              <a:t>Chez l’homme, les effets de la </a:t>
            </a:r>
            <a:r>
              <a:rPr lang="fr-FR" dirty="0" err="1" smtClean="0"/>
              <a:t>galégine</a:t>
            </a:r>
            <a:r>
              <a:rPr lang="fr-FR" dirty="0" smtClean="0"/>
              <a:t> sont, de fait, modérés et inconstants. </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41</a:t>
            </a:fld>
            <a:endParaRPr lang="fr-BE"/>
          </a:p>
        </p:txBody>
      </p:sp>
    </p:spTree>
    <p:extLst>
      <p:ext uri="{BB962C8B-B14F-4D97-AF65-F5344CB8AC3E}">
        <p14:creationId xmlns:p14="http://schemas.microsoft.com/office/powerpoint/2010/main" val="8208552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a:bodyPr>
          <a:lstStyle/>
          <a:p>
            <a:r>
              <a:rPr lang="fr-FR" b="1" dirty="0" smtClean="0"/>
              <a:t>Historique</a:t>
            </a:r>
            <a:r>
              <a:rPr lang="fr-FR" dirty="0" smtClean="0"/>
              <a:t>: </a:t>
            </a:r>
          </a:p>
          <a:p>
            <a:pPr algn="just"/>
            <a:r>
              <a:rPr lang="fr-FR" dirty="0"/>
              <a:t>En 1914 un pharmacien français, Charles </a:t>
            </a:r>
            <a:r>
              <a:rPr lang="fr-FR" dirty="0" err="1"/>
              <a:t>Tanret</a:t>
            </a:r>
            <a:r>
              <a:rPr lang="fr-FR" dirty="0"/>
              <a:t>, avait isolé de la </a:t>
            </a:r>
            <a:r>
              <a:rPr lang="fr-FR" dirty="0" err="1"/>
              <a:t>galega</a:t>
            </a:r>
            <a:r>
              <a:rPr lang="fr-FR" dirty="0"/>
              <a:t> une substance qu’il avait dénommée </a:t>
            </a:r>
            <a:r>
              <a:rPr lang="fr-FR" dirty="0" err="1"/>
              <a:t>galégine</a:t>
            </a:r>
            <a:r>
              <a:rPr lang="fr-FR" dirty="0"/>
              <a:t>. </a:t>
            </a:r>
            <a:endParaRPr lang="fr-FR" dirty="0" smtClean="0"/>
          </a:p>
          <a:p>
            <a:pPr algn="just"/>
            <a:r>
              <a:rPr lang="fr-FR" dirty="0" smtClean="0"/>
              <a:t>Sa </a:t>
            </a:r>
            <a:r>
              <a:rPr lang="fr-FR" dirty="0"/>
              <a:t>structure fut élucidée en 1923, la formule était assez simple, très proche d’une molécule simple, la guanidine et très proche de l’urée.</a:t>
            </a:r>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42</a:t>
            </a:fld>
            <a:endParaRPr lang="fr-BE"/>
          </a:p>
        </p:txBody>
      </p:sp>
    </p:spTree>
    <p:extLst>
      <p:ext uri="{BB962C8B-B14F-4D97-AF65-F5344CB8AC3E}">
        <p14:creationId xmlns:p14="http://schemas.microsoft.com/office/powerpoint/2010/main" val="37357600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fontScale="55000" lnSpcReduction="20000"/>
          </a:bodyPr>
          <a:lstStyle/>
          <a:p>
            <a:r>
              <a:rPr lang="fr-FR" b="1" dirty="0" smtClean="0"/>
              <a:t>Historique</a:t>
            </a:r>
            <a:r>
              <a:rPr lang="fr-FR" dirty="0" smtClean="0"/>
              <a:t>: </a:t>
            </a:r>
          </a:p>
          <a:p>
            <a:pPr algn="just"/>
            <a:r>
              <a:rPr lang="fr-FR" dirty="0"/>
              <a:t>Dans les années 1920, on avait constaté que les patients souffrant d'hypoglycémie (c'est-à-dire ayant un taux trop bas de sucre dans le sang) présentaient </a:t>
            </a:r>
            <a:r>
              <a:rPr lang="fr-FR" dirty="0" err="1"/>
              <a:t>parallèllement</a:t>
            </a:r>
            <a:r>
              <a:rPr lang="fr-FR" dirty="0"/>
              <a:t> des taux élevés de guanidine. L’idée fut alors de donner des perfusions de guanidine aux diabétiques pour faire </a:t>
            </a:r>
            <a:r>
              <a:rPr lang="fr-FR" dirty="0" err="1"/>
              <a:t>basser</a:t>
            </a:r>
            <a:r>
              <a:rPr lang="fr-FR" dirty="0"/>
              <a:t> leur taux de sucre.</a:t>
            </a:r>
          </a:p>
          <a:p>
            <a:pPr algn="just"/>
            <a:endParaRPr lang="fr-FR" dirty="0"/>
          </a:p>
          <a:p>
            <a:pPr algn="just"/>
            <a:r>
              <a:rPr lang="fr-FR" dirty="0"/>
              <a:t>Malheureusement l'expérience révéla trop d'effets secondaires. Les chercheurs entreprirent alors de refaire la même expérience avec la </a:t>
            </a:r>
            <a:r>
              <a:rPr lang="fr-FR" dirty="0" err="1"/>
              <a:t>galégine</a:t>
            </a:r>
            <a:r>
              <a:rPr lang="fr-FR" dirty="0"/>
              <a:t>.</a:t>
            </a:r>
          </a:p>
          <a:p>
            <a:pPr algn="just"/>
            <a:r>
              <a:rPr lang="fr-FR" dirty="0"/>
              <a:t>Cette dernière, effectivement très similaire à la guanidine sur le plan moléculaire, avait l'avantage d'être bien tolérée comme le montrait son usage traditionnel durant tout le moyen-âge. Les résultats ne furent pas plus concluants, les effets étaient inconstants et de durée très courte.</a:t>
            </a:r>
          </a:p>
          <a:p>
            <a:pPr algn="just"/>
            <a:endParaRPr lang="fr-FR" dirty="0"/>
          </a:p>
          <a:p>
            <a:pPr algn="just"/>
            <a:r>
              <a:rPr lang="fr-FR" dirty="0"/>
              <a:t>Comme toujours, on a synthétisé beaucoup de dérivés, notamment des </a:t>
            </a:r>
            <a:r>
              <a:rPr lang="fr-FR" dirty="0" err="1"/>
              <a:t>biguanines</a:t>
            </a:r>
            <a:r>
              <a:rPr lang="fr-FR" dirty="0"/>
              <a:t> (2 molécules de guanine assemblées). Un de ceux-ci fut utilisé dans les années 1940 mais on avait découvert les sulfamides hypoglycémiants qui agissaient efficacement et ces dérivés des guanines furent abandonnés. </a:t>
            </a:r>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43</a:t>
            </a:fld>
            <a:endParaRPr lang="fr-BE"/>
          </a:p>
        </p:txBody>
      </p:sp>
    </p:spTree>
    <p:extLst>
      <p:ext uri="{BB962C8B-B14F-4D97-AF65-F5344CB8AC3E}">
        <p14:creationId xmlns:p14="http://schemas.microsoft.com/office/powerpoint/2010/main" val="15066925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fontScale="55000" lnSpcReduction="20000"/>
          </a:bodyPr>
          <a:lstStyle/>
          <a:p>
            <a:r>
              <a:rPr lang="fr-FR" b="1" dirty="0" smtClean="0"/>
              <a:t>Historique</a:t>
            </a:r>
            <a:r>
              <a:rPr lang="fr-FR" dirty="0" smtClean="0"/>
              <a:t>: </a:t>
            </a:r>
          </a:p>
          <a:p>
            <a:pPr algn="just"/>
            <a:r>
              <a:rPr lang="fr-FR" dirty="0"/>
              <a:t>C’est dans les années </a:t>
            </a:r>
            <a:r>
              <a:rPr lang="fr-FR" b="1" dirty="0"/>
              <a:t>1950</a:t>
            </a:r>
            <a:r>
              <a:rPr lang="fr-FR" dirty="0"/>
              <a:t> que 2 chimistes allemands </a:t>
            </a:r>
            <a:r>
              <a:rPr lang="fr-FR" dirty="0" err="1"/>
              <a:t>Menhert</a:t>
            </a:r>
            <a:r>
              <a:rPr lang="fr-FR" dirty="0"/>
              <a:t> et </a:t>
            </a:r>
            <a:r>
              <a:rPr lang="fr-FR" dirty="0" err="1"/>
              <a:t>Seitz</a:t>
            </a:r>
            <a:r>
              <a:rPr lang="fr-FR" dirty="0"/>
              <a:t> prouvèrent l’efficacité d’un dérivé de la guanine la Metformine (qui avait été synthétisée dès 1922 en Irlande), dans le diabète de type II dit gras. Mais ils ne furent pas soutenus par l’industrie allemande qui appelait ce composé "</a:t>
            </a:r>
            <a:r>
              <a:rPr lang="fr-FR" dirty="0" err="1"/>
              <a:t>little</a:t>
            </a:r>
            <a:r>
              <a:rPr lang="fr-FR" dirty="0"/>
              <a:t> </a:t>
            </a:r>
            <a:r>
              <a:rPr lang="fr-FR" dirty="0" err="1"/>
              <a:t>product</a:t>
            </a:r>
            <a:r>
              <a:rPr lang="fr-FR" dirty="0"/>
              <a:t>", le petit produit ! </a:t>
            </a:r>
          </a:p>
          <a:p>
            <a:pPr algn="just"/>
            <a:endParaRPr lang="fr-FR" dirty="0"/>
          </a:p>
          <a:p>
            <a:pPr algn="just"/>
            <a:r>
              <a:rPr lang="fr-FR" dirty="0"/>
              <a:t>Un médecin français, Jean Sterne, ayant effectué des recherches en diabétologie avec la </a:t>
            </a:r>
            <a:r>
              <a:rPr lang="fr-FR" b="1" dirty="0" err="1">
                <a:solidFill>
                  <a:srgbClr val="0000FF"/>
                </a:solidFill>
              </a:rPr>
              <a:t>galégine</a:t>
            </a:r>
            <a:r>
              <a:rPr lang="fr-FR" dirty="0"/>
              <a:t> eu l’idée de tester un composé structurellement proche dit biguanide pour ses propriétés antidiabétiques. L’histoire de la </a:t>
            </a:r>
            <a:r>
              <a:rPr lang="fr-FR" b="1" dirty="0">
                <a:solidFill>
                  <a:srgbClr val="0000FF"/>
                </a:solidFill>
              </a:rPr>
              <a:t>metformine</a:t>
            </a:r>
            <a:r>
              <a:rPr lang="fr-FR" dirty="0"/>
              <a:t>  commençait…</a:t>
            </a:r>
          </a:p>
          <a:p>
            <a:pPr algn="just"/>
            <a:r>
              <a:rPr lang="fr-FR" dirty="0" smtClean="0"/>
              <a:t>En </a:t>
            </a:r>
            <a:r>
              <a:rPr lang="fr-FR" b="1" dirty="0"/>
              <a:t>1957</a:t>
            </a:r>
            <a:r>
              <a:rPr lang="fr-FR" dirty="0"/>
              <a:t>, </a:t>
            </a:r>
            <a:r>
              <a:rPr lang="fr-FR" dirty="0" smtClean="0"/>
              <a:t>ce médecin </a:t>
            </a:r>
            <a:r>
              <a:rPr lang="fr-FR" dirty="0"/>
              <a:t>français, travaillant dans un petit laboratoire français fait une communication dans un congrès assez obscur puis une publication en français dans une revue franco-française. Il réalisa les premiers essais cliniques chez l’homme de la metformine utilisée comme agent antidiabétique oral</a:t>
            </a:r>
            <a:r>
              <a:rPr lang="fr-FR" dirty="0" smtClean="0"/>
              <a:t>.</a:t>
            </a:r>
          </a:p>
          <a:p>
            <a:pPr algn="just"/>
            <a:r>
              <a:rPr lang="fr-FR" dirty="0"/>
              <a:t/>
            </a:r>
            <a:br>
              <a:rPr lang="fr-FR" dirty="0"/>
            </a:br>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44</a:t>
            </a:fld>
            <a:endParaRPr lang="fr-BE"/>
          </a:p>
        </p:txBody>
      </p:sp>
    </p:spTree>
    <p:extLst>
      <p:ext uri="{BB962C8B-B14F-4D97-AF65-F5344CB8AC3E}">
        <p14:creationId xmlns:p14="http://schemas.microsoft.com/office/powerpoint/2010/main" val="30243608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lnSpcReduction="10000"/>
          </a:bodyPr>
          <a:lstStyle/>
          <a:p>
            <a:r>
              <a:rPr lang="fr-FR" b="1" dirty="0" smtClean="0"/>
              <a:t>Historique</a:t>
            </a:r>
            <a:r>
              <a:rPr lang="fr-FR" dirty="0" smtClean="0"/>
              <a:t>: </a:t>
            </a:r>
          </a:p>
          <a:p>
            <a:pPr marL="0" indent="0" algn="just">
              <a:buNone/>
            </a:pPr>
            <a:r>
              <a:rPr lang="fr-FR" dirty="0" smtClean="0"/>
              <a:t>Il </a:t>
            </a:r>
            <a:r>
              <a:rPr lang="fr-FR" dirty="0"/>
              <a:t>démontra que la metformine </a:t>
            </a:r>
            <a:r>
              <a:rPr lang="fr-FR" dirty="0" err="1"/>
              <a:t>possèdait</a:t>
            </a:r>
            <a:r>
              <a:rPr lang="fr-FR" dirty="0"/>
              <a:t> le meilleur rapport bénéfice/risque et était très active. </a:t>
            </a:r>
            <a:endParaRPr lang="fr-FR" dirty="0" smtClean="0"/>
          </a:p>
          <a:p>
            <a:pPr marL="0" indent="0" algn="just">
              <a:buNone/>
            </a:pPr>
            <a:r>
              <a:rPr lang="fr-FR" dirty="0" smtClean="0"/>
              <a:t>À </a:t>
            </a:r>
            <a:r>
              <a:rPr lang="fr-FR" dirty="0"/>
              <a:t>la suite de ces travaux, la metformine fut commercialisée pour la première fois en France sous le nom évocateur de </a:t>
            </a:r>
            <a:r>
              <a:rPr lang="fr-FR" dirty="0" err="1"/>
              <a:t>Glucophage</a:t>
            </a:r>
            <a:r>
              <a:rPr lang="fr-FR" dirty="0"/>
              <a:t> (qui mange le glucose) par les laboratoires Aron en 1959.</a:t>
            </a:r>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45</a:t>
            </a:fld>
            <a:endParaRPr lang="fr-BE"/>
          </a:p>
        </p:txBody>
      </p:sp>
    </p:spTree>
    <p:extLst>
      <p:ext uri="{BB962C8B-B14F-4D97-AF65-F5344CB8AC3E}">
        <p14:creationId xmlns:p14="http://schemas.microsoft.com/office/powerpoint/2010/main" val="2119043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fontScale="55000" lnSpcReduction="20000"/>
          </a:bodyPr>
          <a:lstStyle/>
          <a:p>
            <a:r>
              <a:rPr lang="fr-FR" b="1" dirty="0" smtClean="0"/>
              <a:t>Historique</a:t>
            </a:r>
            <a:r>
              <a:rPr lang="fr-FR" dirty="0" smtClean="0"/>
              <a:t>: </a:t>
            </a:r>
          </a:p>
          <a:p>
            <a:pPr algn="just"/>
            <a:r>
              <a:rPr lang="fr-FR" dirty="0"/>
              <a:t>C’est encore une histoire merveilleuse de hasard dans la découverte des médicaments. On constate en effet que les patients prenant de la metformine semblent moins susceptibles de développer certains cancers digestifs. De plus, des travaux en laboratoire montrent que la metformine possède de très nombreuses propriétés d’inhibition de la multiplication cellulaire. </a:t>
            </a:r>
          </a:p>
          <a:p>
            <a:pPr algn="just"/>
            <a:endParaRPr lang="fr-FR" dirty="0"/>
          </a:p>
          <a:p>
            <a:pPr algn="just"/>
            <a:r>
              <a:rPr lang="fr-FR" dirty="0"/>
              <a:t>Des essais commencent dans les années 2010 dans de nombreux cancers, à titre préventif et curatif : sein, côlon, poumon etc…Des articles très récents montrent que la metformine fait mieux que des traitements avec de nouvelles molécules. C'est un énorme intérêt car la metformine est très bon marché, ses effets secondaires sont très limités et bien connus contrairement à tous les nouveaux anticancéreux extrêmement chers et très toxiques.  </a:t>
            </a:r>
          </a:p>
          <a:p>
            <a:pPr algn="just"/>
            <a:endParaRPr lang="fr-FR" dirty="0"/>
          </a:p>
          <a:p>
            <a:pPr algn="just"/>
            <a:r>
              <a:rPr lang="fr-FR" dirty="0"/>
              <a:t>Cette démarche, qu'on dénomme, repositionnement, comme utiliser d’anciens médicaments dans de nouvelles indications, notamment dans les cancers, apparait extrêmement prometteuse. Cet antidiabétique n’est donc pas une galéjade ! </a:t>
            </a:r>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46</a:t>
            </a:fld>
            <a:endParaRPr lang="fr-BE"/>
          </a:p>
        </p:txBody>
      </p:sp>
    </p:spTree>
    <p:extLst>
      <p:ext uri="{BB962C8B-B14F-4D97-AF65-F5344CB8AC3E}">
        <p14:creationId xmlns:p14="http://schemas.microsoft.com/office/powerpoint/2010/main" val="33608298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fontScale="85000" lnSpcReduction="10000"/>
          </a:bodyPr>
          <a:lstStyle/>
          <a:p>
            <a:r>
              <a:rPr lang="fr-FR" b="1" dirty="0" smtClean="0"/>
              <a:t>Historique</a:t>
            </a:r>
            <a:r>
              <a:rPr lang="fr-FR" dirty="0" smtClean="0"/>
              <a:t>: </a:t>
            </a:r>
          </a:p>
          <a:p>
            <a:pPr algn="just"/>
            <a:r>
              <a:rPr lang="fr-FR" dirty="0"/>
              <a:t>La metformine, un médicament contre le diabète, n'en est pas à la première démonstration de ses effets anti-cancéreux. Cet ADO, le plus largement prescrit pour le traitement du diabète de type 2 pour son effet hypoglycémiant, a déjà révélé son effet anticancéreux contre le cancer du poumon, mais aussi le cancer colorectal et prolonger la survie dans le cancer de l'ovaire. Une étude a également clarifié la relation entre metformine et cancer du poumon, y compris chez des non-fumeurs.</a:t>
            </a:r>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47</a:t>
            </a:fld>
            <a:endParaRPr lang="fr-BE"/>
          </a:p>
        </p:txBody>
      </p:sp>
    </p:spTree>
    <p:extLst>
      <p:ext uri="{BB962C8B-B14F-4D97-AF65-F5344CB8AC3E}">
        <p14:creationId xmlns:p14="http://schemas.microsoft.com/office/powerpoint/2010/main" val="28026470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a:bodyPr>
          <a:lstStyle/>
          <a:p>
            <a:r>
              <a:rPr lang="fr-FR" dirty="0" smtClean="0"/>
              <a:t>Structure chimique de la </a:t>
            </a:r>
            <a:r>
              <a:rPr lang="fr-FR" b="1" dirty="0" smtClean="0">
                <a:solidFill>
                  <a:srgbClr val="0000FF"/>
                </a:solidFill>
              </a:rPr>
              <a:t>guanidine</a:t>
            </a:r>
            <a:r>
              <a:rPr lang="fr-FR" dirty="0" smtClean="0"/>
              <a:t>, </a:t>
            </a:r>
            <a:r>
              <a:rPr lang="fr-FR" b="1" dirty="0" err="1" smtClean="0">
                <a:solidFill>
                  <a:srgbClr val="0000FF"/>
                </a:solidFill>
              </a:rPr>
              <a:t>galégine</a:t>
            </a:r>
            <a:r>
              <a:rPr lang="fr-FR" dirty="0" smtClean="0"/>
              <a:t> et de la </a:t>
            </a:r>
            <a:r>
              <a:rPr lang="fr-FR" b="1" dirty="0" smtClean="0">
                <a:solidFill>
                  <a:srgbClr val="0000FF"/>
                </a:solidFill>
              </a:rPr>
              <a:t>metformine</a:t>
            </a:r>
          </a:p>
          <a:p>
            <a:endParaRPr lang="fr-FR" b="1" dirty="0" smtClean="0">
              <a:solidFill>
                <a:srgbClr val="0000FF"/>
              </a:solidFill>
            </a:endParaRPr>
          </a:p>
          <a:p>
            <a:endParaRPr lang="fr-FR" dirty="0" smtClean="0"/>
          </a:p>
        </p:txBody>
      </p:sp>
      <p:pic>
        <p:nvPicPr>
          <p:cNvPr id="5" name="Image 4" descr="Image illustrative de l’article Metformin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3808" y="4891319"/>
            <a:ext cx="2901315" cy="1415415"/>
          </a:xfrm>
          <a:prstGeom prst="rect">
            <a:avLst/>
          </a:prstGeom>
          <a:noFill/>
          <a:ln>
            <a:noFill/>
          </a:ln>
        </p:spPr>
      </p:pic>
      <p:pic>
        <p:nvPicPr>
          <p:cNvPr id="6" name="Image 5" descr="Image illustrative de l’article Galégin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712" y="3076928"/>
            <a:ext cx="2795270" cy="1241425"/>
          </a:xfrm>
          <a:prstGeom prst="rect">
            <a:avLst/>
          </a:prstGeom>
          <a:noFill/>
          <a:ln>
            <a:noFill/>
          </a:ln>
        </p:spPr>
      </p:pic>
      <p:sp>
        <p:nvSpPr>
          <p:cNvPr id="4" name="ZoneTexte 3"/>
          <p:cNvSpPr txBox="1"/>
          <p:nvPr/>
        </p:nvSpPr>
        <p:spPr>
          <a:xfrm>
            <a:off x="755576" y="5445224"/>
            <a:ext cx="1512168" cy="369332"/>
          </a:xfrm>
          <a:prstGeom prst="rect">
            <a:avLst/>
          </a:prstGeom>
          <a:noFill/>
        </p:spPr>
        <p:txBody>
          <a:bodyPr wrap="square" rtlCol="0">
            <a:spAutoFit/>
          </a:bodyPr>
          <a:lstStyle/>
          <a:p>
            <a:r>
              <a:rPr lang="fr-FR" dirty="0" smtClean="0"/>
              <a:t>metformine</a:t>
            </a:r>
            <a:endParaRPr lang="fr-FR" dirty="0"/>
          </a:p>
        </p:txBody>
      </p:sp>
      <p:sp>
        <p:nvSpPr>
          <p:cNvPr id="8" name="ZoneTexte 7"/>
          <p:cNvSpPr txBox="1"/>
          <p:nvPr/>
        </p:nvSpPr>
        <p:spPr>
          <a:xfrm>
            <a:off x="985438" y="3363694"/>
            <a:ext cx="1431776" cy="377716"/>
          </a:xfrm>
          <a:prstGeom prst="rect">
            <a:avLst/>
          </a:prstGeom>
          <a:noFill/>
        </p:spPr>
        <p:txBody>
          <a:bodyPr wrap="square" rtlCol="0">
            <a:spAutoFit/>
          </a:bodyPr>
          <a:lstStyle/>
          <a:p>
            <a:r>
              <a:rPr lang="fr-FR" dirty="0" err="1" smtClean="0"/>
              <a:t>galégine</a:t>
            </a:r>
            <a:endParaRPr lang="fr-FR" dirty="0"/>
          </a:p>
        </p:txBody>
      </p:sp>
      <p:pic>
        <p:nvPicPr>
          <p:cNvPr id="9" name="Image 8" descr="Image illustrative de l’article Guanidin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4248" y="3187417"/>
            <a:ext cx="1629410" cy="1020445"/>
          </a:xfrm>
          <a:prstGeom prst="rect">
            <a:avLst/>
          </a:prstGeom>
          <a:noFill/>
          <a:ln>
            <a:noFill/>
          </a:ln>
        </p:spPr>
      </p:pic>
      <p:sp>
        <p:nvSpPr>
          <p:cNvPr id="10" name="ZoneTexte 9"/>
          <p:cNvSpPr txBox="1"/>
          <p:nvPr/>
        </p:nvSpPr>
        <p:spPr>
          <a:xfrm>
            <a:off x="6862869" y="4521987"/>
            <a:ext cx="1512168" cy="369332"/>
          </a:xfrm>
          <a:prstGeom prst="rect">
            <a:avLst/>
          </a:prstGeom>
          <a:noFill/>
        </p:spPr>
        <p:txBody>
          <a:bodyPr wrap="square" rtlCol="0">
            <a:spAutoFit/>
          </a:bodyPr>
          <a:lstStyle/>
          <a:p>
            <a:r>
              <a:rPr lang="fr-FR" dirty="0" smtClean="0"/>
              <a:t>guanidine</a:t>
            </a:r>
            <a:endParaRPr lang="fr-FR" dirty="0"/>
          </a:p>
        </p:txBody>
      </p:sp>
      <p:sp>
        <p:nvSpPr>
          <p:cNvPr id="7" name="Espace réservé du pied de page 6"/>
          <p:cNvSpPr>
            <a:spLocks noGrp="1"/>
          </p:cNvSpPr>
          <p:nvPr>
            <p:ph type="ftr" sz="quarter" idx="11"/>
          </p:nvPr>
        </p:nvSpPr>
        <p:spPr/>
        <p:txBody>
          <a:bodyPr/>
          <a:lstStyle/>
          <a:p>
            <a:endParaRPr lang="fr-BE"/>
          </a:p>
        </p:txBody>
      </p:sp>
      <p:sp>
        <p:nvSpPr>
          <p:cNvPr id="11" name="Espace réservé du numéro de diapositive 10"/>
          <p:cNvSpPr>
            <a:spLocks noGrp="1"/>
          </p:cNvSpPr>
          <p:nvPr>
            <p:ph type="sldNum" sz="quarter" idx="12"/>
          </p:nvPr>
        </p:nvSpPr>
        <p:spPr/>
        <p:txBody>
          <a:bodyPr/>
          <a:lstStyle/>
          <a:p>
            <a:fld id="{CF4668DC-857F-487D-BFFA-8C0CA5037977}" type="slidenum">
              <a:rPr lang="fr-BE" smtClean="0"/>
              <a:pPr/>
              <a:t>48</a:t>
            </a:fld>
            <a:endParaRPr lang="fr-BE"/>
          </a:p>
        </p:txBody>
      </p:sp>
    </p:spTree>
    <p:extLst>
      <p:ext uri="{BB962C8B-B14F-4D97-AF65-F5344CB8AC3E}">
        <p14:creationId xmlns:p14="http://schemas.microsoft.com/office/powerpoint/2010/main" val="6486109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fontScale="62500" lnSpcReduction="20000"/>
          </a:bodyPr>
          <a:lstStyle/>
          <a:p>
            <a:r>
              <a:rPr lang="fr-FR" b="1" dirty="0" smtClean="0"/>
              <a:t>Historique:</a:t>
            </a:r>
          </a:p>
          <a:p>
            <a:pPr algn="just">
              <a:lnSpc>
                <a:spcPct val="170000"/>
              </a:lnSpc>
            </a:pPr>
            <a:r>
              <a:rPr lang="fr-FR" dirty="0" smtClean="0"/>
              <a:t>La metformine est un composé antidiabétique majeur (diabète de type 2) vendu sous le nom évocateur de </a:t>
            </a:r>
            <a:r>
              <a:rPr lang="fr-FR" dirty="0" err="1" smtClean="0"/>
              <a:t>Glucophage</a:t>
            </a:r>
            <a:r>
              <a:rPr lang="fr-FR" dirty="0" smtClean="0"/>
              <a:t>® depuis </a:t>
            </a:r>
            <a:r>
              <a:rPr lang="fr-FR" b="1" dirty="0" smtClean="0">
                <a:solidFill>
                  <a:srgbClr val="0000FF"/>
                </a:solidFill>
              </a:rPr>
              <a:t>1958</a:t>
            </a:r>
            <a:r>
              <a:rPr lang="fr-FR" dirty="0" smtClean="0"/>
              <a:t> </a:t>
            </a:r>
            <a:r>
              <a:rPr lang="fr-FR" b="1" dirty="0" smtClean="0">
                <a:solidFill>
                  <a:srgbClr val="0000FF"/>
                </a:solidFill>
              </a:rPr>
              <a:t>en Europe</a:t>
            </a:r>
            <a:r>
              <a:rPr lang="fr-FR" dirty="0" smtClean="0"/>
              <a:t> et accepté seulement en </a:t>
            </a:r>
            <a:r>
              <a:rPr lang="fr-FR" b="1" dirty="0" smtClean="0">
                <a:solidFill>
                  <a:srgbClr val="0000FF"/>
                </a:solidFill>
              </a:rPr>
              <a:t>1994 aux USA</a:t>
            </a:r>
            <a:r>
              <a:rPr lang="fr-FR" dirty="0" smtClean="0"/>
              <a:t>. </a:t>
            </a:r>
          </a:p>
          <a:p>
            <a:pPr algn="just">
              <a:lnSpc>
                <a:spcPct val="170000"/>
              </a:lnSpc>
            </a:pPr>
            <a:r>
              <a:rPr lang="fr-FR" dirty="0" smtClean="0"/>
              <a:t>Les autres représentants de la famille des biguanides (</a:t>
            </a:r>
            <a:r>
              <a:rPr lang="fr-FR" dirty="0" err="1" smtClean="0">
                <a:solidFill>
                  <a:srgbClr val="FF0000"/>
                </a:solidFill>
              </a:rPr>
              <a:t>phenformine</a:t>
            </a:r>
            <a:r>
              <a:rPr lang="fr-FR" dirty="0" smtClean="0">
                <a:solidFill>
                  <a:srgbClr val="FF0000"/>
                </a:solidFill>
              </a:rPr>
              <a:t>, </a:t>
            </a:r>
            <a:r>
              <a:rPr lang="fr-FR" dirty="0" err="1" smtClean="0">
                <a:solidFill>
                  <a:srgbClr val="FF0000"/>
                </a:solidFill>
              </a:rPr>
              <a:t>buformine</a:t>
            </a:r>
            <a:r>
              <a:rPr lang="fr-FR" dirty="0" smtClean="0">
                <a:solidFill>
                  <a:srgbClr val="FF0000"/>
                </a:solidFill>
              </a:rPr>
              <a:t>) ont tous disparu au fil du temps, victimes de leur propension à induire des acidoses lactiques. </a:t>
            </a:r>
          </a:p>
          <a:p>
            <a:pPr algn="just">
              <a:lnSpc>
                <a:spcPct val="170000"/>
              </a:lnSpc>
            </a:pPr>
            <a:r>
              <a:rPr lang="fr-FR" dirty="0" smtClean="0"/>
              <a:t>La metformine est donc un énorme succès thérapeutique… et commercial mais aussi une grande avancée scientifique. </a:t>
            </a:r>
          </a:p>
          <a:p>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49</a:t>
            </a:fld>
            <a:endParaRPr lang="fr-B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a:xfrm>
            <a:off x="251520" y="1830387"/>
            <a:ext cx="8229600" cy="4525963"/>
          </a:xfrm>
        </p:spPr>
        <p:txBody>
          <a:bodyPr>
            <a:normAutofit fontScale="62500" lnSpcReduction="20000"/>
          </a:bodyPr>
          <a:lstStyle/>
          <a:p>
            <a:r>
              <a:rPr lang="fr-FR" b="1" dirty="0" smtClean="0"/>
              <a:t>Rappel sur l’acidose lactique:</a:t>
            </a:r>
          </a:p>
          <a:p>
            <a:r>
              <a:rPr lang="fr-FR" i="1" dirty="0" smtClean="0"/>
              <a:t>Les </a:t>
            </a:r>
            <a:r>
              <a:rPr lang="fr-FR" i="1" dirty="0"/>
              <a:t>biguanides inhibent la </a:t>
            </a:r>
            <a:r>
              <a:rPr lang="fr-FR" i="1" dirty="0" err="1"/>
              <a:t>néoglucogénèse</a:t>
            </a:r>
            <a:r>
              <a:rPr lang="fr-FR" i="1" dirty="0"/>
              <a:t> à partir des lactates et pyruvates et peuvent donc être responsables d’</a:t>
            </a:r>
            <a:r>
              <a:rPr lang="fr-FR" i="1" dirty="0" err="1"/>
              <a:t>hyperlactacidémie</a:t>
            </a:r>
            <a:r>
              <a:rPr lang="fr-FR" i="1" dirty="0"/>
              <a:t>.</a:t>
            </a:r>
            <a:endParaRPr lang="fr-FR" dirty="0"/>
          </a:p>
          <a:p>
            <a:r>
              <a:rPr lang="fr-FR" b="1" dirty="0" smtClean="0"/>
              <a:t>Prodromes</a:t>
            </a:r>
            <a:endParaRPr lang="fr-FR" b="1" dirty="0"/>
          </a:p>
          <a:p>
            <a:r>
              <a:rPr lang="fr-FR" dirty="0"/>
              <a:t>Ils doivent attirer l’attention, </a:t>
            </a:r>
            <a:r>
              <a:rPr lang="fr-FR" b="1" dirty="0">
                <a:solidFill>
                  <a:srgbClr val="FF0000"/>
                </a:solidFill>
              </a:rPr>
              <a:t>faire arrêter immédiatement la metformine </a:t>
            </a:r>
            <a:r>
              <a:rPr lang="fr-FR" dirty="0"/>
              <a:t>et mesurer la </a:t>
            </a:r>
            <a:r>
              <a:rPr lang="fr-FR" dirty="0" err="1"/>
              <a:t>lactacidémie</a:t>
            </a:r>
            <a:r>
              <a:rPr lang="fr-FR" dirty="0"/>
              <a:t> :</a:t>
            </a:r>
          </a:p>
          <a:p>
            <a:r>
              <a:rPr lang="fr-FR" b="1" dirty="0">
                <a:solidFill>
                  <a:srgbClr val="FF0000"/>
                </a:solidFill>
              </a:rPr>
              <a:t>Crampes, asthénie sévère</a:t>
            </a:r>
          </a:p>
          <a:p>
            <a:r>
              <a:rPr lang="fr-FR" b="1" dirty="0">
                <a:solidFill>
                  <a:srgbClr val="FF0000"/>
                </a:solidFill>
              </a:rPr>
              <a:t>Douleurs abdominales et thoraciques</a:t>
            </a:r>
          </a:p>
          <a:p>
            <a:r>
              <a:rPr lang="fr-FR" b="1" dirty="0" smtClean="0"/>
              <a:t>Phase </a:t>
            </a:r>
            <a:r>
              <a:rPr lang="fr-FR" b="1" dirty="0"/>
              <a:t>confirmée</a:t>
            </a:r>
          </a:p>
          <a:p>
            <a:r>
              <a:rPr lang="fr-FR" dirty="0"/>
              <a:t>Il existe des signes d’acidose métabolique :</a:t>
            </a:r>
          </a:p>
          <a:p>
            <a:r>
              <a:rPr lang="fr-FR" dirty="0"/>
              <a:t>Hyperventilation</a:t>
            </a:r>
          </a:p>
          <a:p>
            <a:r>
              <a:rPr lang="fr-FR" dirty="0"/>
              <a:t>Tachycardie</a:t>
            </a:r>
          </a:p>
          <a:p>
            <a:r>
              <a:rPr lang="fr-FR" dirty="0"/>
              <a:t>Troubles de conscience plus ou moins importants</a:t>
            </a:r>
          </a:p>
          <a:p>
            <a:r>
              <a:rPr lang="fr-FR" dirty="0"/>
              <a:t>Collapsus et troubles du rythme dus à l’acidose et à l’hyperkaliémie</a:t>
            </a:r>
          </a:p>
          <a:p>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50</a:t>
            </a:fld>
            <a:endParaRPr lang="fr-BE"/>
          </a:p>
        </p:txBody>
      </p:sp>
    </p:spTree>
    <p:extLst>
      <p:ext uri="{BB962C8B-B14F-4D97-AF65-F5344CB8AC3E}">
        <p14:creationId xmlns:p14="http://schemas.microsoft.com/office/powerpoint/2010/main" val="17443707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a:xfrm>
            <a:off x="251520" y="1460115"/>
            <a:ext cx="8229600" cy="4525963"/>
          </a:xfrm>
        </p:spPr>
        <p:txBody>
          <a:bodyPr>
            <a:normAutofit/>
          </a:bodyPr>
          <a:lstStyle/>
          <a:p>
            <a:r>
              <a:rPr lang="fr-FR" b="1" dirty="0" smtClean="0"/>
              <a:t>Rappel sur l’acidose lactique:</a:t>
            </a:r>
          </a:p>
          <a:p>
            <a:r>
              <a:rPr lang="fr-FR" sz="2000" dirty="0"/>
              <a:t>La </a:t>
            </a:r>
            <a:r>
              <a:rPr lang="fr-FR" sz="2000" dirty="0" err="1"/>
              <a:t>lactacidémie</a:t>
            </a:r>
            <a:r>
              <a:rPr lang="fr-FR" sz="2000" dirty="0"/>
              <a:t> peut s’élever du fait :</a:t>
            </a:r>
          </a:p>
          <a:p>
            <a:r>
              <a:rPr lang="fr-FR" sz="2000" dirty="0"/>
              <a:t>D’une augmentation de la glycolyse (exercice musculaire intense, par ex)</a:t>
            </a:r>
          </a:p>
          <a:p>
            <a:r>
              <a:rPr lang="fr-FR" sz="2000" dirty="0"/>
              <a:t>D’une diminution de l’élimination de lactates par le foie et le rein</a:t>
            </a:r>
          </a:p>
          <a:p>
            <a:r>
              <a:rPr lang="fr-FR" sz="2000" dirty="0"/>
              <a:t>D’une hypoxie : le passage du pyruvate à l’</a:t>
            </a:r>
            <a:r>
              <a:rPr lang="fr-FR" sz="2000" dirty="0" err="1"/>
              <a:t>acétylCo</a:t>
            </a:r>
            <a:r>
              <a:rPr lang="fr-FR" sz="2000" dirty="0"/>
              <a:t> A est </a:t>
            </a:r>
            <a:r>
              <a:rPr lang="fr-FR" sz="2000" dirty="0" err="1"/>
              <a:t>oxygéno</a:t>
            </a:r>
            <a:r>
              <a:rPr lang="fr-FR" sz="2000" dirty="0"/>
              <a:t> dépendant alors que les étapes précédentes se font en </a:t>
            </a:r>
            <a:r>
              <a:rPr lang="fr-FR" sz="2000" dirty="0" err="1"/>
              <a:t>anaréobie</a:t>
            </a:r>
            <a:r>
              <a:rPr lang="fr-FR" sz="2000" dirty="0"/>
              <a:t>.</a:t>
            </a:r>
          </a:p>
          <a:p>
            <a:endParaRPr lang="fr-FR" b="1" dirty="0" smtClean="0"/>
          </a:p>
          <a:p>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51</a:t>
            </a:fld>
            <a:endParaRPr lang="fr-BE"/>
          </a:p>
        </p:txBody>
      </p:sp>
      <p:pic>
        <p:nvPicPr>
          <p:cNvPr id="1026" name="Picture 2" descr="Image graphique1038.trs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240" y="4049168"/>
            <a:ext cx="8309520"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9101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fontScale="70000" lnSpcReduction="20000"/>
          </a:bodyPr>
          <a:lstStyle/>
          <a:p>
            <a:r>
              <a:rPr lang="fr-FR" b="1" dirty="0" smtClean="0"/>
              <a:t>Historique</a:t>
            </a:r>
            <a:r>
              <a:rPr lang="fr-FR" dirty="0" smtClean="0"/>
              <a:t>:</a:t>
            </a:r>
          </a:p>
          <a:p>
            <a:pPr algn="just"/>
            <a:r>
              <a:rPr lang="fr-FR" dirty="0" smtClean="0"/>
              <a:t>Son mécanisme d’action complexe n’est encore sans doute que partiellement connu et </a:t>
            </a:r>
          </a:p>
          <a:p>
            <a:pPr algn="just"/>
            <a:r>
              <a:rPr lang="fr-FR" dirty="0" smtClean="0"/>
              <a:t>l’étude de toutes les interactions moléculaires de la metformine a fourni de précieuses indications pour comprendre la physiopathologie du diabète et de la prise de poids associé au diabète de type 2 sur laquelle la metformine est particulièrement active.</a:t>
            </a:r>
          </a:p>
          <a:p>
            <a:pPr algn="just"/>
            <a:r>
              <a:rPr lang="fr-FR" dirty="0" smtClean="0"/>
              <a:t>Brièvement, </a:t>
            </a:r>
            <a:r>
              <a:rPr lang="fr-FR" b="1" dirty="0" smtClean="0">
                <a:solidFill>
                  <a:srgbClr val="0000FF"/>
                </a:solidFill>
              </a:rPr>
              <a:t>la metformine est un activateur puissant d’une protéine kinase </a:t>
            </a:r>
            <a:r>
              <a:rPr lang="fr-FR" dirty="0" smtClean="0"/>
              <a:t>qui est sensible au statut énergétique des cellules. En agissant sur cette cible et l’ensemble de la cascade de signalisation cellulaire lié à cette kinase, </a:t>
            </a:r>
            <a:r>
              <a:rPr lang="fr-FR" b="1" dirty="0" smtClean="0">
                <a:solidFill>
                  <a:srgbClr val="0000FF"/>
                </a:solidFill>
              </a:rPr>
              <a:t>la </a:t>
            </a:r>
            <a:r>
              <a:rPr lang="fr-FR" b="1" dirty="0" err="1" smtClean="0">
                <a:solidFill>
                  <a:srgbClr val="0000FF"/>
                </a:solidFill>
              </a:rPr>
              <a:t>metformine</a:t>
            </a:r>
            <a:r>
              <a:rPr lang="fr-FR" b="1" dirty="0" smtClean="0">
                <a:solidFill>
                  <a:srgbClr val="0000FF"/>
                </a:solidFill>
              </a:rPr>
              <a:t> inhibe la </a:t>
            </a:r>
            <a:r>
              <a:rPr lang="fr-FR" b="1" dirty="0" err="1" smtClean="0">
                <a:solidFill>
                  <a:srgbClr val="0000FF"/>
                </a:solidFill>
              </a:rPr>
              <a:t>néoglucogénèse</a:t>
            </a:r>
            <a:r>
              <a:rPr lang="fr-FR" b="1" dirty="0" smtClean="0">
                <a:solidFill>
                  <a:srgbClr val="0000FF"/>
                </a:solidFill>
              </a:rPr>
              <a:t> hépatique et stimule l’utilisation du glucose par les tissus </a:t>
            </a:r>
          </a:p>
          <a:p>
            <a:endParaRPr lang="fr-FR" dirty="0" smtClean="0"/>
          </a:p>
          <a:p>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52</a:t>
            </a:fld>
            <a:endParaRPr lang="fr-B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fontScale="62500" lnSpcReduction="20000"/>
          </a:bodyPr>
          <a:lstStyle/>
          <a:p>
            <a:r>
              <a:rPr lang="fr-FR" dirty="0" smtClean="0"/>
              <a:t>Historique:</a:t>
            </a:r>
          </a:p>
          <a:p>
            <a:pPr algn="just">
              <a:lnSpc>
                <a:spcPct val="160000"/>
              </a:lnSpc>
            </a:pPr>
            <a:r>
              <a:rPr lang="fr-FR" dirty="0" smtClean="0"/>
              <a:t>En </a:t>
            </a:r>
            <a:r>
              <a:rPr lang="fr-FR" b="1" dirty="0" smtClean="0">
                <a:solidFill>
                  <a:srgbClr val="0000FF"/>
                </a:solidFill>
              </a:rPr>
              <a:t>1957</a:t>
            </a:r>
            <a:r>
              <a:rPr lang="fr-FR" dirty="0" smtClean="0"/>
              <a:t>, la </a:t>
            </a:r>
            <a:r>
              <a:rPr lang="fr-FR" b="1" dirty="0" smtClean="0"/>
              <a:t>metformine</a:t>
            </a:r>
            <a:r>
              <a:rPr lang="fr-FR" dirty="0" smtClean="0"/>
              <a:t> fut introduite en France, la </a:t>
            </a:r>
            <a:r>
              <a:rPr lang="fr-FR" b="1" dirty="0" err="1" smtClean="0"/>
              <a:t>phenformine</a:t>
            </a:r>
            <a:r>
              <a:rPr lang="fr-FR" dirty="0" smtClean="0"/>
              <a:t> aux Etats-Unis, et en </a:t>
            </a:r>
            <a:r>
              <a:rPr lang="fr-FR" b="1" dirty="0" smtClean="0">
                <a:solidFill>
                  <a:srgbClr val="0000FF"/>
                </a:solidFill>
              </a:rPr>
              <a:t>1958</a:t>
            </a:r>
            <a:r>
              <a:rPr lang="fr-FR" dirty="0" smtClean="0"/>
              <a:t>, la </a:t>
            </a:r>
            <a:r>
              <a:rPr lang="fr-FR" b="1" dirty="0" err="1" smtClean="0"/>
              <a:t>buformine</a:t>
            </a:r>
            <a:r>
              <a:rPr lang="fr-FR" dirty="0" smtClean="0"/>
              <a:t> en Allemagne. </a:t>
            </a:r>
          </a:p>
          <a:p>
            <a:pPr algn="just">
              <a:lnSpc>
                <a:spcPct val="160000"/>
              </a:lnSpc>
            </a:pPr>
            <a:r>
              <a:rPr lang="fr-FR" dirty="0" smtClean="0"/>
              <a:t>La </a:t>
            </a:r>
            <a:r>
              <a:rPr lang="fr-FR" dirty="0" err="1" smtClean="0"/>
              <a:t>phenformine</a:t>
            </a:r>
            <a:r>
              <a:rPr lang="fr-FR" dirty="0" smtClean="0"/>
              <a:t> a été retirée du marché en </a:t>
            </a:r>
            <a:r>
              <a:rPr lang="fr-FR" b="1" dirty="0" smtClean="0">
                <a:solidFill>
                  <a:srgbClr val="0000FF"/>
                </a:solidFill>
              </a:rPr>
              <a:t>1976</a:t>
            </a:r>
            <a:r>
              <a:rPr lang="fr-FR" dirty="0" smtClean="0"/>
              <a:t>, à la suite de plusieurs cas d'acidose lactique fatale et de travaux suggérant un risque augmenté de décès d'origine cardiovasculaire. </a:t>
            </a:r>
          </a:p>
          <a:p>
            <a:pPr algn="just">
              <a:lnSpc>
                <a:spcPct val="160000"/>
              </a:lnSpc>
            </a:pPr>
            <a:r>
              <a:rPr lang="fr-FR" dirty="0"/>
              <a:t>B</a:t>
            </a:r>
            <a:r>
              <a:rPr lang="fr-FR" dirty="0" smtClean="0"/>
              <a:t>ien </a:t>
            </a:r>
            <a:r>
              <a:rPr lang="fr-FR" dirty="0"/>
              <a:t>que la </a:t>
            </a:r>
            <a:r>
              <a:rPr lang="fr-FR" dirty="0" err="1"/>
              <a:t>phenformine</a:t>
            </a:r>
            <a:r>
              <a:rPr lang="fr-FR" dirty="0"/>
              <a:t> ait été retirée du marché, dans la plus grande partie du monde, elle est encore disponible en provenance de Chine (y compris comme composant de certains médicaments chinois artisanaux). </a:t>
            </a:r>
            <a:endParaRPr lang="fr-FR" dirty="0" smtClean="0"/>
          </a:p>
          <a:p>
            <a:endParaRPr lang="fr-FR" dirty="0" smtClean="0"/>
          </a:p>
          <a:p>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53</a:t>
            </a:fld>
            <a:endParaRPr lang="fr-B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fontScale="70000" lnSpcReduction="20000"/>
          </a:bodyPr>
          <a:lstStyle/>
          <a:p>
            <a:r>
              <a:rPr lang="fr-FR" dirty="0" smtClean="0"/>
              <a:t>Historique:</a:t>
            </a:r>
          </a:p>
          <a:p>
            <a:pPr algn="just">
              <a:lnSpc>
                <a:spcPct val="160000"/>
              </a:lnSpc>
            </a:pPr>
            <a:r>
              <a:rPr lang="fr-FR" dirty="0" smtClean="0"/>
              <a:t>La metformine a continué d'être utilisée très largement en Europe pour les diabétiques de type 2, après confirmation d'un risque réduit d'acidose lactique par rapport à la </a:t>
            </a:r>
            <a:r>
              <a:rPr lang="fr-FR" dirty="0" err="1" smtClean="0"/>
              <a:t>phenformine</a:t>
            </a:r>
            <a:r>
              <a:rPr lang="fr-FR" dirty="0" smtClean="0"/>
              <a:t>. </a:t>
            </a:r>
          </a:p>
          <a:p>
            <a:pPr algn="just">
              <a:lnSpc>
                <a:spcPct val="160000"/>
              </a:lnSpc>
            </a:pPr>
            <a:r>
              <a:rPr lang="fr-FR" dirty="0" smtClean="0"/>
              <a:t>Les accidents liés à la prise de </a:t>
            </a:r>
            <a:r>
              <a:rPr lang="fr-FR" dirty="0" err="1" smtClean="0"/>
              <a:t>phenformine</a:t>
            </a:r>
            <a:r>
              <a:rPr lang="fr-FR" dirty="0" smtClean="0"/>
              <a:t> ont retardé la diffusion de la metformine outre-Atlantique, qui n'a reçu l'approbation de la FDA américaine qu'en </a:t>
            </a:r>
            <a:r>
              <a:rPr lang="fr-FR" b="1" dirty="0" smtClean="0">
                <a:solidFill>
                  <a:srgbClr val="0000FF"/>
                </a:solidFill>
              </a:rPr>
              <a:t>1995</a:t>
            </a:r>
            <a:r>
              <a:rPr lang="fr-FR" dirty="0" smtClean="0"/>
              <a:t>, après que deux études multicentriques aient démontré son utilité.</a:t>
            </a:r>
          </a:p>
          <a:p>
            <a:endParaRPr lang="fr-FR" dirty="0" smtClean="0"/>
          </a:p>
          <a:p>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54</a:t>
            </a:fld>
            <a:endParaRPr lang="fr-BE"/>
          </a:p>
        </p:txBody>
      </p:sp>
    </p:spTree>
    <p:extLst>
      <p:ext uri="{BB962C8B-B14F-4D97-AF65-F5344CB8AC3E}">
        <p14:creationId xmlns:p14="http://schemas.microsoft.com/office/powerpoint/2010/main" val="41185539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Biguanides</a:t>
            </a:r>
            <a:endParaRPr lang="fr-FR" dirty="0"/>
          </a:p>
        </p:txBody>
      </p:sp>
      <p:sp>
        <p:nvSpPr>
          <p:cNvPr id="3" name="Espace réservé du contenu 2"/>
          <p:cNvSpPr>
            <a:spLocks noGrp="1"/>
          </p:cNvSpPr>
          <p:nvPr>
            <p:ph idx="1"/>
          </p:nvPr>
        </p:nvSpPr>
        <p:spPr/>
        <p:txBody>
          <a:bodyPr>
            <a:normAutofit/>
          </a:bodyPr>
          <a:lstStyle/>
          <a:p>
            <a:r>
              <a:rPr lang="fr-FR" b="1" dirty="0" smtClean="0">
                <a:solidFill>
                  <a:srgbClr val="0000FF"/>
                </a:solidFill>
              </a:rPr>
              <a:t>Metformine</a:t>
            </a:r>
            <a:r>
              <a:rPr lang="fr-FR" dirty="0" smtClean="0"/>
              <a:t>:</a:t>
            </a:r>
          </a:p>
          <a:p>
            <a:pPr lvl="1"/>
            <a:r>
              <a:rPr lang="fr-FR" dirty="0" err="1" smtClean="0"/>
              <a:t>Glucophage</a:t>
            </a:r>
            <a:r>
              <a:rPr lang="fr-FR" dirty="0" smtClean="0"/>
              <a:t>®</a:t>
            </a:r>
          </a:p>
          <a:p>
            <a:pPr lvl="1"/>
            <a:r>
              <a:rPr lang="fr-FR" dirty="0" err="1" smtClean="0"/>
              <a:t>Stagid</a:t>
            </a:r>
            <a:r>
              <a:rPr lang="fr-FR" dirty="0" smtClean="0"/>
              <a:t>®</a:t>
            </a:r>
          </a:p>
          <a:p>
            <a:pPr lvl="1"/>
            <a:r>
              <a:rPr lang="fr-FR" dirty="0" smtClean="0"/>
              <a:t>génériques</a:t>
            </a:r>
          </a:p>
          <a:p>
            <a:endParaRPr lang="fr-FR" dirty="0" smtClean="0"/>
          </a:p>
          <a:p>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55</a:t>
            </a:fld>
            <a:endParaRPr lang="fr-BE"/>
          </a:p>
        </p:txBody>
      </p:sp>
    </p:spTree>
    <p:extLst>
      <p:ext uri="{BB962C8B-B14F-4D97-AF65-F5344CB8AC3E}">
        <p14:creationId xmlns:p14="http://schemas.microsoft.com/office/powerpoint/2010/main" val="30947349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Propriétés pharmacodynamiques des biguanides</a:t>
            </a:r>
            <a:endParaRPr lang="fr-FR" dirty="0"/>
          </a:p>
        </p:txBody>
      </p:sp>
      <p:sp>
        <p:nvSpPr>
          <p:cNvPr id="3" name="Espace réservé du contenu 2"/>
          <p:cNvSpPr>
            <a:spLocks noGrp="1"/>
          </p:cNvSpPr>
          <p:nvPr>
            <p:ph idx="1"/>
          </p:nvPr>
        </p:nvSpPr>
        <p:spPr/>
        <p:txBody>
          <a:bodyPr>
            <a:normAutofit fontScale="55000" lnSpcReduction="20000"/>
          </a:bodyPr>
          <a:lstStyle/>
          <a:p>
            <a:pPr algn="just">
              <a:lnSpc>
                <a:spcPct val="170000"/>
              </a:lnSpc>
            </a:pPr>
            <a:r>
              <a:rPr lang="fr-FR" b="1" dirty="0" smtClean="0">
                <a:solidFill>
                  <a:srgbClr val="0000FF"/>
                </a:solidFill>
              </a:rPr>
              <a:t>Effets </a:t>
            </a:r>
            <a:r>
              <a:rPr lang="fr-FR" b="1" dirty="0" err="1" smtClean="0">
                <a:solidFill>
                  <a:srgbClr val="0000FF"/>
                </a:solidFill>
              </a:rPr>
              <a:t>antihyperglycémiants</a:t>
            </a:r>
            <a:endParaRPr lang="fr-FR" b="1" dirty="0" smtClean="0">
              <a:solidFill>
                <a:srgbClr val="0000FF"/>
              </a:solidFill>
            </a:endParaRPr>
          </a:p>
          <a:p>
            <a:pPr algn="just">
              <a:lnSpc>
                <a:spcPct val="170000"/>
              </a:lnSpc>
            </a:pPr>
            <a:r>
              <a:rPr lang="fr-FR" b="1" dirty="0" smtClean="0">
                <a:solidFill>
                  <a:srgbClr val="0000FF"/>
                </a:solidFill>
              </a:rPr>
              <a:t>Permet de réduire en particulier la glycémie basale et </a:t>
            </a:r>
            <a:r>
              <a:rPr lang="fr-FR" b="1" dirty="0" err="1" smtClean="0">
                <a:solidFill>
                  <a:srgbClr val="0000FF"/>
                </a:solidFill>
              </a:rPr>
              <a:t>post-prandiale</a:t>
            </a:r>
            <a:endParaRPr lang="fr-FR" b="1" dirty="0" smtClean="0">
              <a:solidFill>
                <a:srgbClr val="0000FF"/>
              </a:solidFill>
            </a:endParaRPr>
          </a:p>
          <a:p>
            <a:pPr algn="just">
              <a:lnSpc>
                <a:spcPct val="170000"/>
              </a:lnSpc>
            </a:pPr>
            <a:r>
              <a:rPr lang="fr-FR" b="1" dirty="0" smtClean="0">
                <a:solidFill>
                  <a:srgbClr val="FF0000"/>
                </a:solidFill>
              </a:rPr>
              <a:t>Ne stimule pas la sécrétion d’insuline (ELLE AGIT INDEPENDAMMENT DE l’INSULINE)</a:t>
            </a:r>
          </a:p>
          <a:p>
            <a:pPr algn="just">
              <a:lnSpc>
                <a:spcPct val="170000"/>
              </a:lnSpc>
            </a:pPr>
            <a:r>
              <a:rPr lang="fr-FR" b="1" dirty="0" smtClean="0">
                <a:solidFill>
                  <a:srgbClr val="FF0000"/>
                </a:solidFill>
              </a:rPr>
              <a:t>Ne provoque pas d’hypoglycémie</a:t>
            </a:r>
          </a:p>
          <a:p>
            <a:pPr algn="just">
              <a:lnSpc>
                <a:spcPct val="170000"/>
              </a:lnSpc>
            </a:pPr>
            <a:r>
              <a:rPr lang="fr-FR" b="1" dirty="0"/>
              <a:t>Réduction de la production hépatique de </a:t>
            </a:r>
            <a:r>
              <a:rPr lang="fr-FR" b="1" dirty="0" smtClean="0"/>
              <a:t>glucose</a:t>
            </a:r>
          </a:p>
          <a:p>
            <a:pPr algn="just">
              <a:lnSpc>
                <a:spcPct val="170000"/>
              </a:lnSpc>
            </a:pPr>
            <a:r>
              <a:rPr lang="fr-FR" b="1" dirty="0"/>
              <a:t>Retard de l’absorption intestinale du </a:t>
            </a:r>
            <a:r>
              <a:rPr lang="fr-FR" b="1" dirty="0" smtClean="0"/>
              <a:t>glucose</a:t>
            </a:r>
          </a:p>
          <a:p>
            <a:pPr algn="just">
              <a:lnSpc>
                <a:spcPct val="170000"/>
              </a:lnSpc>
            </a:pPr>
            <a:r>
              <a:rPr lang="fr-FR" b="1" dirty="0" smtClean="0"/>
              <a:t>Favorise la capture et l’utilisation périphérique du glucose principalement au niveau musculaire (↗la sensibilité à l’insuline)</a:t>
            </a:r>
            <a:endParaRPr lang="fr-FR" b="1" dirty="0"/>
          </a:p>
          <a:p>
            <a:pPr algn="just">
              <a:lnSpc>
                <a:spcPct val="170000"/>
              </a:lnSpc>
            </a:pPr>
            <a:endParaRPr lang="fr-FR" dirty="0"/>
          </a:p>
          <a:p>
            <a:pPr algn="just">
              <a:lnSpc>
                <a:spcPct val="170000"/>
              </a:lnSpc>
            </a:pPr>
            <a:endParaRPr lang="fr-FR" dirty="0" smtClean="0"/>
          </a:p>
          <a:p>
            <a:endParaRPr lang="fr-FR" dirty="0" smtClean="0"/>
          </a:p>
          <a:p>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56</a:t>
            </a:fld>
            <a:endParaRPr lang="fr-BE"/>
          </a:p>
        </p:txBody>
      </p:sp>
    </p:spTree>
    <p:extLst>
      <p:ext uri="{BB962C8B-B14F-4D97-AF65-F5344CB8AC3E}">
        <p14:creationId xmlns:p14="http://schemas.microsoft.com/office/powerpoint/2010/main" val="17434139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biguanides</a:t>
            </a:r>
            <a:endParaRPr lang="fr-FR" dirty="0"/>
          </a:p>
        </p:txBody>
      </p:sp>
      <p:sp>
        <p:nvSpPr>
          <p:cNvPr id="3" name="Espace réservé du contenu 2"/>
          <p:cNvSpPr>
            <a:spLocks noGrp="1"/>
          </p:cNvSpPr>
          <p:nvPr>
            <p:ph idx="1"/>
          </p:nvPr>
        </p:nvSpPr>
        <p:spPr/>
        <p:txBody>
          <a:bodyPr>
            <a:normAutofit fontScale="55000" lnSpcReduction="20000"/>
          </a:bodyPr>
          <a:lstStyle/>
          <a:p>
            <a:pPr algn="just">
              <a:lnSpc>
                <a:spcPct val="170000"/>
              </a:lnSpc>
            </a:pPr>
            <a:r>
              <a:rPr lang="fr-FR" dirty="0" smtClean="0"/>
              <a:t>Augmentation de la sensibilité à l’insuline au niveau musculaire et hépatique ainsi favorise la capture et l’utilisation périphérique du glucose principalement au niveau musculaire,</a:t>
            </a:r>
          </a:p>
          <a:p>
            <a:pPr algn="just">
              <a:lnSpc>
                <a:spcPct val="170000"/>
              </a:lnSpc>
            </a:pPr>
            <a:r>
              <a:rPr lang="fr-FR" b="1" dirty="0" smtClean="0">
                <a:solidFill>
                  <a:srgbClr val="0000FF"/>
                </a:solidFill>
              </a:rPr>
              <a:t>L’ensemble </a:t>
            </a:r>
            <a:r>
              <a:rPr lang="fr-FR" b="1" dirty="0">
                <a:solidFill>
                  <a:srgbClr val="0000FF"/>
                </a:solidFill>
              </a:rPr>
              <a:t>des propriétés de la metformine contribue à réduire l’</a:t>
            </a:r>
            <a:r>
              <a:rPr lang="fr-FR" b="1" dirty="0" err="1">
                <a:solidFill>
                  <a:srgbClr val="0000FF"/>
                </a:solidFill>
              </a:rPr>
              <a:t>insulino</a:t>
            </a:r>
            <a:r>
              <a:rPr lang="fr-FR" b="1" dirty="0">
                <a:solidFill>
                  <a:srgbClr val="0000FF"/>
                </a:solidFill>
              </a:rPr>
              <a:t>-résistance </a:t>
            </a:r>
            <a:r>
              <a:rPr lang="fr-FR" dirty="0"/>
              <a:t>(mauvaise utilisation du glucose en réponse à l’insuline) et </a:t>
            </a:r>
            <a:r>
              <a:rPr lang="fr-FR" b="1" dirty="0">
                <a:solidFill>
                  <a:srgbClr val="0000FF"/>
                </a:solidFill>
              </a:rPr>
              <a:t>l’hyperglycémie</a:t>
            </a:r>
            <a:r>
              <a:rPr lang="fr-FR" dirty="0"/>
              <a:t> qui caractérise le diabète de type2,</a:t>
            </a:r>
          </a:p>
          <a:p>
            <a:pPr>
              <a:lnSpc>
                <a:spcPct val="170000"/>
              </a:lnSpc>
            </a:pPr>
            <a:r>
              <a:rPr lang="fr-FR" dirty="0" smtClean="0"/>
              <a:t>Autres </a:t>
            </a:r>
            <a:r>
              <a:rPr lang="fr-FR" dirty="0"/>
              <a:t>effets:</a:t>
            </a:r>
          </a:p>
          <a:p>
            <a:pPr lvl="1">
              <a:lnSpc>
                <a:spcPct val="170000"/>
              </a:lnSpc>
            </a:pPr>
            <a:r>
              <a:rPr lang="fr-FR" dirty="0"/>
              <a:t>La metformine présente des effets favorables sur le </a:t>
            </a:r>
            <a:r>
              <a:rPr lang="fr-FR" b="1" dirty="0">
                <a:solidFill>
                  <a:srgbClr val="FF0000"/>
                </a:solidFill>
              </a:rPr>
              <a:t>métabolisme lipidique </a:t>
            </a:r>
            <a:r>
              <a:rPr lang="fr-FR" dirty="0"/>
              <a:t>(réduction du cholestérol total et du LDL-cholestérol, ainsi que des taux de glycérides) probablement sous l’effet de l’activation de l’AMPK,</a:t>
            </a:r>
          </a:p>
          <a:p>
            <a:pPr algn="just"/>
            <a:endParaRPr lang="fr-FR" dirty="0" smtClean="0"/>
          </a:p>
          <a:p>
            <a:endParaRPr lang="fr-FR" dirty="0" smtClean="0"/>
          </a:p>
          <a:p>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57</a:t>
            </a:fld>
            <a:endParaRPr lang="fr-BE"/>
          </a:p>
        </p:txBody>
      </p:sp>
    </p:spTree>
    <p:extLst>
      <p:ext uri="{BB962C8B-B14F-4D97-AF65-F5344CB8AC3E}">
        <p14:creationId xmlns:p14="http://schemas.microsoft.com/office/powerpoint/2010/main" val="25601997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biguanides</a:t>
            </a:r>
            <a:endParaRPr lang="fr-FR" dirty="0"/>
          </a:p>
        </p:txBody>
      </p:sp>
      <p:sp>
        <p:nvSpPr>
          <p:cNvPr id="3" name="Espace réservé du contenu 2"/>
          <p:cNvSpPr>
            <a:spLocks noGrp="1"/>
          </p:cNvSpPr>
          <p:nvPr>
            <p:ph idx="1"/>
          </p:nvPr>
        </p:nvSpPr>
        <p:spPr/>
        <p:txBody>
          <a:bodyPr>
            <a:normAutofit fontScale="77500" lnSpcReduction="20000"/>
          </a:bodyPr>
          <a:lstStyle/>
          <a:p>
            <a:pPr algn="just">
              <a:lnSpc>
                <a:spcPct val="150000"/>
              </a:lnSpc>
            </a:pPr>
            <a:r>
              <a:rPr lang="fr-FR" b="1" dirty="0"/>
              <a:t>Le mécanisme de la réduction de la production hépatique de glucose</a:t>
            </a:r>
            <a:r>
              <a:rPr lang="fr-FR" dirty="0"/>
              <a:t>:</a:t>
            </a:r>
          </a:p>
          <a:p>
            <a:pPr lvl="1" algn="just">
              <a:lnSpc>
                <a:spcPct val="150000"/>
              </a:lnSpc>
            </a:pPr>
            <a:r>
              <a:rPr lang="fr-FR" dirty="0"/>
              <a:t>Site d’action: </a:t>
            </a:r>
            <a:r>
              <a:rPr lang="fr-FR" b="1" dirty="0">
                <a:solidFill>
                  <a:srgbClr val="FF0000"/>
                </a:solidFill>
              </a:rPr>
              <a:t>Chaine respiratoire mitochondriale</a:t>
            </a:r>
          </a:p>
          <a:p>
            <a:pPr algn="just">
              <a:lnSpc>
                <a:spcPct val="150000"/>
              </a:lnSpc>
            </a:pPr>
            <a:r>
              <a:rPr lang="fr-FR" dirty="0" smtClean="0"/>
              <a:t>Rappel sur la chaine respiratoire mitochondriale: </a:t>
            </a:r>
          </a:p>
          <a:p>
            <a:pPr algn="just">
              <a:lnSpc>
                <a:spcPct val="150000"/>
              </a:lnSpc>
            </a:pPr>
            <a:r>
              <a:rPr lang="fr-FR" dirty="0"/>
              <a:t>La plupart des cellules d'eucaryotes, possèdent des </a:t>
            </a:r>
            <a:r>
              <a:rPr lang="fr-FR" b="1" dirty="0">
                <a:solidFill>
                  <a:srgbClr val="0000FF"/>
                </a:solidFill>
              </a:rPr>
              <a:t>mitochondries</a:t>
            </a:r>
            <a:r>
              <a:rPr lang="fr-FR" dirty="0"/>
              <a:t>, lesquelles </a:t>
            </a:r>
            <a:r>
              <a:rPr lang="fr-FR" b="1" dirty="0">
                <a:solidFill>
                  <a:srgbClr val="0000FF"/>
                </a:solidFill>
              </a:rPr>
              <a:t>produisent de l'ATP </a:t>
            </a:r>
            <a:r>
              <a:rPr lang="fr-FR" dirty="0"/>
              <a:t>à partir des produits de voies métaboliques telles que le cycle de Krebs, la β-oxydation, ou encore la dégradation des acides aminés.</a:t>
            </a:r>
            <a:endParaRPr lang="fr-FR" dirty="0" smtClean="0"/>
          </a:p>
          <a:p>
            <a:endParaRPr lang="fr-FR" dirty="0" smtClean="0"/>
          </a:p>
          <a:p>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58</a:t>
            </a:fld>
            <a:endParaRPr lang="fr-BE"/>
          </a:p>
        </p:txBody>
      </p:sp>
    </p:spTree>
    <p:extLst>
      <p:ext uri="{BB962C8B-B14F-4D97-AF65-F5344CB8AC3E}">
        <p14:creationId xmlns:p14="http://schemas.microsoft.com/office/powerpoint/2010/main" val="12415063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biguanides</a:t>
            </a:r>
            <a:endParaRPr lang="fr-FR" dirty="0"/>
          </a:p>
        </p:txBody>
      </p:sp>
      <p:sp>
        <p:nvSpPr>
          <p:cNvPr id="3" name="Espace réservé du contenu 2"/>
          <p:cNvSpPr>
            <a:spLocks noGrp="1"/>
          </p:cNvSpPr>
          <p:nvPr>
            <p:ph idx="1"/>
          </p:nvPr>
        </p:nvSpPr>
        <p:spPr/>
        <p:txBody>
          <a:bodyPr>
            <a:normAutofit/>
          </a:bodyPr>
          <a:lstStyle/>
          <a:p>
            <a:r>
              <a:rPr lang="fr-FR" sz="2400" dirty="0" smtClean="0"/>
              <a:t>La metformine </a:t>
            </a:r>
            <a:r>
              <a:rPr lang="fr-FR" sz="2400" b="1" dirty="0" smtClean="0">
                <a:solidFill>
                  <a:srgbClr val="FF0000"/>
                </a:solidFill>
              </a:rPr>
              <a:t>inhibe le complexe 1 de la chaine respiratoire mitochondriale</a:t>
            </a:r>
          </a:p>
          <a:p>
            <a:endParaRPr lang="fr-FR" dirty="0"/>
          </a:p>
          <a:p>
            <a:r>
              <a:rPr lang="fr-FR" sz="2400" b="1" dirty="0" smtClean="0">
                <a:solidFill>
                  <a:srgbClr val="FF0000"/>
                </a:solidFill>
              </a:rPr>
              <a:t>Baisse de la production d’ATP</a:t>
            </a:r>
            <a:r>
              <a:rPr lang="fr-FR" sz="2400" dirty="0" smtClean="0"/>
              <a:t>/ Augmentation de la concentration en AMP</a:t>
            </a:r>
          </a:p>
          <a:p>
            <a:pPr algn="just"/>
            <a:endParaRPr lang="fr-FR" sz="2400" dirty="0" smtClean="0"/>
          </a:p>
          <a:p>
            <a:pPr algn="just"/>
            <a:r>
              <a:rPr lang="fr-FR" sz="2400" dirty="0" smtClean="0"/>
              <a:t>La </a:t>
            </a:r>
            <a:r>
              <a:rPr lang="fr-FR" sz="2400" b="1" dirty="0" smtClean="0">
                <a:solidFill>
                  <a:srgbClr val="0000FF"/>
                </a:solidFill>
              </a:rPr>
              <a:t>gluconéogenèse (ou néoglucogenèse): voie métabolique </a:t>
            </a:r>
            <a:r>
              <a:rPr lang="fr-FR" sz="2400" b="1" u="sng" dirty="0" smtClean="0">
                <a:solidFill>
                  <a:srgbClr val="0000FF"/>
                </a:solidFill>
              </a:rPr>
              <a:t>énergivore</a:t>
            </a:r>
            <a:r>
              <a:rPr lang="fr-FR" sz="2400" b="1" dirty="0" smtClean="0">
                <a:solidFill>
                  <a:srgbClr val="0000FF"/>
                </a:solidFill>
              </a:rPr>
              <a:t>                  </a:t>
            </a:r>
            <a:r>
              <a:rPr lang="fr-FR" sz="2400" dirty="0" smtClean="0"/>
              <a:t>la ↘ d’ATP réduit la production de glucose par le foie</a:t>
            </a:r>
            <a:endParaRPr lang="fr-FR" dirty="0" smtClean="0"/>
          </a:p>
          <a:p>
            <a:pPr algn="just"/>
            <a:endParaRPr lang="fr-FR" dirty="0" smtClean="0"/>
          </a:p>
          <a:p>
            <a:endParaRPr lang="fr-FR" dirty="0" smtClean="0"/>
          </a:p>
        </p:txBody>
      </p:sp>
      <p:sp>
        <p:nvSpPr>
          <p:cNvPr id="4" name="Flèche vers le bas 3"/>
          <p:cNvSpPr/>
          <p:nvPr/>
        </p:nvSpPr>
        <p:spPr>
          <a:xfrm>
            <a:off x="3707904" y="2423724"/>
            <a:ext cx="576064" cy="645235"/>
          </a:xfrm>
          <a:prstGeom prst="down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droite 4"/>
          <p:cNvSpPr/>
          <p:nvPr/>
        </p:nvSpPr>
        <p:spPr>
          <a:xfrm>
            <a:off x="2843808" y="4686707"/>
            <a:ext cx="936104" cy="43204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59</a:t>
            </a:fld>
            <a:endParaRPr lang="fr-BE"/>
          </a:p>
        </p:txBody>
      </p:sp>
      <p:sp>
        <p:nvSpPr>
          <p:cNvPr id="8" name="Flèche vers le bas 7"/>
          <p:cNvSpPr/>
          <p:nvPr/>
        </p:nvSpPr>
        <p:spPr>
          <a:xfrm>
            <a:off x="3707904" y="3679299"/>
            <a:ext cx="576064" cy="615929"/>
          </a:xfrm>
          <a:prstGeom prst="down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886474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biguanides</a:t>
            </a:r>
            <a:endParaRPr lang="fr-FR" dirty="0"/>
          </a:p>
        </p:txBody>
      </p:sp>
      <p:sp>
        <p:nvSpPr>
          <p:cNvPr id="3" name="Espace réservé du contenu 2"/>
          <p:cNvSpPr>
            <a:spLocks noGrp="1"/>
          </p:cNvSpPr>
          <p:nvPr>
            <p:ph idx="1"/>
          </p:nvPr>
        </p:nvSpPr>
        <p:spPr/>
        <p:txBody>
          <a:bodyPr>
            <a:normAutofit/>
          </a:bodyPr>
          <a:lstStyle/>
          <a:p>
            <a:r>
              <a:rPr lang="fr-FR" dirty="0" smtClean="0"/>
              <a:t>Conséquence de l’accumulation d’AMP</a:t>
            </a:r>
          </a:p>
          <a:p>
            <a:endParaRPr lang="fr-FR" dirty="0"/>
          </a:p>
          <a:p>
            <a:endParaRPr lang="fr-FR" dirty="0" smtClean="0"/>
          </a:p>
          <a:p>
            <a:pPr algn="just"/>
            <a:endParaRPr lang="fr-FR" dirty="0" smtClean="0"/>
          </a:p>
          <a:p>
            <a:endParaRPr lang="fr-FR" dirty="0" smtClean="0"/>
          </a:p>
        </p:txBody>
      </p:sp>
      <p:sp>
        <p:nvSpPr>
          <p:cNvPr id="4" name="Flèche vers le bas 3"/>
          <p:cNvSpPr/>
          <p:nvPr/>
        </p:nvSpPr>
        <p:spPr>
          <a:xfrm>
            <a:off x="1259632" y="2132856"/>
            <a:ext cx="576064" cy="1080120"/>
          </a:xfrm>
          <a:prstGeom prst="down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611560" y="3745632"/>
            <a:ext cx="3816424" cy="1569660"/>
          </a:xfrm>
          <a:prstGeom prst="rect">
            <a:avLst/>
          </a:prstGeom>
          <a:noFill/>
        </p:spPr>
        <p:txBody>
          <a:bodyPr wrap="square" rtlCol="0">
            <a:spAutoFit/>
          </a:bodyPr>
          <a:lstStyle/>
          <a:p>
            <a:pPr algn="just"/>
            <a:r>
              <a:rPr lang="fr-FR" sz="2400" dirty="0"/>
              <a:t>Effet </a:t>
            </a:r>
            <a:r>
              <a:rPr lang="fr-FR" sz="2400" b="1" dirty="0">
                <a:solidFill>
                  <a:srgbClr val="0000FF"/>
                </a:solidFill>
              </a:rPr>
              <a:t>inhibiteur</a:t>
            </a:r>
            <a:r>
              <a:rPr lang="fr-FR" sz="2400" dirty="0"/>
              <a:t> sur la fructose 1,6 </a:t>
            </a:r>
            <a:r>
              <a:rPr lang="fr-FR" sz="2400" dirty="0" err="1"/>
              <a:t>diphosphatase</a:t>
            </a:r>
            <a:r>
              <a:rPr lang="fr-FR" sz="2400" dirty="0"/>
              <a:t>: </a:t>
            </a:r>
            <a:r>
              <a:rPr lang="fr-FR" sz="2400" b="1" dirty="0">
                <a:solidFill>
                  <a:srgbClr val="0000FF"/>
                </a:solidFill>
              </a:rPr>
              <a:t>enzyme clé de la néoglucogenèse</a:t>
            </a:r>
          </a:p>
        </p:txBody>
      </p:sp>
      <p:sp>
        <p:nvSpPr>
          <p:cNvPr id="7" name="ZoneTexte 6"/>
          <p:cNvSpPr txBox="1"/>
          <p:nvPr/>
        </p:nvSpPr>
        <p:spPr>
          <a:xfrm>
            <a:off x="5148064" y="3745631"/>
            <a:ext cx="3312368" cy="1938992"/>
          </a:xfrm>
          <a:prstGeom prst="rect">
            <a:avLst/>
          </a:prstGeom>
          <a:noFill/>
        </p:spPr>
        <p:txBody>
          <a:bodyPr wrap="square" rtlCol="0">
            <a:spAutoFit/>
          </a:bodyPr>
          <a:lstStyle/>
          <a:p>
            <a:pPr algn="just"/>
            <a:r>
              <a:rPr lang="fr-FR" sz="2400" dirty="0" smtClean="0"/>
              <a:t>↘Activation de l’</a:t>
            </a:r>
            <a:r>
              <a:rPr lang="fr-FR" sz="2400" dirty="0" err="1" smtClean="0"/>
              <a:t>adenylate</a:t>
            </a:r>
            <a:r>
              <a:rPr lang="fr-FR" sz="2400" dirty="0" smtClean="0"/>
              <a:t> </a:t>
            </a:r>
            <a:r>
              <a:rPr lang="fr-FR" sz="2400" dirty="0" err="1" smtClean="0"/>
              <a:t>cyclase</a:t>
            </a:r>
            <a:r>
              <a:rPr lang="fr-FR" sz="2400" dirty="0" smtClean="0"/>
              <a:t> stimulée par le glucagon (</a:t>
            </a:r>
            <a:r>
              <a:rPr lang="fr-FR" sz="2400" b="1" dirty="0" smtClean="0">
                <a:solidFill>
                  <a:srgbClr val="0000FF"/>
                </a:solidFill>
              </a:rPr>
              <a:t>inhibition de la glycogénolyse</a:t>
            </a:r>
            <a:r>
              <a:rPr lang="fr-FR" sz="2400" dirty="0" smtClean="0"/>
              <a:t>)</a:t>
            </a:r>
            <a:endParaRPr lang="fr-FR" sz="2400" dirty="0"/>
          </a:p>
        </p:txBody>
      </p:sp>
      <p:sp>
        <p:nvSpPr>
          <p:cNvPr id="8" name="Flèche vers le bas 7"/>
          <p:cNvSpPr/>
          <p:nvPr/>
        </p:nvSpPr>
        <p:spPr>
          <a:xfrm>
            <a:off x="6084168" y="2276872"/>
            <a:ext cx="576064" cy="1080120"/>
          </a:xfrm>
          <a:prstGeom prst="down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pied de page 4"/>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60</a:t>
            </a:fld>
            <a:endParaRPr lang="fr-BE"/>
          </a:p>
        </p:txBody>
      </p:sp>
    </p:spTree>
    <p:extLst>
      <p:ext uri="{BB962C8B-B14F-4D97-AF65-F5344CB8AC3E}">
        <p14:creationId xmlns:p14="http://schemas.microsoft.com/office/powerpoint/2010/main" val="34171837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2050" name="Picture 2" descr="Le médicament en première ligne dans le traitement du diabète de type 2  dévoile ses secrets de fonctionnement – Salle de presse | Inserm"/>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3528" y="476672"/>
            <a:ext cx="8567116" cy="5927343"/>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61</a:t>
            </a:fld>
            <a:endParaRPr lang="fr-BE"/>
          </a:p>
        </p:txBody>
      </p:sp>
    </p:spTree>
    <p:extLst>
      <p:ext uri="{BB962C8B-B14F-4D97-AF65-F5344CB8AC3E}">
        <p14:creationId xmlns:p14="http://schemas.microsoft.com/office/powerpoint/2010/main" val="31327747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biguanides</a:t>
            </a:r>
            <a:endParaRPr lang="fr-FR" dirty="0"/>
          </a:p>
        </p:txBody>
      </p:sp>
      <p:sp>
        <p:nvSpPr>
          <p:cNvPr id="3" name="Espace réservé du contenu 2"/>
          <p:cNvSpPr>
            <a:spLocks noGrp="1"/>
          </p:cNvSpPr>
          <p:nvPr>
            <p:ph idx="1"/>
          </p:nvPr>
        </p:nvSpPr>
        <p:spPr/>
        <p:txBody>
          <a:bodyPr>
            <a:normAutofit/>
          </a:bodyPr>
          <a:lstStyle/>
          <a:p>
            <a:pPr algn="just"/>
            <a:r>
              <a:rPr lang="fr-FR" b="1" dirty="0" smtClean="0"/>
              <a:t>Mécanisme de l’augmentation de la sensibilité à l’insuline au niveau musculaire et hépatique </a:t>
            </a:r>
            <a:r>
              <a:rPr lang="fr-FR" dirty="0" smtClean="0"/>
              <a:t>(ainsi favorise la capture et l’utilisation périphérique du glucose principalement au niveau musculaire):</a:t>
            </a:r>
          </a:p>
          <a:p>
            <a:endParaRPr lang="fr-FR" dirty="0" smtClean="0"/>
          </a:p>
          <a:p>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62</a:t>
            </a:fld>
            <a:endParaRPr lang="fr-BE"/>
          </a:p>
        </p:txBody>
      </p:sp>
    </p:spTree>
    <p:extLst>
      <p:ext uri="{BB962C8B-B14F-4D97-AF65-F5344CB8AC3E}">
        <p14:creationId xmlns:p14="http://schemas.microsoft.com/office/powerpoint/2010/main" val="30889602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biguanides</a:t>
            </a:r>
            <a:endParaRPr lang="fr-FR" dirty="0"/>
          </a:p>
        </p:txBody>
      </p:sp>
      <p:sp>
        <p:nvSpPr>
          <p:cNvPr id="3" name="Espace réservé du contenu 2"/>
          <p:cNvSpPr>
            <a:spLocks noGrp="1"/>
          </p:cNvSpPr>
          <p:nvPr>
            <p:ph idx="1"/>
          </p:nvPr>
        </p:nvSpPr>
        <p:spPr/>
        <p:txBody>
          <a:bodyPr>
            <a:normAutofit fontScale="85000" lnSpcReduction="10000"/>
          </a:bodyPr>
          <a:lstStyle/>
          <a:p>
            <a:r>
              <a:rPr lang="fr-FR" sz="2400" b="1" dirty="0"/>
              <a:t>Mécanisme de l’augmentation de la sensibilité à l’insuline au niveau musculaire et hépatique </a:t>
            </a:r>
            <a:r>
              <a:rPr lang="fr-FR" sz="2400" dirty="0"/>
              <a:t>(ainsi favorise la capture et l’utilisation périphérique du glucose principalement au niveau musculaire):</a:t>
            </a:r>
          </a:p>
          <a:p>
            <a:endParaRPr lang="fr-FR" sz="2400" dirty="0" smtClean="0"/>
          </a:p>
          <a:p>
            <a:endParaRPr lang="fr-FR" sz="2400" dirty="0"/>
          </a:p>
          <a:p>
            <a:r>
              <a:rPr lang="fr-FR" sz="2400" dirty="0" smtClean="0"/>
              <a:t>La modification du rapport AMP/ATP (</a:t>
            </a:r>
            <a:r>
              <a:rPr lang="fr-FR" sz="2400" b="1" dirty="0" smtClean="0">
                <a:solidFill>
                  <a:srgbClr val="0000FF"/>
                </a:solidFill>
              </a:rPr>
              <a:t>↗AMP</a:t>
            </a:r>
            <a:r>
              <a:rPr lang="fr-FR" sz="2400" dirty="0" smtClean="0"/>
              <a:t>) décrite dans le foie s’observe également dans le </a:t>
            </a:r>
            <a:r>
              <a:rPr lang="fr-FR" sz="2400" b="1" dirty="0" smtClean="0">
                <a:solidFill>
                  <a:srgbClr val="0000FF"/>
                </a:solidFill>
              </a:rPr>
              <a:t>muscle</a:t>
            </a:r>
          </a:p>
          <a:p>
            <a:endParaRPr lang="fr-FR" dirty="0"/>
          </a:p>
          <a:p>
            <a:endParaRPr lang="fr-FR" sz="2400" dirty="0" smtClean="0"/>
          </a:p>
          <a:p>
            <a:r>
              <a:rPr lang="fr-FR" sz="2400" dirty="0" smtClean="0"/>
              <a:t>Ce qui entraine </a:t>
            </a:r>
            <a:r>
              <a:rPr lang="fr-FR" sz="2400" b="1" dirty="0" smtClean="0">
                <a:solidFill>
                  <a:srgbClr val="0000FF"/>
                </a:solidFill>
              </a:rPr>
              <a:t>l’activation de l’AMPK </a:t>
            </a:r>
            <a:r>
              <a:rPr lang="fr-FR" sz="2400" dirty="0" smtClean="0"/>
              <a:t>(AMP- </a:t>
            </a:r>
            <a:r>
              <a:rPr lang="fr-FR" sz="2400" dirty="0" err="1" smtClean="0"/>
              <a:t>activated</a:t>
            </a:r>
            <a:r>
              <a:rPr lang="fr-FR" sz="2400" dirty="0" smtClean="0"/>
              <a:t> </a:t>
            </a:r>
            <a:r>
              <a:rPr lang="fr-FR" sz="2400" dirty="0" err="1" smtClean="0"/>
              <a:t>protein</a:t>
            </a:r>
            <a:r>
              <a:rPr lang="fr-FR" sz="2400" dirty="0" smtClean="0"/>
              <a:t> kinase):</a:t>
            </a:r>
          </a:p>
          <a:p>
            <a:pPr lvl="1"/>
            <a:r>
              <a:rPr lang="fr-FR" sz="2400" dirty="0" smtClean="0"/>
              <a:t>Cette sérine-thréonine kinase </a:t>
            </a:r>
            <a:r>
              <a:rPr lang="fr-FR" sz="2400" b="1" dirty="0" smtClean="0">
                <a:solidFill>
                  <a:srgbClr val="0000FF"/>
                </a:solidFill>
              </a:rPr>
              <a:t>favorise la captation du glucose par les transporteurs GLUT1 et GLUT4 et son utilisation périphérique (glycolyse)</a:t>
            </a:r>
          </a:p>
          <a:p>
            <a:endParaRPr lang="fr-FR" dirty="0" smtClean="0"/>
          </a:p>
        </p:txBody>
      </p:sp>
      <p:sp>
        <p:nvSpPr>
          <p:cNvPr id="4" name="Flèche vers le bas 3"/>
          <p:cNvSpPr/>
          <p:nvPr/>
        </p:nvSpPr>
        <p:spPr>
          <a:xfrm>
            <a:off x="3779912" y="2492896"/>
            <a:ext cx="648072" cy="648072"/>
          </a:xfrm>
          <a:prstGeom prst="down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63</a:t>
            </a:fld>
            <a:endParaRPr lang="fr-BE"/>
          </a:p>
        </p:txBody>
      </p:sp>
      <p:sp>
        <p:nvSpPr>
          <p:cNvPr id="7" name="Flèche vers le bas 6"/>
          <p:cNvSpPr/>
          <p:nvPr/>
        </p:nvSpPr>
        <p:spPr>
          <a:xfrm>
            <a:off x="3779912" y="3933056"/>
            <a:ext cx="648072" cy="648072"/>
          </a:xfrm>
          <a:prstGeom prst="down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924532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biguanides</a:t>
            </a:r>
            <a:endParaRPr lang="fr-FR" dirty="0"/>
          </a:p>
        </p:txBody>
      </p:sp>
      <p:sp>
        <p:nvSpPr>
          <p:cNvPr id="3" name="Espace réservé du contenu 2"/>
          <p:cNvSpPr>
            <a:spLocks noGrp="1"/>
          </p:cNvSpPr>
          <p:nvPr>
            <p:ph idx="1"/>
          </p:nvPr>
        </p:nvSpPr>
        <p:spPr/>
        <p:txBody>
          <a:bodyPr>
            <a:normAutofit fontScale="92500"/>
          </a:bodyPr>
          <a:lstStyle/>
          <a:p>
            <a:pPr>
              <a:lnSpc>
                <a:spcPct val="170000"/>
              </a:lnSpc>
            </a:pPr>
            <a:r>
              <a:rPr lang="fr-FR" dirty="0"/>
              <a:t>Autres effets:</a:t>
            </a:r>
          </a:p>
          <a:p>
            <a:pPr lvl="1">
              <a:lnSpc>
                <a:spcPct val="170000"/>
              </a:lnSpc>
            </a:pPr>
            <a:r>
              <a:rPr lang="fr-FR" dirty="0"/>
              <a:t>La metformine présente des </a:t>
            </a:r>
            <a:r>
              <a:rPr lang="fr-FR" b="1" dirty="0">
                <a:solidFill>
                  <a:srgbClr val="0000FF"/>
                </a:solidFill>
              </a:rPr>
              <a:t>effets favorables sur le métabolisme lipidique</a:t>
            </a:r>
            <a:r>
              <a:rPr lang="fr-FR" dirty="0"/>
              <a:t> probablement sous l’effet de l’activation de </a:t>
            </a:r>
            <a:r>
              <a:rPr lang="fr-FR" b="1" dirty="0" smtClean="0">
                <a:solidFill>
                  <a:srgbClr val="0000FF"/>
                </a:solidFill>
              </a:rPr>
              <a:t>l’AMPK</a:t>
            </a:r>
            <a:r>
              <a:rPr lang="fr-FR" dirty="0" smtClean="0"/>
              <a:t>:</a:t>
            </a:r>
          </a:p>
          <a:p>
            <a:pPr lvl="1">
              <a:lnSpc>
                <a:spcPct val="170000"/>
              </a:lnSpc>
            </a:pPr>
            <a:r>
              <a:rPr lang="fr-FR" dirty="0" smtClean="0"/>
              <a:t>↘du </a:t>
            </a:r>
            <a:r>
              <a:rPr lang="fr-FR" dirty="0"/>
              <a:t>cholestérol total et du LDL-cholestérol, </a:t>
            </a:r>
            <a:r>
              <a:rPr lang="fr-FR" dirty="0" smtClean="0"/>
              <a:t> </a:t>
            </a:r>
          </a:p>
          <a:p>
            <a:pPr lvl="1">
              <a:lnSpc>
                <a:spcPct val="170000"/>
              </a:lnSpc>
            </a:pPr>
            <a:r>
              <a:rPr lang="fr-FR" dirty="0"/>
              <a:t>↘</a:t>
            </a:r>
            <a:r>
              <a:rPr lang="fr-FR" dirty="0" smtClean="0"/>
              <a:t> </a:t>
            </a:r>
            <a:r>
              <a:rPr lang="fr-FR" dirty="0"/>
              <a:t>des taux de </a:t>
            </a:r>
            <a:r>
              <a:rPr lang="fr-FR" dirty="0" smtClean="0"/>
              <a:t>triglycérides,</a:t>
            </a: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64</a:t>
            </a:fld>
            <a:endParaRPr lang="fr-BE"/>
          </a:p>
        </p:txBody>
      </p:sp>
    </p:spTree>
    <p:extLst>
      <p:ext uri="{BB962C8B-B14F-4D97-AF65-F5344CB8AC3E}">
        <p14:creationId xmlns:p14="http://schemas.microsoft.com/office/powerpoint/2010/main" val="15396410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biguanides</a:t>
            </a:r>
            <a:endParaRPr lang="fr-FR" dirty="0"/>
          </a:p>
        </p:txBody>
      </p:sp>
      <p:pic>
        <p:nvPicPr>
          <p:cNvPr id="1026" name="Picture 2" descr="La metformine, antidiabétique de référence - ScienceDirec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265594"/>
            <a:ext cx="9144000" cy="5594908"/>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65</a:t>
            </a:fld>
            <a:endParaRPr lang="fr-BE"/>
          </a:p>
        </p:txBody>
      </p:sp>
    </p:spTree>
    <p:extLst>
      <p:ext uri="{BB962C8B-B14F-4D97-AF65-F5344CB8AC3E}">
        <p14:creationId xmlns:p14="http://schemas.microsoft.com/office/powerpoint/2010/main" val="10332170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biguanides</a:t>
            </a:r>
            <a:endParaRPr lang="fr-FR" dirty="0"/>
          </a:p>
        </p:txBody>
      </p:sp>
      <p:sp>
        <p:nvSpPr>
          <p:cNvPr id="3" name="Espace réservé du contenu 2"/>
          <p:cNvSpPr>
            <a:spLocks noGrp="1"/>
          </p:cNvSpPr>
          <p:nvPr>
            <p:ph idx="1"/>
          </p:nvPr>
        </p:nvSpPr>
        <p:spPr/>
        <p:txBody>
          <a:bodyPr>
            <a:normAutofit/>
          </a:bodyPr>
          <a:lstStyle/>
          <a:p>
            <a:pPr algn="just"/>
            <a:r>
              <a:rPr lang="fr-FR" dirty="0" smtClean="0"/>
              <a:t>Malgré la modification du rapport AMP/ATP (</a:t>
            </a:r>
            <a:r>
              <a:rPr lang="fr-FR" b="1" dirty="0" smtClean="0">
                <a:solidFill>
                  <a:srgbClr val="0000FF"/>
                </a:solidFill>
              </a:rPr>
              <a:t>↗AMP</a:t>
            </a:r>
            <a:r>
              <a:rPr lang="fr-FR" dirty="0" smtClean="0"/>
              <a:t>) dans l’hépatocyte, il a été démontré récemment à l’aide d’un modèle murin que la diminution de la néoglucogenèse est indépendante de l’activation de l’AMPK.</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66</a:t>
            </a:fld>
            <a:endParaRPr lang="fr-BE"/>
          </a:p>
        </p:txBody>
      </p:sp>
    </p:spTree>
    <p:extLst>
      <p:ext uri="{BB962C8B-B14F-4D97-AF65-F5344CB8AC3E}">
        <p14:creationId xmlns:p14="http://schemas.microsoft.com/office/powerpoint/2010/main" val="4437067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Pharmacocinétique des biguanides</a:t>
            </a:r>
            <a:endParaRPr lang="fr-FR" dirty="0"/>
          </a:p>
        </p:txBody>
      </p:sp>
      <p:sp>
        <p:nvSpPr>
          <p:cNvPr id="3" name="Espace réservé du contenu 2"/>
          <p:cNvSpPr>
            <a:spLocks noGrp="1"/>
          </p:cNvSpPr>
          <p:nvPr>
            <p:ph idx="1"/>
          </p:nvPr>
        </p:nvSpPr>
        <p:spPr/>
        <p:txBody>
          <a:bodyPr>
            <a:normAutofit fontScale="62500" lnSpcReduction="20000"/>
          </a:bodyPr>
          <a:lstStyle/>
          <a:p>
            <a:pPr algn="just"/>
            <a:r>
              <a:rPr lang="fr-FR" b="1" dirty="0" smtClean="0"/>
              <a:t>Absorption</a:t>
            </a:r>
          </a:p>
          <a:p>
            <a:pPr lvl="1" algn="just"/>
            <a:r>
              <a:rPr lang="fr-FR" dirty="0" smtClean="0"/>
              <a:t>Incomplète et saturable</a:t>
            </a:r>
          </a:p>
          <a:p>
            <a:pPr lvl="1" algn="just"/>
            <a:r>
              <a:rPr lang="fr-FR" dirty="0" smtClean="0"/>
              <a:t>Biodisponibilité n’est que de 50 à 60%</a:t>
            </a:r>
          </a:p>
          <a:p>
            <a:pPr lvl="1" algn="just"/>
            <a:r>
              <a:rPr lang="fr-FR" dirty="0" smtClean="0"/>
              <a:t>Le cc plasmatique maximale est atteinte en 2h30 (</a:t>
            </a:r>
            <a:r>
              <a:rPr lang="fr-FR" dirty="0" err="1" smtClean="0"/>
              <a:t>ap</a:t>
            </a:r>
            <a:r>
              <a:rPr lang="fr-FR" dirty="0" smtClean="0"/>
              <a:t> </a:t>
            </a:r>
            <a:r>
              <a:rPr lang="fr-FR" dirty="0" err="1" smtClean="0"/>
              <a:t>admi</a:t>
            </a:r>
            <a:r>
              <a:rPr lang="fr-FR" dirty="0" smtClean="0"/>
              <a:t> par voie orale)</a:t>
            </a:r>
          </a:p>
          <a:p>
            <a:pPr lvl="1" algn="just"/>
            <a:r>
              <a:rPr lang="fr-FR" dirty="0" smtClean="0"/>
              <a:t>L’alimentation diminue (ralentit) légèrement l’absorption</a:t>
            </a:r>
          </a:p>
          <a:p>
            <a:pPr lvl="1" algn="just"/>
            <a:r>
              <a:rPr lang="fr-FR" dirty="0" smtClean="0"/>
              <a:t>La fraction non absorbée est retrouvée dans les </a:t>
            </a:r>
            <a:r>
              <a:rPr lang="fr-FR" dirty="0" err="1" smtClean="0"/>
              <a:t>fécès</a:t>
            </a:r>
            <a:endParaRPr lang="fr-FR" dirty="0" smtClean="0"/>
          </a:p>
          <a:p>
            <a:pPr algn="just"/>
            <a:r>
              <a:rPr lang="fr-FR" b="1" dirty="0" smtClean="0"/>
              <a:t>Distribution</a:t>
            </a:r>
          </a:p>
          <a:p>
            <a:pPr lvl="1" algn="just"/>
            <a:r>
              <a:rPr lang="fr-FR" dirty="0" smtClean="0"/>
              <a:t>La liaison aux protéines plasmatique est négligeable </a:t>
            </a:r>
          </a:p>
          <a:p>
            <a:pPr lvl="1" algn="just"/>
            <a:r>
              <a:rPr lang="fr-FR" dirty="0" smtClean="0"/>
              <a:t>La diffusion est majoritairement plasmatique et secondairement érythrocytaire</a:t>
            </a:r>
          </a:p>
          <a:p>
            <a:pPr algn="just"/>
            <a:r>
              <a:rPr lang="fr-FR" b="1" dirty="0" smtClean="0"/>
              <a:t>Métabolisme</a:t>
            </a:r>
          </a:p>
          <a:p>
            <a:pPr lvl="1" algn="just"/>
            <a:r>
              <a:rPr lang="fr-FR" dirty="0" smtClean="0"/>
              <a:t>N’est pas métabolisée au niveau hépatique du fait de sa forte polarité</a:t>
            </a:r>
          </a:p>
          <a:p>
            <a:pPr algn="just"/>
            <a:r>
              <a:rPr lang="fr-FR" b="1" dirty="0" smtClean="0"/>
              <a:t>Excrétion</a:t>
            </a:r>
          </a:p>
          <a:p>
            <a:pPr lvl="1" algn="just"/>
            <a:r>
              <a:rPr lang="fr-FR" b="1" dirty="0" smtClean="0">
                <a:solidFill>
                  <a:srgbClr val="0000FF"/>
                </a:solidFill>
              </a:rPr>
              <a:t>Excrétée sous forme inchangé</a:t>
            </a:r>
          </a:p>
          <a:p>
            <a:pPr lvl="1" algn="just"/>
            <a:r>
              <a:rPr lang="fr-FR" b="1" dirty="0" smtClean="0">
                <a:solidFill>
                  <a:srgbClr val="0000FF"/>
                </a:solidFill>
              </a:rPr>
              <a:t>Au niveau rénal par filtration glomérulaire et sécrétion tubulaire</a:t>
            </a:r>
          </a:p>
          <a:p>
            <a:pPr lvl="1" algn="just"/>
            <a:r>
              <a:rPr lang="fr-FR" b="1" dirty="0" smtClean="0">
                <a:solidFill>
                  <a:srgbClr val="0000FF"/>
                </a:solidFill>
              </a:rPr>
              <a:t>Le ½ vie: 6,5 heures, augmente en cas d’altération de la fonction rénale</a:t>
            </a:r>
            <a:r>
              <a:rPr lang="fr-FR" dirty="0" smtClean="0"/>
              <a:t>,</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67</a:t>
            </a:fld>
            <a:endParaRPr lang="fr-BE"/>
          </a:p>
        </p:txBody>
      </p:sp>
    </p:spTree>
    <p:extLst>
      <p:ext uri="{BB962C8B-B14F-4D97-AF65-F5344CB8AC3E}">
        <p14:creationId xmlns:p14="http://schemas.microsoft.com/office/powerpoint/2010/main" val="11358262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Indications des biguanides</a:t>
            </a:r>
            <a:endParaRPr lang="fr-FR" dirty="0"/>
          </a:p>
        </p:txBody>
      </p:sp>
      <p:sp>
        <p:nvSpPr>
          <p:cNvPr id="3" name="Espace réservé du contenu 2"/>
          <p:cNvSpPr>
            <a:spLocks noGrp="1"/>
          </p:cNvSpPr>
          <p:nvPr>
            <p:ph idx="1"/>
          </p:nvPr>
        </p:nvSpPr>
        <p:spPr/>
        <p:txBody>
          <a:bodyPr>
            <a:normAutofit fontScale="77500" lnSpcReduction="20000"/>
          </a:bodyPr>
          <a:lstStyle/>
          <a:p>
            <a:pPr algn="just">
              <a:lnSpc>
                <a:spcPct val="160000"/>
              </a:lnSpc>
            </a:pPr>
            <a:r>
              <a:rPr lang="fr-FR" b="1" dirty="0" smtClean="0"/>
              <a:t>En première intention dans le traitement du diabète non insulinodépendant (type 2), en particulier en cas de surcharge pondérale</a:t>
            </a:r>
            <a:r>
              <a:rPr lang="fr-FR" dirty="0" smtClean="0"/>
              <a:t> (indice de masse corporel ˃25),</a:t>
            </a:r>
          </a:p>
          <a:p>
            <a:pPr algn="just">
              <a:lnSpc>
                <a:spcPct val="160000"/>
              </a:lnSpc>
            </a:pPr>
            <a:r>
              <a:rPr lang="fr-FR" dirty="0" smtClean="0"/>
              <a:t>à partir de l’âge de 10 ans, </a:t>
            </a:r>
          </a:p>
          <a:p>
            <a:pPr algn="just">
              <a:lnSpc>
                <a:spcPct val="160000"/>
              </a:lnSpc>
            </a:pPr>
            <a:r>
              <a:rPr lang="fr-FR" dirty="0" smtClean="0"/>
              <a:t>lorsque l’exercice physique et le régime alimentaire sont insuffisants pour rétablir l’équilibre glycémique,</a:t>
            </a:r>
          </a:p>
          <a:p>
            <a:pPr algn="just">
              <a:lnSpc>
                <a:spcPct val="160000"/>
              </a:lnSpc>
            </a:pPr>
            <a:r>
              <a:rPr lang="fr-FR" dirty="0" smtClean="0"/>
              <a:t>Elle permet de diminuer l’HbA1c de 1,5%</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68</a:t>
            </a:fld>
            <a:endParaRPr lang="fr-BE"/>
          </a:p>
        </p:txBody>
      </p:sp>
    </p:spTree>
    <p:extLst>
      <p:ext uri="{BB962C8B-B14F-4D97-AF65-F5344CB8AC3E}">
        <p14:creationId xmlns:p14="http://schemas.microsoft.com/office/powerpoint/2010/main" val="15217759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Indications des biguanides</a:t>
            </a:r>
            <a:endParaRPr lang="fr-FR" dirty="0"/>
          </a:p>
        </p:txBody>
      </p:sp>
      <p:sp>
        <p:nvSpPr>
          <p:cNvPr id="3" name="Espace réservé du contenu 2"/>
          <p:cNvSpPr>
            <a:spLocks noGrp="1"/>
          </p:cNvSpPr>
          <p:nvPr>
            <p:ph idx="1"/>
          </p:nvPr>
        </p:nvSpPr>
        <p:spPr/>
        <p:txBody>
          <a:bodyPr>
            <a:normAutofit fontScale="55000" lnSpcReduction="20000"/>
          </a:bodyPr>
          <a:lstStyle/>
          <a:p>
            <a:pPr algn="just">
              <a:lnSpc>
                <a:spcPct val="160000"/>
              </a:lnSpc>
            </a:pPr>
            <a:r>
              <a:rPr lang="fr-FR" dirty="0" smtClean="0"/>
              <a:t>La metformine a montré son efficacité dans la protection des risques macro-vasculaires chez le patient diabétique (survenue d’infarctus, d’AVC,…)</a:t>
            </a:r>
          </a:p>
          <a:p>
            <a:pPr algn="just">
              <a:lnSpc>
                <a:spcPct val="160000"/>
              </a:lnSpc>
            </a:pPr>
            <a:r>
              <a:rPr lang="fr-FR" dirty="0" smtClean="0"/>
              <a:t>Mais également dans la prévention des complications </a:t>
            </a:r>
            <a:r>
              <a:rPr lang="fr-FR" dirty="0" err="1" smtClean="0"/>
              <a:t>microvasculaires</a:t>
            </a:r>
            <a:r>
              <a:rPr lang="fr-FR" dirty="0" smtClean="0"/>
              <a:t> (rétinopathie, </a:t>
            </a:r>
            <a:r>
              <a:rPr lang="fr-FR" dirty="0" err="1" smtClean="0"/>
              <a:t>nephropathie</a:t>
            </a:r>
            <a:r>
              <a:rPr lang="fr-FR" dirty="0" smtClean="0"/>
              <a:t>,…)</a:t>
            </a:r>
          </a:p>
          <a:p>
            <a:pPr algn="just">
              <a:lnSpc>
                <a:spcPct val="160000"/>
              </a:lnSpc>
            </a:pPr>
            <a:r>
              <a:rPr lang="fr-FR" dirty="0" smtClean="0"/>
              <a:t>Globalement la metformine a montré une réduction significative de la mortalité globale et de la mortalité due au diabète.</a:t>
            </a:r>
          </a:p>
          <a:p>
            <a:pPr algn="just">
              <a:lnSpc>
                <a:spcPct val="160000"/>
              </a:lnSpc>
            </a:pPr>
            <a:r>
              <a:rPr lang="fr-FR" dirty="0" smtClean="0"/>
              <a:t>La metformine peut également être utilisée en dernier recours chez le patient insulinodépendant (diabète de type 1 ou 2 devenu </a:t>
            </a:r>
            <a:r>
              <a:rPr lang="fr-FR" dirty="0" err="1" smtClean="0"/>
              <a:t>insulinorequérant</a:t>
            </a:r>
            <a:r>
              <a:rPr lang="fr-FR" dirty="0" smtClean="0"/>
              <a:t>) en association avec l’insuline,</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69</a:t>
            </a:fld>
            <a:endParaRPr lang="fr-BE"/>
          </a:p>
        </p:txBody>
      </p:sp>
    </p:spTree>
    <p:extLst>
      <p:ext uri="{BB962C8B-B14F-4D97-AF65-F5344CB8AC3E}">
        <p14:creationId xmlns:p14="http://schemas.microsoft.com/office/powerpoint/2010/main" val="20679789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Indications des biguanides</a:t>
            </a:r>
            <a:endParaRPr lang="fr-FR" dirty="0"/>
          </a:p>
        </p:txBody>
      </p:sp>
      <p:sp>
        <p:nvSpPr>
          <p:cNvPr id="3" name="Espace réservé du contenu 2"/>
          <p:cNvSpPr>
            <a:spLocks noGrp="1"/>
          </p:cNvSpPr>
          <p:nvPr>
            <p:ph idx="1"/>
          </p:nvPr>
        </p:nvSpPr>
        <p:spPr/>
        <p:txBody>
          <a:bodyPr>
            <a:normAutofit fontScale="70000" lnSpcReduction="20000"/>
          </a:bodyPr>
          <a:lstStyle/>
          <a:p>
            <a:pPr algn="just">
              <a:lnSpc>
                <a:spcPct val="160000"/>
              </a:lnSpc>
            </a:pPr>
            <a:r>
              <a:rPr lang="fr-FR" b="1" dirty="0" smtClean="0"/>
              <a:t>Traitement du </a:t>
            </a:r>
            <a:r>
              <a:rPr lang="fr-FR" b="1" dirty="0" err="1" smtClean="0"/>
              <a:t>syndrôme</a:t>
            </a:r>
            <a:r>
              <a:rPr lang="fr-FR" b="1" dirty="0" smtClean="0"/>
              <a:t> des ovaires </a:t>
            </a:r>
            <a:r>
              <a:rPr lang="fr-FR" b="1" dirty="0" err="1" smtClean="0"/>
              <a:t>polykystiques</a:t>
            </a:r>
            <a:r>
              <a:rPr lang="fr-FR" dirty="0" smtClean="0"/>
              <a:t>:</a:t>
            </a:r>
          </a:p>
          <a:p>
            <a:pPr algn="just">
              <a:lnSpc>
                <a:spcPct val="160000"/>
              </a:lnSpc>
            </a:pPr>
            <a:r>
              <a:rPr lang="fr-FR" dirty="0" smtClean="0"/>
              <a:t>Depuis quelques années la metformine est utilisée, en l’absence d’alternative thérapeutique efficace.</a:t>
            </a:r>
          </a:p>
          <a:p>
            <a:pPr algn="just">
              <a:lnSpc>
                <a:spcPct val="160000"/>
              </a:lnSpc>
            </a:pPr>
            <a:r>
              <a:rPr lang="fr-FR" dirty="0" smtClean="0"/>
              <a:t>Cette pathologie est souvent associée à une </a:t>
            </a:r>
            <a:r>
              <a:rPr lang="fr-FR" dirty="0" err="1" smtClean="0"/>
              <a:t>insulinorésistance</a:t>
            </a:r>
            <a:r>
              <a:rPr lang="fr-FR" dirty="0" smtClean="0"/>
              <a:t>.</a:t>
            </a:r>
          </a:p>
          <a:p>
            <a:pPr algn="just">
              <a:lnSpc>
                <a:spcPct val="160000"/>
              </a:lnSpc>
            </a:pPr>
            <a:r>
              <a:rPr lang="fr-FR" dirty="0" smtClean="0"/>
              <a:t>Des études ont montré que l’administration de metformine associée au clomifène (inducteur de l’ovulation) augmentaient les chances de grossesse chez les femmes souffrant de ce syndrome.</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70</a:t>
            </a:fld>
            <a:endParaRPr lang="fr-BE"/>
          </a:p>
        </p:txBody>
      </p:sp>
    </p:spTree>
    <p:extLst>
      <p:ext uri="{BB962C8B-B14F-4D97-AF65-F5344CB8AC3E}">
        <p14:creationId xmlns:p14="http://schemas.microsoft.com/office/powerpoint/2010/main" val="15918359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Effets indésirables des biguanides</a:t>
            </a:r>
            <a:endParaRPr lang="fr-FR" dirty="0"/>
          </a:p>
        </p:txBody>
      </p:sp>
      <p:sp>
        <p:nvSpPr>
          <p:cNvPr id="3" name="Espace réservé du contenu 2"/>
          <p:cNvSpPr>
            <a:spLocks noGrp="1"/>
          </p:cNvSpPr>
          <p:nvPr>
            <p:ph idx="1"/>
          </p:nvPr>
        </p:nvSpPr>
        <p:spPr/>
        <p:txBody>
          <a:bodyPr>
            <a:normAutofit fontScale="85000" lnSpcReduction="20000"/>
          </a:bodyPr>
          <a:lstStyle/>
          <a:p>
            <a:pPr algn="just">
              <a:lnSpc>
                <a:spcPct val="160000"/>
              </a:lnSpc>
            </a:pPr>
            <a:r>
              <a:rPr lang="fr-FR" b="1" dirty="0" smtClean="0">
                <a:solidFill>
                  <a:srgbClr val="FF0000"/>
                </a:solidFill>
              </a:rPr>
              <a:t>A la différence d’autres antidiabétiques oraux, la metformine présente </a:t>
            </a:r>
            <a:r>
              <a:rPr lang="fr-FR" b="1" u="sng" dirty="0" smtClean="0">
                <a:solidFill>
                  <a:srgbClr val="FF0000"/>
                </a:solidFill>
              </a:rPr>
              <a:t>l’avantage de ne pas entraîner de prise de poids</a:t>
            </a:r>
            <a:r>
              <a:rPr lang="fr-FR" b="1" dirty="0" smtClean="0"/>
              <a:t>;</a:t>
            </a:r>
          </a:p>
          <a:p>
            <a:pPr algn="just">
              <a:lnSpc>
                <a:spcPct val="160000"/>
              </a:lnSpc>
            </a:pPr>
            <a:r>
              <a:rPr lang="fr-FR" dirty="0" smtClean="0"/>
              <a:t>Troubles digestifs</a:t>
            </a:r>
          </a:p>
          <a:p>
            <a:pPr algn="just">
              <a:lnSpc>
                <a:spcPct val="160000"/>
              </a:lnSpc>
            </a:pPr>
            <a:r>
              <a:rPr lang="fr-FR" b="1" dirty="0" smtClean="0">
                <a:solidFill>
                  <a:srgbClr val="0000FF"/>
                </a:solidFill>
              </a:rPr>
              <a:t>Diminution de l’absorption de la vitamine B12</a:t>
            </a:r>
          </a:p>
          <a:p>
            <a:pPr algn="just">
              <a:lnSpc>
                <a:spcPct val="160000"/>
              </a:lnSpc>
            </a:pPr>
            <a:r>
              <a:rPr lang="fr-FR" dirty="0" smtClean="0"/>
              <a:t>Réactions cutanées</a:t>
            </a:r>
          </a:p>
          <a:p>
            <a:pPr algn="just">
              <a:lnSpc>
                <a:spcPct val="160000"/>
              </a:lnSpc>
            </a:pPr>
            <a:r>
              <a:rPr lang="fr-FR" dirty="0" smtClean="0"/>
              <a:t>Acidose lactique</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71</a:t>
            </a:fld>
            <a:endParaRPr lang="fr-BE"/>
          </a:p>
        </p:txBody>
      </p:sp>
    </p:spTree>
    <p:extLst>
      <p:ext uri="{BB962C8B-B14F-4D97-AF65-F5344CB8AC3E}">
        <p14:creationId xmlns:p14="http://schemas.microsoft.com/office/powerpoint/2010/main" val="28867024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Contre-indications des biguanides</a:t>
            </a:r>
            <a:endParaRPr lang="fr-FR" dirty="0"/>
          </a:p>
        </p:txBody>
      </p:sp>
      <p:sp>
        <p:nvSpPr>
          <p:cNvPr id="3" name="Espace réservé du contenu 2"/>
          <p:cNvSpPr>
            <a:spLocks noGrp="1"/>
          </p:cNvSpPr>
          <p:nvPr>
            <p:ph idx="1"/>
          </p:nvPr>
        </p:nvSpPr>
        <p:spPr/>
        <p:txBody>
          <a:bodyPr>
            <a:normAutofit fontScale="55000" lnSpcReduction="20000"/>
          </a:bodyPr>
          <a:lstStyle/>
          <a:p>
            <a:pPr algn="just">
              <a:lnSpc>
                <a:spcPct val="160000"/>
              </a:lnSpc>
            </a:pPr>
            <a:r>
              <a:rPr lang="fr-FR" b="1" dirty="0">
                <a:solidFill>
                  <a:srgbClr val="0000FF"/>
                </a:solidFill>
              </a:rPr>
              <a:t>Diminution de l’élimination</a:t>
            </a:r>
            <a:r>
              <a:rPr lang="fr-FR" b="1" dirty="0"/>
              <a:t>: insuffisance </a:t>
            </a:r>
            <a:r>
              <a:rPr lang="fr-FR" b="1" dirty="0" smtClean="0"/>
              <a:t>rénale même modérée</a:t>
            </a:r>
            <a:endParaRPr lang="fr-FR" b="1" dirty="0"/>
          </a:p>
          <a:p>
            <a:pPr algn="just">
              <a:lnSpc>
                <a:spcPct val="160000"/>
              </a:lnSpc>
            </a:pPr>
            <a:r>
              <a:rPr lang="fr-FR" b="1" dirty="0" smtClean="0"/>
              <a:t>Affections aiguës susceptibles </a:t>
            </a:r>
            <a:r>
              <a:rPr lang="fr-FR" b="1" dirty="0" smtClean="0">
                <a:solidFill>
                  <a:srgbClr val="0000FF"/>
                </a:solidFill>
              </a:rPr>
              <a:t>d’altérer la fonction rénale </a:t>
            </a:r>
            <a:r>
              <a:rPr lang="fr-FR" b="1" dirty="0" smtClean="0"/>
              <a:t>telles que:</a:t>
            </a:r>
          </a:p>
          <a:p>
            <a:pPr lvl="1" algn="just">
              <a:lnSpc>
                <a:spcPct val="160000"/>
              </a:lnSpc>
            </a:pPr>
            <a:r>
              <a:rPr lang="fr-FR" b="1" dirty="0" smtClean="0"/>
              <a:t>Examen </a:t>
            </a:r>
            <a:r>
              <a:rPr lang="fr-FR" b="1" dirty="0"/>
              <a:t>radiologique nécessitant l’injection de produits iodés du fait de risque d’insuffisance rénal et donc d’induction d’une acidose lactique (Arrêt des biguanides avant un examen avec produit de contraste et 48h après (risque de néphropathie aux produits de contraste avec </a:t>
            </a:r>
            <a:r>
              <a:rPr lang="fr-FR" b="1" dirty="0" err="1"/>
              <a:t>tubulopathie</a:t>
            </a:r>
            <a:r>
              <a:rPr lang="fr-FR" b="1" dirty="0"/>
              <a:t> aiguë et insuffisance rénale entraînant une accumulation du biguanide), et de manière générale, avant toute procédure risquant d’entraîner une insuffisance rénale fonctionnelle (intervention par exemple).</a:t>
            </a:r>
            <a:endParaRPr lang="fr-FR" b="1" dirty="0" smtClean="0"/>
          </a:p>
          <a:p>
            <a:pPr lvl="1" algn="just">
              <a:lnSpc>
                <a:spcPct val="160000"/>
              </a:lnSpc>
            </a:pPr>
            <a:r>
              <a:rPr lang="fr-FR" b="1" dirty="0" smtClean="0"/>
              <a:t>Déshydratation</a:t>
            </a:r>
          </a:p>
          <a:p>
            <a:pPr lvl="1" algn="just">
              <a:lnSpc>
                <a:spcPct val="160000"/>
              </a:lnSpc>
            </a:pPr>
            <a:r>
              <a:rPr lang="fr-FR" b="1" dirty="0" smtClean="0"/>
              <a:t>Choc</a:t>
            </a:r>
          </a:p>
          <a:p>
            <a:pPr lvl="1" algn="just">
              <a:lnSpc>
                <a:spcPct val="160000"/>
              </a:lnSpc>
            </a:pPr>
            <a:r>
              <a:rPr lang="fr-FR" b="1" dirty="0" smtClean="0"/>
              <a:t>Infection grave</a:t>
            </a:r>
          </a:p>
          <a:p>
            <a:pPr lvl="1" algn="just">
              <a:lnSpc>
                <a:spcPct val="160000"/>
              </a:lnSpc>
            </a:pPr>
            <a:r>
              <a:rPr lang="fr-FR" b="1" dirty="0" smtClean="0"/>
              <a:t>Anesthésie générale</a:t>
            </a:r>
            <a:endParaRPr lang="fr-FR" b="1"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72</a:t>
            </a:fld>
            <a:endParaRPr lang="fr-BE"/>
          </a:p>
        </p:txBody>
      </p:sp>
    </p:spTree>
    <p:extLst>
      <p:ext uri="{BB962C8B-B14F-4D97-AF65-F5344CB8AC3E}">
        <p14:creationId xmlns:p14="http://schemas.microsoft.com/office/powerpoint/2010/main" val="40401799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Contre-indications des biguanides</a:t>
            </a:r>
            <a:endParaRPr lang="fr-FR" dirty="0"/>
          </a:p>
        </p:txBody>
      </p:sp>
      <p:sp>
        <p:nvSpPr>
          <p:cNvPr id="3" name="Espace réservé du contenu 2"/>
          <p:cNvSpPr>
            <a:spLocks noGrp="1"/>
          </p:cNvSpPr>
          <p:nvPr>
            <p:ph idx="1"/>
          </p:nvPr>
        </p:nvSpPr>
        <p:spPr/>
        <p:txBody>
          <a:bodyPr>
            <a:normAutofit fontScale="70000" lnSpcReduction="20000"/>
          </a:bodyPr>
          <a:lstStyle/>
          <a:p>
            <a:pPr algn="just">
              <a:lnSpc>
                <a:spcPct val="160000"/>
              </a:lnSpc>
            </a:pPr>
            <a:r>
              <a:rPr lang="fr-FR" b="1" dirty="0" smtClean="0"/>
              <a:t>Affection entraînant une </a:t>
            </a:r>
            <a:r>
              <a:rPr lang="fr-FR" b="1" dirty="0" smtClean="0">
                <a:solidFill>
                  <a:srgbClr val="0000FF"/>
                </a:solidFill>
              </a:rPr>
              <a:t>hypoxie tissulaire </a:t>
            </a:r>
            <a:r>
              <a:rPr lang="fr-FR" b="1" dirty="0" smtClean="0"/>
              <a:t>(insuffisance cardiaque, respiratoire,..)</a:t>
            </a:r>
          </a:p>
          <a:p>
            <a:pPr algn="just">
              <a:lnSpc>
                <a:spcPct val="160000"/>
              </a:lnSpc>
            </a:pPr>
            <a:r>
              <a:rPr lang="fr-FR" b="1" dirty="0" smtClean="0">
                <a:solidFill>
                  <a:srgbClr val="0000FF"/>
                </a:solidFill>
              </a:rPr>
              <a:t>Insuffisance hépatocellulaire, alcoolisme, intoxication alcoolique aiguë</a:t>
            </a:r>
          </a:p>
          <a:p>
            <a:pPr algn="just">
              <a:lnSpc>
                <a:spcPct val="160000"/>
              </a:lnSpc>
            </a:pPr>
            <a:r>
              <a:rPr lang="fr-FR" b="1" dirty="0" smtClean="0"/>
              <a:t>Diabète type 1</a:t>
            </a:r>
          </a:p>
          <a:p>
            <a:pPr algn="just">
              <a:lnSpc>
                <a:spcPct val="160000"/>
              </a:lnSpc>
            </a:pPr>
            <a:r>
              <a:rPr lang="fr-FR" b="1" dirty="0" smtClean="0"/>
              <a:t>Allaitement, grossesse.</a:t>
            </a:r>
          </a:p>
          <a:p>
            <a:pPr algn="just">
              <a:lnSpc>
                <a:spcPct val="160000"/>
              </a:lnSpc>
            </a:pPr>
            <a:r>
              <a:rPr lang="fr-FR" b="1" dirty="0" smtClean="0"/>
              <a:t>Ne pas utilisée chez la femme enceinte et les personnes </a:t>
            </a:r>
            <a:r>
              <a:rPr lang="fr-FR" b="1" dirty="0" err="1" smtClean="0"/>
              <a:t>agées</a:t>
            </a:r>
            <a:r>
              <a:rPr lang="fr-FR" b="1" dirty="0" smtClean="0"/>
              <a:t>.</a:t>
            </a:r>
            <a:endParaRPr lang="fr-FR" dirty="0" smtClean="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73</a:t>
            </a:fld>
            <a:endParaRPr lang="fr-BE"/>
          </a:p>
        </p:txBody>
      </p:sp>
    </p:spTree>
    <p:extLst>
      <p:ext uri="{BB962C8B-B14F-4D97-AF65-F5344CB8AC3E}">
        <p14:creationId xmlns:p14="http://schemas.microsoft.com/office/powerpoint/2010/main" val="34290215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Sulfamides hypoglycémiants</a:t>
            </a:r>
            <a:endParaRPr lang="fr-FR" dirty="0"/>
          </a:p>
        </p:txBody>
      </p:sp>
      <p:sp>
        <p:nvSpPr>
          <p:cNvPr id="3" name="Espace réservé du contenu 2"/>
          <p:cNvSpPr>
            <a:spLocks noGrp="1"/>
          </p:cNvSpPr>
          <p:nvPr>
            <p:ph idx="1"/>
          </p:nvPr>
        </p:nvSpPr>
        <p:spPr/>
        <p:txBody>
          <a:bodyPr>
            <a:normAutofit/>
          </a:bodyPr>
          <a:lstStyle/>
          <a:p>
            <a:r>
              <a:rPr lang="fr-FR" dirty="0" err="1" smtClean="0"/>
              <a:t>Glibornuride</a:t>
            </a:r>
            <a:r>
              <a:rPr lang="fr-FR" dirty="0" smtClean="0"/>
              <a:t> GLUTRIL® </a:t>
            </a:r>
          </a:p>
          <a:p>
            <a:r>
              <a:rPr lang="fr-FR" dirty="0" err="1" smtClean="0"/>
              <a:t>Glipizide</a:t>
            </a:r>
            <a:r>
              <a:rPr lang="fr-FR" dirty="0" smtClean="0"/>
              <a:t> MINIDIAB® </a:t>
            </a:r>
          </a:p>
          <a:p>
            <a:r>
              <a:rPr lang="fr-FR" dirty="0" err="1" smtClean="0"/>
              <a:t>Glibenclamide</a:t>
            </a:r>
            <a:r>
              <a:rPr lang="fr-FR" dirty="0" smtClean="0"/>
              <a:t> DAONIL® (1.25,2.5,5mg) </a:t>
            </a:r>
          </a:p>
          <a:p>
            <a:r>
              <a:rPr lang="fr-FR" dirty="0" err="1" smtClean="0"/>
              <a:t>Glicazide</a:t>
            </a:r>
            <a:r>
              <a:rPr lang="fr-FR" dirty="0" smtClean="0"/>
              <a:t> DIAMICRON® (80mg) </a:t>
            </a:r>
          </a:p>
          <a:p>
            <a:r>
              <a:rPr lang="fr-FR" dirty="0" err="1" smtClean="0"/>
              <a:t>Glimépiride</a:t>
            </a:r>
            <a:r>
              <a:rPr lang="fr-FR" dirty="0" smtClean="0"/>
              <a:t> AMAREL® (1,2,3,4mg) </a:t>
            </a:r>
          </a:p>
          <a:p>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74</a:t>
            </a:fld>
            <a:endParaRPr lang="fr-B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Propriétés pharmacodynamiques des Sulfamides hypoglycémiants</a:t>
            </a:r>
            <a:endParaRPr lang="fr-FR" dirty="0"/>
          </a:p>
        </p:txBody>
      </p:sp>
      <p:sp>
        <p:nvSpPr>
          <p:cNvPr id="3" name="Espace réservé du contenu 2"/>
          <p:cNvSpPr>
            <a:spLocks noGrp="1"/>
          </p:cNvSpPr>
          <p:nvPr>
            <p:ph idx="1"/>
          </p:nvPr>
        </p:nvSpPr>
        <p:spPr/>
        <p:txBody>
          <a:bodyPr>
            <a:normAutofit fontScale="70000" lnSpcReduction="20000"/>
          </a:bodyPr>
          <a:lstStyle/>
          <a:p>
            <a:pPr algn="just">
              <a:lnSpc>
                <a:spcPct val="160000"/>
              </a:lnSpc>
            </a:pPr>
            <a:r>
              <a:rPr lang="fr-FR" b="1" dirty="0" err="1" smtClean="0">
                <a:solidFill>
                  <a:srgbClr val="0000FF"/>
                </a:solidFill>
              </a:rPr>
              <a:t>Sécrétagogues</a:t>
            </a:r>
            <a:r>
              <a:rPr lang="fr-FR" b="1" dirty="0" smtClean="0">
                <a:solidFill>
                  <a:srgbClr val="0000FF"/>
                </a:solidFill>
              </a:rPr>
              <a:t>: stimulent la sécrétion d’insuline (effet pancréatique</a:t>
            </a:r>
            <a:r>
              <a:rPr lang="fr-FR" dirty="0" smtClean="0"/>
              <a:t>)</a:t>
            </a:r>
          </a:p>
          <a:p>
            <a:pPr algn="just">
              <a:lnSpc>
                <a:spcPct val="160000"/>
              </a:lnSpc>
            </a:pPr>
            <a:r>
              <a:rPr lang="fr-FR" dirty="0" smtClean="0"/>
              <a:t>Sont capables d’abaisser l’HbA1c d’environ 1 à 1,5%;</a:t>
            </a:r>
          </a:p>
          <a:p>
            <a:pPr algn="just">
              <a:lnSpc>
                <a:spcPct val="160000"/>
              </a:lnSpc>
            </a:pPr>
            <a:r>
              <a:rPr lang="fr-FR" dirty="0" smtClean="0"/>
              <a:t>Permettent de réduire les complications </a:t>
            </a:r>
            <a:r>
              <a:rPr lang="fr-FR" dirty="0" err="1" smtClean="0"/>
              <a:t>microangiopathiques</a:t>
            </a:r>
            <a:r>
              <a:rPr lang="fr-FR" dirty="0" smtClean="0"/>
              <a:t> (rétinopathies, </a:t>
            </a:r>
            <a:r>
              <a:rPr lang="fr-FR" dirty="0" err="1" smtClean="0"/>
              <a:t>nephropathies</a:t>
            </a:r>
            <a:r>
              <a:rPr lang="fr-FR" dirty="0" smtClean="0"/>
              <a:t>) liées à l’hyperglycémie,</a:t>
            </a:r>
          </a:p>
          <a:p>
            <a:pPr algn="just">
              <a:lnSpc>
                <a:spcPct val="160000"/>
              </a:lnSpc>
            </a:pPr>
            <a:r>
              <a:rPr lang="fr-FR" dirty="0" smtClean="0"/>
              <a:t>Pas d’effet démontré sur les </a:t>
            </a:r>
            <a:r>
              <a:rPr lang="fr-FR" dirty="0" err="1" smtClean="0"/>
              <a:t>macroangiopathies</a:t>
            </a:r>
            <a:r>
              <a:rPr lang="fr-FR" dirty="0" smtClean="0"/>
              <a:t> (complications cardiovasculaires responsables de la mortalité liée au diabète)</a:t>
            </a:r>
          </a:p>
          <a:p>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75</a:t>
            </a:fld>
            <a:endParaRPr lang="fr-BE"/>
          </a:p>
        </p:txBody>
      </p:sp>
    </p:spTree>
    <p:extLst>
      <p:ext uri="{BB962C8B-B14F-4D97-AF65-F5344CB8AC3E}">
        <p14:creationId xmlns:p14="http://schemas.microsoft.com/office/powerpoint/2010/main" val="7381218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Propriétés pharmacodynamiques des Sulfamides hypoglycémiants</a:t>
            </a:r>
            <a:endParaRPr lang="fr-FR" dirty="0"/>
          </a:p>
        </p:txBody>
      </p:sp>
      <p:sp>
        <p:nvSpPr>
          <p:cNvPr id="3" name="Espace réservé du contenu 2"/>
          <p:cNvSpPr>
            <a:spLocks noGrp="1"/>
          </p:cNvSpPr>
          <p:nvPr>
            <p:ph idx="1"/>
          </p:nvPr>
        </p:nvSpPr>
        <p:spPr/>
        <p:txBody>
          <a:bodyPr>
            <a:normAutofit fontScale="92500" lnSpcReduction="20000"/>
          </a:bodyPr>
          <a:lstStyle/>
          <a:p>
            <a:pPr algn="just">
              <a:lnSpc>
                <a:spcPct val="150000"/>
              </a:lnSpc>
            </a:pPr>
            <a:r>
              <a:rPr lang="fr-FR" b="1" dirty="0" smtClean="0">
                <a:solidFill>
                  <a:srgbClr val="0000FF"/>
                </a:solidFill>
              </a:rPr>
              <a:t>Effets </a:t>
            </a:r>
            <a:r>
              <a:rPr lang="fr-FR" b="1" dirty="0" err="1" smtClean="0">
                <a:solidFill>
                  <a:srgbClr val="0000FF"/>
                </a:solidFill>
              </a:rPr>
              <a:t>extrapancréatiques</a:t>
            </a:r>
            <a:r>
              <a:rPr lang="fr-FR" dirty="0" smtClean="0"/>
              <a:t>: </a:t>
            </a:r>
            <a:r>
              <a:rPr lang="fr-FR" dirty="0" err="1" smtClean="0"/>
              <a:t>glimépiride</a:t>
            </a:r>
            <a:r>
              <a:rPr lang="fr-FR" dirty="0" smtClean="0"/>
              <a:t>, </a:t>
            </a:r>
            <a:r>
              <a:rPr lang="fr-FR" dirty="0" err="1" smtClean="0"/>
              <a:t>glibenclamide</a:t>
            </a:r>
            <a:r>
              <a:rPr lang="fr-FR" dirty="0" smtClean="0"/>
              <a:t> augmenteraient la sensibilité à l’insuline des tissus périphériques: foie, muscles, tissus adipeux.</a:t>
            </a:r>
          </a:p>
          <a:p>
            <a:pPr algn="just">
              <a:lnSpc>
                <a:spcPct val="150000"/>
              </a:lnSpc>
            </a:pPr>
            <a:r>
              <a:rPr lang="fr-FR" dirty="0" smtClean="0"/>
              <a:t>En situation de traitement chronique, les sulfamides hypoglycémiants diminuent la production hépatique de glucose,</a:t>
            </a:r>
          </a:p>
          <a:p>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76</a:t>
            </a:fld>
            <a:endParaRPr lang="fr-BE"/>
          </a:p>
        </p:txBody>
      </p:sp>
    </p:spTree>
    <p:extLst>
      <p:ext uri="{BB962C8B-B14F-4D97-AF65-F5344CB8AC3E}">
        <p14:creationId xmlns:p14="http://schemas.microsoft.com/office/powerpoint/2010/main" val="34868535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sulfamides hypoglycémiants</a:t>
            </a:r>
            <a:endParaRPr lang="fr-FR" dirty="0"/>
          </a:p>
        </p:txBody>
      </p:sp>
      <p:sp>
        <p:nvSpPr>
          <p:cNvPr id="3" name="Espace réservé du contenu 2"/>
          <p:cNvSpPr>
            <a:spLocks noGrp="1"/>
          </p:cNvSpPr>
          <p:nvPr>
            <p:ph idx="1"/>
          </p:nvPr>
        </p:nvSpPr>
        <p:spPr/>
        <p:txBody>
          <a:bodyPr>
            <a:normAutofit fontScale="77500" lnSpcReduction="20000"/>
          </a:bodyPr>
          <a:lstStyle/>
          <a:p>
            <a:pPr algn="just">
              <a:lnSpc>
                <a:spcPct val="150000"/>
              </a:lnSpc>
            </a:pPr>
            <a:r>
              <a:rPr lang="fr-FR" b="1" dirty="0" smtClean="0"/>
              <a:t>Action pancréatique </a:t>
            </a:r>
            <a:r>
              <a:rPr lang="fr-FR" dirty="0" smtClean="0"/>
              <a:t>: </a:t>
            </a:r>
          </a:p>
          <a:p>
            <a:pPr algn="just">
              <a:lnSpc>
                <a:spcPct val="150000"/>
              </a:lnSpc>
            </a:pPr>
            <a:r>
              <a:rPr lang="fr-FR" dirty="0"/>
              <a:t>C</a:t>
            </a:r>
            <a:r>
              <a:rPr lang="fr-FR" dirty="0" smtClean="0"/>
              <a:t>e sont des </a:t>
            </a:r>
            <a:r>
              <a:rPr lang="fr-FR" b="1" dirty="0" smtClean="0">
                <a:solidFill>
                  <a:srgbClr val="0000FF"/>
                </a:solidFill>
              </a:rPr>
              <a:t>antagonistes des canaux potassiques ATP dépendants</a:t>
            </a:r>
            <a:r>
              <a:rPr lang="fr-FR" dirty="0" smtClean="0"/>
              <a:t>. </a:t>
            </a:r>
          </a:p>
          <a:p>
            <a:pPr algn="just">
              <a:lnSpc>
                <a:spcPct val="150000"/>
              </a:lnSpc>
            </a:pPr>
            <a:r>
              <a:rPr lang="fr-FR" dirty="0" smtClean="0"/>
              <a:t>En bloquant les canaux potassiques ils génèrent un afflux calcique dans les cellules β pancréatique provoquant une libération d’insuline. </a:t>
            </a:r>
          </a:p>
          <a:p>
            <a:pPr algn="just">
              <a:lnSpc>
                <a:spcPct val="150000"/>
              </a:lnSpc>
            </a:pPr>
            <a:r>
              <a:rPr lang="fr-FR" dirty="0" smtClean="0"/>
              <a:t>Il faut donc un pool basal d’insuline pour que les sulfamides hypoglycémiants soient efficaces. </a:t>
            </a:r>
          </a:p>
          <a:p>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77</a:t>
            </a:fld>
            <a:endParaRPr lang="fr-B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sulfamides hypoglycémiants</a:t>
            </a:r>
            <a:endParaRPr lang="fr-FR" dirty="0"/>
          </a:p>
        </p:txBody>
      </p:sp>
      <p:sp>
        <p:nvSpPr>
          <p:cNvPr id="3" name="Espace réservé du contenu 2"/>
          <p:cNvSpPr>
            <a:spLocks noGrp="1"/>
          </p:cNvSpPr>
          <p:nvPr>
            <p:ph idx="1"/>
          </p:nvPr>
        </p:nvSpPr>
        <p:spPr/>
        <p:txBody>
          <a:bodyPr>
            <a:normAutofit fontScale="70000" lnSpcReduction="20000"/>
          </a:bodyPr>
          <a:lstStyle/>
          <a:p>
            <a:pPr algn="just">
              <a:lnSpc>
                <a:spcPct val="160000"/>
              </a:lnSpc>
            </a:pPr>
            <a:r>
              <a:rPr lang="fr-FR" b="1" dirty="0" smtClean="0"/>
              <a:t>Détail sur le mécanisme d’action</a:t>
            </a:r>
            <a:r>
              <a:rPr lang="fr-FR" dirty="0" smtClean="0"/>
              <a:t>: </a:t>
            </a:r>
          </a:p>
          <a:p>
            <a:pPr algn="just">
              <a:lnSpc>
                <a:spcPct val="160000"/>
              </a:lnSpc>
            </a:pPr>
            <a:r>
              <a:rPr lang="fr-FR" dirty="0" smtClean="0"/>
              <a:t>Ils se lient à un récepteur situé sur la membrane plasmique appelé </a:t>
            </a:r>
            <a:r>
              <a:rPr lang="fr-FR" b="1" dirty="0" smtClean="0">
                <a:solidFill>
                  <a:srgbClr val="0000FF"/>
                </a:solidFill>
              </a:rPr>
              <a:t>SUR1</a:t>
            </a:r>
            <a:r>
              <a:rPr lang="fr-FR" dirty="0" smtClean="0"/>
              <a:t> (</a:t>
            </a:r>
            <a:r>
              <a:rPr lang="fr-FR" b="1" dirty="0" err="1" smtClean="0">
                <a:solidFill>
                  <a:srgbClr val="0000FF"/>
                </a:solidFill>
              </a:rPr>
              <a:t>sulfonylurea</a:t>
            </a:r>
            <a:r>
              <a:rPr lang="fr-FR" b="1" dirty="0" smtClean="0">
                <a:solidFill>
                  <a:srgbClr val="0000FF"/>
                </a:solidFill>
              </a:rPr>
              <a:t> </a:t>
            </a:r>
            <a:r>
              <a:rPr lang="fr-FR" b="1" dirty="0" err="1" smtClean="0">
                <a:solidFill>
                  <a:srgbClr val="0000FF"/>
                </a:solidFill>
              </a:rPr>
              <a:t>receptor</a:t>
            </a:r>
            <a:r>
              <a:rPr lang="fr-FR" dirty="0" smtClean="0"/>
              <a:t>)</a:t>
            </a:r>
          </a:p>
          <a:p>
            <a:pPr algn="just">
              <a:lnSpc>
                <a:spcPct val="160000"/>
              </a:lnSpc>
            </a:pPr>
            <a:r>
              <a:rPr lang="fr-FR" dirty="0" smtClean="0"/>
              <a:t>Et </a:t>
            </a:r>
            <a:r>
              <a:rPr lang="fr-FR" b="1" dirty="0" smtClean="0">
                <a:solidFill>
                  <a:srgbClr val="0000FF"/>
                </a:solidFill>
              </a:rPr>
              <a:t>inhibent l’efflux de potassium </a:t>
            </a:r>
            <a:r>
              <a:rPr lang="fr-FR" dirty="0" smtClean="0"/>
              <a:t>de la cellule </a:t>
            </a:r>
            <a:r>
              <a:rPr lang="el-GR" dirty="0" smtClean="0"/>
              <a:t>β</a:t>
            </a:r>
            <a:r>
              <a:rPr lang="fr-FR" dirty="0" smtClean="0"/>
              <a:t>  par fermeture des canaux potassiques ATP dépendants (</a:t>
            </a:r>
            <a:r>
              <a:rPr lang="fr-FR" b="1" dirty="0" smtClean="0">
                <a:solidFill>
                  <a:srgbClr val="0000FF"/>
                </a:solidFill>
              </a:rPr>
              <a:t>Kir 6.2</a:t>
            </a:r>
            <a:r>
              <a:rPr lang="fr-FR" dirty="0" smtClean="0"/>
              <a:t>).(</a:t>
            </a:r>
            <a:r>
              <a:rPr lang="fr-FR" sz="2900" i="1" dirty="0" smtClean="0"/>
              <a:t>Kir: </a:t>
            </a:r>
            <a:r>
              <a:rPr lang="fr-FR" sz="2900" i="1" dirty="0" err="1" smtClean="0"/>
              <a:t>inward</a:t>
            </a:r>
            <a:r>
              <a:rPr lang="fr-FR" sz="2900" i="1" dirty="0" smtClean="0"/>
              <a:t> rectifier potassium </a:t>
            </a:r>
            <a:r>
              <a:rPr lang="fr-FR" sz="2900" i="1" dirty="0" err="1" smtClean="0"/>
              <a:t>channel</a:t>
            </a:r>
            <a:r>
              <a:rPr lang="fr-FR" sz="2900" i="1" dirty="0" smtClean="0"/>
              <a:t>: canal potassique à rectification entrante)</a:t>
            </a:r>
          </a:p>
          <a:p>
            <a:pPr>
              <a:lnSpc>
                <a:spcPct val="160000"/>
              </a:lnSpc>
            </a:pPr>
            <a:r>
              <a:rPr lang="fr-FR" dirty="0" smtClean="0"/>
              <a:t>Quatre sous – unités SUR1 s’associent à 4 sous –unités kir 6.2 pour former le pore du canal,</a:t>
            </a: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78</a:t>
            </a:fld>
            <a:endParaRPr lang="fr-BE"/>
          </a:p>
        </p:txBody>
      </p:sp>
    </p:spTree>
    <p:extLst>
      <p:ext uri="{BB962C8B-B14F-4D97-AF65-F5344CB8AC3E}">
        <p14:creationId xmlns:p14="http://schemas.microsoft.com/office/powerpoint/2010/main" val="6249100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sulfamides hypoglycémiants</a:t>
            </a:r>
            <a:endParaRPr lang="fr-FR" dirty="0"/>
          </a:p>
        </p:txBody>
      </p:sp>
      <p:sp>
        <p:nvSpPr>
          <p:cNvPr id="3" name="Espace réservé du contenu 2"/>
          <p:cNvSpPr>
            <a:spLocks noGrp="1"/>
          </p:cNvSpPr>
          <p:nvPr>
            <p:ph idx="1"/>
          </p:nvPr>
        </p:nvSpPr>
        <p:spPr/>
        <p:txBody>
          <a:bodyPr>
            <a:normAutofit fontScale="62500" lnSpcReduction="20000"/>
          </a:bodyPr>
          <a:lstStyle/>
          <a:p>
            <a:pPr algn="just">
              <a:lnSpc>
                <a:spcPct val="160000"/>
              </a:lnSpc>
            </a:pPr>
            <a:r>
              <a:rPr lang="fr-FR" b="1" dirty="0" smtClean="0"/>
              <a:t>Détail sur le mécanisme d’action</a:t>
            </a:r>
            <a:r>
              <a:rPr lang="fr-FR" dirty="0" smtClean="0"/>
              <a:t>: </a:t>
            </a:r>
          </a:p>
          <a:p>
            <a:pPr algn="just">
              <a:lnSpc>
                <a:spcPct val="160000"/>
              </a:lnSpc>
            </a:pPr>
            <a:r>
              <a:rPr lang="fr-FR" b="1" dirty="0" smtClean="0">
                <a:solidFill>
                  <a:srgbClr val="FF0000"/>
                </a:solidFill>
              </a:rPr>
              <a:t>Physiologiquement la fermeture de ces canaux potassiques s’observe en cas d’hyperglycémie</a:t>
            </a:r>
            <a:r>
              <a:rPr lang="fr-FR" dirty="0" smtClean="0"/>
              <a:t>,</a:t>
            </a:r>
          </a:p>
          <a:p>
            <a:pPr algn="just">
              <a:lnSpc>
                <a:spcPct val="160000"/>
              </a:lnSpc>
            </a:pPr>
            <a:r>
              <a:rPr lang="fr-FR" dirty="0" smtClean="0"/>
              <a:t>En effet, le glucose est capté par les cellules </a:t>
            </a:r>
            <a:r>
              <a:rPr lang="el-GR" dirty="0" smtClean="0"/>
              <a:t>β</a:t>
            </a:r>
            <a:r>
              <a:rPr lang="fr-FR" dirty="0" smtClean="0"/>
              <a:t> du pancréas où il subit une glycolyse accompagnée de la formation d’ATP.</a:t>
            </a:r>
          </a:p>
          <a:p>
            <a:pPr algn="just">
              <a:lnSpc>
                <a:spcPct val="160000"/>
              </a:lnSpc>
            </a:pPr>
            <a:r>
              <a:rPr lang="fr-FR" dirty="0" smtClean="0"/>
              <a:t>L’↗ des cc d’ATP entraine une fermeture des canaux potassiques KATP,</a:t>
            </a:r>
          </a:p>
          <a:p>
            <a:pPr algn="just">
              <a:lnSpc>
                <a:spcPct val="160000"/>
              </a:lnSpc>
            </a:pPr>
            <a:r>
              <a:rPr lang="fr-FR" dirty="0" smtClean="0"/>
              <a:t>L’↗cc du K intracellulaire qui en résulte crée une dépolarisation cellulaire suffisante pour déclencher l’ouverture des canaux calciques voltage-dépendants.</a:t>
            </a: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79</a:t>
            </a:fld>
            <a:endParaRPr lang="fr-BE"/>
          </a:p>
        </p:txBody>
      </p:sp>
    </p:spTree>
    <p:extLst>
      <p:ext uri="{BB962C8B-B14F-4D97-AF65-F5344CB8AC3E}">
        <p14:creationId xmlns:p14="http://schemas.microsoft.com/office/powerpoint/2010/main" val="3639111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sulfamides hypoglycémiants</a:t>
            </a:r>
            <a:endParaRPr lang="fr-FR" dirty="0"/>
          </a:p>
        </p:txBody>
      </p:sp>
      <p:sp>
        <p:nvSpPr>
          <p:cNvPr id="3" name="Espace réservé du contenu 2"/>
          <p:cNvSpPr>
            <a:spLocks noGrp="1"/>
          </p:cNvSpPr>
          <p:nvPr>
            <p:ph idx="1"/>
          </p:nvPr>
        </p:nvSpPr>
        <p:spPr/>
        <p:txBody>
          <a:bodyPr>
            <a:normAutofit fontScale="70000" lnSpcReduction="20000"/>
          </a:bodyPr>
          <a:lstStyle/>
          <a:p>
            <a:pPr algn="just">
              <a:lnSpc>
                <a:spcPct val="160000"/>
              </a:lnSpc>
            </a:pPr>
            <a:r>
              <a:rPr lang="fr-FR" b="1" dirty="0" smtClean="0"/>
              <a:t>Détail sur le mécanisme d’action</a:t>
            </a:r>
            <a:r>
              <a:rPr lang="fr-FR" dirty="0" smtClean="0"/>
              <a:t>: </a:t>
            </a:r>
          </a:p>
          <a:p>
            <a:pPr algn="just">
              <a:lnSpc>
                <a:spcPct val="160000"/>
              </a:lnSpc>
            </a:pPr>
            <a:r>
              <a:rPr lang="fr-FR" dirty="0" smtClean="0"/>
              <a:t>L’influx du calcium provoqué par l’ouverture de ces canaux conduit à l’exocytose de vésicules d’insuline vers la membrane plasmique.</a:t>
            </a:r>
          </a:p>
          <a:p>
            <a:pPr algn="just">
              <a:lnSpc>
                <a:spcPct val="160000"/>
              </a:lnSpc>
            </a:pPr>
            <a:r>
              <a:rPr lang="fr-FR" dirty="0" smtClean="0"/>
              <a:t>L’↗ de la sécrétion d’insuline est sensiblement identique quelque soit le niveau glycémique. </a:t>
            </a:r>
          </a:p>
          <a:p>
            <a:pPr algn="just">
              <a:lnSpc>
                <a:spcPct val="160000"/>
              </a:lnSpc>
            </a:pPr>
            <a:r>
              <a:rPr lang="fr-FR" dirty="0" smtClean="0"/>
              <a:t>En effet </a:t>
            </a:r>
            <a:r>
              <a:rPr lang="fr-FR" b="1" dirty="0" smtClean="0">
                <a:solidFill>
                  <a:srgbClr val="FF0000"/>
                </a:solidFill>
              </a:rPr>
              <a:t>il s’agit d’une libération d’insuline </a:t>
            </a:r>
            <a:r>
              <a:rPr lang="fr-FR" b="1" dirty="0" err="1" smtClean="0">
                <a:solidFill>
                  <a:srgbClr val="FF0000"/>
                </a:solidFill>
              </a:rPr>
              <a:t>présynthétisée</a:t>
            </a:r>
            <a:r>
              <a:rPr lang="fr-FR" b="1" dirty="0" smtClean="0">
                <a:solidFill>
                  <a:srgbClr val="FF0000"/>
                </a:solidFill>
              </a:rPr>
              <a:t> et non d’une ↗ de synthèse d’hormone</a:t>
            </a:r>
            <a:r>
              <a:rPr lang="fr-FR" dirty="0" smtClean="0"/>
              <a:t>, Cela implique que le patient présente un pancréas fonctionnel</a:t>
            </a: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80</a:t>
            </a:fld>
            <a:endParaRPr lang="fr-BE"/>
          </a:p>
        </p:txBody>
      </p:sp>
    </p:spTree>
    <p:extLst>
      <p:ext uri="{BB962C8B-B14F-4D97-AF65-F5344CB8AC3E}">
        <p14:creationId xmlns:p14="http://schemas.microsoft.com/office/powerpoint/2010/main" val="3211761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sulfamides hypoglycémiants</a:t>
            </a:r>
            <a:endParaRPr lang="fr-FR" dirty="0"/>
          </a:p>
        </p:txBody>
      </p:sp>
      <p:pic>
        <p:nvPicPr>
          <p:cNvPr id="3074" name="Picture 2" descr="Les insulinosécréteurs, sulfamides et glinides - ScienceDirec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0717" y="1430070"/>
            <a:ext cx="8361763" cy="5095274"/>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81</a:t>
            </a:fld>
            <a:endParaRPr lang="fr-BE"/>
          </a:p>
        </p:txBody>
      </p:sp>
    </p:spTree>
    <p:extLst>
      <p:ext uri="{BB962C8B-B14F-4D97-AF65-F5344CB8AC3E}">
        <p14:creationId xmlns:p14="http://schemas.microsoft.com/office/powerpoint/2010/main" val="396304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Mécanisme d’action des sulfamides hypoglycémiants</a:t>
            </a:r>
            <a:endParaRPr lang="fr-FR" dirty="0"/>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82</a:t>
            </a:fld>
            <a:endParaRPr lang="fr-BE"/>
          </a:p>
        </p:txBody>
      </p:sp>
      <p:sp>
        <p:nvSpPr>
          <p:cNvPr id="5" name="Espace réservé du contenu 4"/>
          <p:cNvSpPr>
            <a:spLocks noGrp="1"/>
          </p:cNvSpPr>
          <p:nvPr>
            <p:ph idx="1"/>
          </p:nvPr>
        </p:nvSpPr>
        <p:spPr/>
        <p:txBody>
          <a:bodyPr/>
          <a:lstStyle/>
          <a:p>
            <a:endParaRPr lang="fr-FR"/>
          </a:p>
        </p:txBody>
      </p:sp>
      <p:pic>
        <p:nvPicPr>
          <p:cNvPr id="1026" name="Picture 2" descr="Médicamen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17638"/>
            <a:ext cx="7931224" cy="470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9502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Pharmacocinétique des sulfamides hypoglycémiants</a:t>
            </a:r>
            <a:endParaRPr lang="fr-FR" dirty="0"/>
          </a:p>
        </p:txBody>
      </p:sp>
      <p:sp>
        <p:nvSpPr>
          <p:cNvPr id="3" name="Espace réservé du contenu 2"/>
          <p:cNvSpPr>
            <a:spLocks noGrp="1"/>
          </p:cNvSpPr>
          <p:nvPr>
            <p:ph idx="1"/>
          </p:nvPr>
        </p:nvSpPr>
        <p:spPr/>
        <p:txBody>
          <a:bodyPr>
            <a:normAutofit fontScale="70000" lnSpcReduction="20000"/>
          </a:bodyPr>
          <a:lstStyle/>
          <a:p>
            <a:pPr algn="just">
              <a:lnSpc>
                <a:spcPct val="170000"/>
              </a:lnSpc>
            </a:pPr>
            <a:r>
              <a:rPr lang="fr-FR" dirty="0" smtClean="0"/>
              <a:t>Les sulfamides hypoglycémiants sont des acides faibles,</a:t>
            </a:r>
          </a:p>
          <a:p>
            <a:pPr algn="just">
              <a:lnSpc>
                <a:spcPct val="170000"/>
              </a:lnSpc>
            </a:pPr>
            <a:r>
              <a:rPr lang="fr-FR" dirty="0" smtClean="0"/>
              <a:t>Totalement ionisés au pH physiologiques</a:t>
            </a:r>
          </a:p>
          <a:p>
            <a:pPr algn="just">
              <a:lnSpc>
                <a:spcPct val="170000"/>
              </a:lnSpc>
            </a:pPr>
            <a:r>
              <a:rPr lang="fr-FR" dirty="0" smtClean="0"/>
              <a:t>La résorption digestive est rapide et complète</a:t>
            </a:r>
          </a:p>
          <a:p>
            <a:pPr algn="just">
              <a:lnSpc>
                <a:spcPct val="170000"/>
              </a:lnSpc>
            </a:pPr>
            <a:r>
              <a:rPr lang="fr-FR" b="1" dirty="0" smtClean="0">
                <a:solidFill>
                  <a:srgbClr val="0000FF"/>
                </a:solidFill>
              </a:rPr>
              <a:t>Forte liaison aux protéines plasmatiques (90%)</a:t>
            </a:r>
          </a:p>
          <a:p>
            <a:pPr algn="just">
              <a:lnSpc>
                <a:spcPct val="170000"/>
              </a:lnSpc>
            </a:pPr>
            <a:r>
              <a:rPr lang="fr-FR" dirty="0" smtClean="0"/>
              <a:t>La demi vie : 2 à 20 heures, alors que la durée d’action s’étend jusqu’à 24 h.</a:t>
            </a:r>
          </a:p>
          <a:p>
            <a:pPr algn="just">
              <a:lnSpc>
                <a:spcPct val="170000"/>
              </a:lnSpc>
            </a:pPr>
            <a:r>
              <a:rPr lang="fr-FR" dirty="0" smtClean="0"/>
              <a:t>Les différentes durées d’action permettent de scinder les sulfamides en 3 classes:</a:t>
            </a:r>
          </a:p>
          <a:p>
            <a:pPr algn="just"/>
            <a:endParaRPr lang="fr-FR" dirty="0" smtClean="0"/>
          </a:p>
          <a:p>
            <a:pPr algn="just"/>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83</a:t>
            </a:fld>
            <a:endParaRPr lang="fr-BE"/>
          </a:p>
        </p:txBody>
      </p:sp>
    </p:spTree>
    <p:extLst>
      <p:ext uri="{BB962C8B-B14F-4D97-AF65-F5344CB8AC3E}">
        <p14:creationId xmlns:p14="http://schemas.microsoft.com/office/powerpoint/2010/main" val="3280628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Pharmacocinétique des sulfamides hypoglycémiants</a:t>
            </a:r>
            <a:endParaRPr lang="fr-FR" dirty="0"/>
          </a:p>
        </p:txBody>
      </p:sp>
      <p:sp>
        <p:nvSpPr>
          <p:cNvPr id="3" name="Espace réservé du contenu 2"/>
          <p:cNvSpPr>
            <a:spLocks noGrp="1"/>
          </p:cNvSpPr>
          <p:nvPr>
            <p:ph idx="1"/>
          </p:nvPr>
        </p:nvSpPr>
        <p:spPr/>
        <p:txBody>
          <a:bodyPr>
            <a:normAutofit fontScale="70000" lnSpcReduction="20000"/>
          </a:bodyPr>
          <a:lstStyle/>
          <a:p>
            <a:pPr algn="just">
              <a:lnSpc>
                <a:spcPct val="170000"/>
              </a:lnSpc>
            </a:pPr>
            <a:r>
              <a:rPr lang="fr-FR" dirty="0" smtClean="0"/>
              <a:t>Les différentes durées d’action permettent de scinder les sulfamides en 3 classes:</a:t>
            </a:r>
          </a:p>
          <a:p>
            <a:pPr lvl="1" algn="just">
              <a:lnSpc>
                <a:spcPct val="170000"/>
              </a:lnSpc>
            </a:pPr>
            <a:r>
              <a:rPr lang="fr-FR" dirty="0" smtClean="0"/>
              <a:t>Durée d’action moyenne (3-4 h): </a:t>
            </a:r>
            <a:r>
              <a:rPr lang="fr-FR" dirty="0" err="1" smtClean="0"/>
              <a:t>glipizide</a:t>
            </a:r>
            <a:r>
              <a:rPr lang="fr-FR" dirty="0" smtClean="0"/>
              <a:t> (</a:t>
            </a:r>
            <a:r>
              <a:rPr lang="fr-FR" dirty="0" err="1" smtClean="0"/>
              <a:t>Minidiab</a:t>
            </a:r>
            <a:r>
              <a:rPr lang="fr-FR" dirty="0" smtClean="0"/>
              <a:t>®)</a:t>
            </a:r>
          </a:p>
          <a:p>
            <a:pPr lvl="1" algn="just">
              <a:lnSpc>
                <a:spcPct val="170000"/>
              </a:lnSpc>
            </a:pPr>
            <a:r>
              <a:rPr lang="fr-FR" dirty="0" smtClean="0"/>
              <a:t>Longue durée d’action (10h et +): </a:t>
            </a:r>
            <a:r>
              <a:rPr lang="fr-FR" dirty="0" err="1" smtClean="0"/>
              <a:t>glimépiride</a:t>
            </a:r>
            <a:r>
              <a:rPr lang="fr-FR" dirty="0" smtClean="0"/>
              <a:t>, </a:t>
            </a:r>
            <a:r>
              <a:rPr lang="fr-FR" dirty="0" err="1" smtClean="0"/>
              <a:t>glibenclamide</a:t>
            </a:r>
            <a:r>
              <a:rPr lang="fr-FR" dirty="0" smtClean="0"/>
              <a:t>, </a:t>
            </a:r>
            <a:r>
              <a:rPr lang="fr-FR" dirty="0" err="1" smtClean="0"/>
              <a:t>gliclazide</a:t>
            </a:r>
            <a:r>
              <a:rPr lang="fr-FR" dirty="0" smtClean="0"/>
              <a:t> à libération modifiée</a:t>
            </a:r>
          </a:p>
          <a:p>
            <a:pPr lvl="1" algn="just">
              <a:lnSpc>
                <a:spcPct val="170000"/>
              </a:lnSpc>
            </a:pPr>
            <a:r>
              <a:rPr lang="fr-FR" dirty="0" smtClean="0"/>
              <a:t>Très longue durée d’action (45h et +): </a:t>
            </a:r>
            <a:r>
              <a:rPr lang="fr-FR" dirty="0" err="1" smtClean="0"/>
              <a:t>glipizide</a:t>
            </a:r>
            <a:r>
              <a:rPr lang="fr-FR" dirty="0" smtClean="0"/>
              <a:t> à libération prolongée</a:t>
            </a:r>
          </a:p>
          <a:p>
            <a:pPr algn="just">
              <a:lnSpc>
                <a:spcPct val="170000"/>
              </a:lnSpc>
            </a:pPr>
            <a:r>
              <a:rPr lang="fr-FR" b="1" dirty="0" smtClean="0">
                <a:solidFill>
                  <a:srgbClr val="0000FF"/>
                </a:solidFill>
              </a:rPr>
              <a:t>Métabolisme hépatique important </a:t>
            </a:r>
            <a:r>
              <a:rPr lang="fr-FR" dirty="0" smtClean="0"/>
              <a:t>(métabolites inactifs)</a:t>
            </a:r>
          </a:p>
          <a:p>
            <a:pPr algn="just">
              <a:lnSpc>
                <a:spcPct val="170000"/>
              </a:lnSpc>
            </a:pPr>
            <a:r>
              <a:rPr lang="fr-FR" dirty="0" smtClean="0"/>
              <a:t>Elimination principalement urinaire (sauf </a:t>
            </a:r>
            <a:r>
              <a:rPr lang="fr-FR" dirty="0" err="1" smtClean="0"/>
              <a:t>glibenclamide</a:t>
            </a:r>
            <a:r>
              <a:rPr lang="fr-FR" dirty="0" smtClean="0"/>
              <a:t> (biliaire)</a:t>
            </a:r>
          </a:p>
          <a:p>
            <a:pPr algn="just"/>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84</a:t>
            </a:fld>
            <a:endParaRPr lang="fr-BE"/>
          </a:p>
        </p:txBody>
      </p:sp>
    </p:spTree>
    <p:extLst>
      <p:ext uri="{BB962C8B-B14F-4D97-AF65-F5344CB8AC3E}">
        <p14:creationId xmlns:p14="http://schemas.microsoft.com/office/powerpoint/2010/main" val="21705472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Effets indésirables des sulfamides hypoglycémiants</a:t>
            </a:r>
            <a:endParaRPr lang="fr-FR" dirty="0"/>
          </a:p>
        </p:txBody>
      </p:sp>
      <p:sp>
        <p:nvSpPr>
          <p:cNvPr id="3" name="Espace réservé du contenu 2"/>
          <p:cNvSpPr>
            <a:spLocks noGrp="1"/>
          </p:cNvSpPr>
          <p:nvPr>
            <p:ph idx="1"/>
          </p:nvPr>
        </p:nvSpPr>
        <p:spPr/>
        <p:txBody>
          <a:bodyPr>
            <a:normAutofit fontScale="62500" lnSpcReduction="20000"/>
          </a:bodyPr>
          <a:lstStyle/>
          <a:p>
            <a:pPr lvl="0" algn="just">
              <a:lnSpc>
                <a:spcPct val="160000"/>
              </a:lnSpc>
            </a:pPr>
            <a:r>
              <a:rPr lang="fr-FR" dirty="0" smtClean="0"/>
              <a:t>Hypoglycémie</a:t>
            </a:r>
            <a:r>
              <a:rPr lang="fr-FR" dirty="0"/>
              <a:t>, surtout en cas de surdosage par posologie trop élevée ou par inhibition de leur catabolisme ou par suppression d'un repas à la suite d'un exercice physique inhabituel</a:t>
            </a:r>
          </a:p>
          <a:p>
            <a:pPr lvl="0" algn="just">
              <a:lnSpc>
                <a:spcPct val="160000"/>
              </a:lnSpc>
            </a:pPr>
            <a:r>
              <a:rPr lang="fr-FR" dirty="0" smtClean="0"/>
              <a:t>Troubles </a:t>
            </a:r>
            <a:r>
              <a:rPr lang="fr-FR" dirty="0"/>
              <a:t>digestifs (nausées, vomissements, cholestase)</a:t>
            </a:r>
          </a:p>
          <a:p>
            <a:pPr lvl="0" algn="just">
              <a:lnSpc>
                <a:spcPct val="160000"/>
              </a:lnSpc>
            </a:pPr>
            <a:r>
              <a:rPr lang="fr-FR" dirty="0" smtClean="0"/>
              <a:t>Troubles </a:t>
            </a:r>
            <a:r>
              <a:rPr lang="fr-FR" dirty="0"/>
              <a:t>sanguins (anémie hémolytique)</a:t>
            </a:r>
          </a:p>
          <a:p>
            <a:pPr lvl="0" algn="just">
              <a:lnSpc>
                <a:spcPct val="160000"/>
              </a:lnSpc>
            </a:pPr>
            <a:r>
              <a:rPr lang="fr-FR" dirty="0" smtClean="0"/>
              <a:t>Réactions </a:t>
            </a:r>
            <a:r>
              <a:rPr lang="fr-FR" dirty="0"/>
              <a:t>de type disulfirame ou </a:t>
            </a:r>
            <a:r>
              <a:rPr lang="fr-FR" dirty="0" err="1"/>
              <a:t>Antabuse</a:t>
            </a:r>
            <a:r>
              <a:rPr lang="fr-FR" dirty="0"/>
              <a:t>, surtout avec le </a:t>
            </a:r>
            <a:r>
              <a:rPr lang="fr-FR" dirty="0" err="1"/>
              <a:t>chlorpropamide</a:t>
            </a:r>
            <a:r>
              <a:rPr lang="fr-FR" dirty="0"/>
              <a:t> qui n'est plus commercialisé</a:t>
            </a:r>
          </a:p>
          <a:p>
            <a:pPr lvl="0" algn="just">
              <a:lnSpc>
                <a:spcPct val="160000"/>
              </a:lnSpc>
            </a:pPr>
            <a:r>
              <a:rPr lang="fr-FR" dirty="0" smtClean="0"/>
              <a:t>Hyponatrémies</a:t>
            </a:r>
            <a:r>
              <a:rPr lang="fr-FR" dirty="0"/>
              <a:t>, par potentialisation de l'effet de l'hormone antidiurétique.</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85</a:t>
            </a:fld>
            <a:endParaRPr lang="fr-BE"/>
          </a:p>
        </p:txBody>
      </p:sp>
    </p:spTree>
    <p:extLst>
      <p:ext uri="{BB962C8B-B14F-4D97-AF65-F5344CB8AC3E}">
        <p14:creationId xmlns:p14="http://schemas.microsoft.com/office/powerpoint/2010/main" val="38696733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Contre –indications des sulfamides hypoglycémiants</a:t>
            </a:r>
            <a:endParaRPr lang="fr-FR" dirty="0"/>
          </a:p>
        </p:txBody>
      </p:sp>
      <p:sp>
        <p:nvSpPr>
          <p:cNvPr id="3" name="Espace réservé du contenu 2"/>
          <p:cNvSpPr>
            <a:spLocks noGrp="1"/>
          </p:cNvSpPr>
          <p:nvPr>
            <p:ph idx="1"/>
          </p:nvPr>
        </p:nvSpPr>
        <p:spPr/>
        <p:txBody>
          <a:bodyPr>
            <a:normAutofit fontScale="70000" lnSpcReduction="20000"/>
          </a:bodyPr>
          <a:lstStyle/>
          <a:p>
            <a:pPr lvl="0" algn="just">
              <a:lnSpc>
                <a:spcPct val="160000"/>
              </a:lnSpc>
            </a:pPr>
            <a:r>
              <a:rPr lang="fr-FR" b="1" dirty="0" smtClean="0"/>
              <a:t>Contre-indications absolues</a:t>
            </a:r>
            <a:r>
              <a:rPr lang="fr-FR" dirty="0" smtClean="0"/>
              <a:t>:</a:t>
            </a:r>
          </a:p>
          <a:p>
            <a:pPr lvl="0" algn="just">
              <a:lnSpc>
                <a:spcPct val="160000"/>
              </a:lnSpc>
              <a:buFont typeface="Wingdings" panose="05000000000000000000" pitchFamily="2" charset="2"/>
              <a:buChar char="q"/>
            </a:pPr>
            <a:r>
              <a:rPr lang="fr-FR" dirty="0" err="1" smtClean="0"/>
              <a:t>Insulinopénie</a:t>
            </a:r>
            <a:r>
              <a:rPr lang="fr-FR" dirty="0" smtClean="0"/>
              <a:t> (diabète insulinodépendant, juvénile, </a:t>
            </a:r>
            <a:r>
              <a:rPr lang="fr-FR" dirty="0" err="1" smtClean="0"/>
              <a:t>acido-cétosique</a:t>
            </a:r>
            <a:r>
              <a:rPr lang="fr-FR" dirty="0" smtClean="0"/>
              <a:t>, </a:t>
            </a:r>
            <a:r>
              <a:rPr lang="fr-FR" dirty="0" err="1" smtClean="0"/>
              <a:t>précoma</a:t>
            </a:r>
            <a:r>
              <a:rPr lang="fr-FR" dirty="0" smtClean="0"/>
              <a:t> et coma diabétique)</a:t>
            </a:r>
          </a:p>
          <a:p>
            <a:pPr lvl="0" algn="just">
              <a:lnSpc>
                <a:spcPct val="160000"/>
              </a:lnSpc>
              <a:buFont typeface="Wingdings" panose="05000000000000000000" pitchFamily="2" charset="2"/>
              <a:buChar char="q"/>
            </a:pPr>
            <a:r>
              <a:rPr lang="fr-FR" dirty="0" smtClean="0"/>
              <a:t>Insuffisance rénale sévère ou insuffisance hépatocellulaire (risque de surdosage et d’hypoglycémie)</a:t>
            </a:r>
          </a:p>
          <a:p>
            <a:pPr lvl="0" algn="just">
              <a:lnSpc>
                <a:spcPct val="160000"/>
              </a:lnSpc>
              <a:buFont typeface="Wingdings" panose="05000000000000000000" pitchFamily="2" charset="2"/>
              <a:buChar char="q"/>
            </a:pPr>
            <a:r>
              <a:rPr lang="fr-FR" dirty="0" smtClean="0"/>
              <a:t>Porphyrie hépatique: risque de déclenchement d’une crise aiguë.</a:t>
            </a:r>
          </a:p>
          <a:p>
            <a:pPr lvl="0" algn="just">
              <a:lnSpc>
                <a:spcPct val="160000"/>
              </a:lnSpc>
              <a:buFont typeface="Wingdings" panose="05000000000000000000" pitchFamily="2" charset="2"/>
              <a:buChar char="q"/>
            </a:pPr>
            <a:r>
              <a:rPr lang="fr-FR" dirty="0" smtClean="0"/>
              <a:t>Hypersensibilité aux sulfamides (hypoglycémiant, antibactérien, diurétique)</a:t>
            </a: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86</a:t>
            </a:fld>
            <a:endParaRPr lang="fr-BE"/>
          </a:p>
        </p:txBody>
      </p:sp>
    </p:spTree>
    <p:extLst>
      <p:ext uri="{BB962C8B-B14F-4D97-AF65-F5344CB8AC3E}">
        <p14:creationId xmlns:p14="http://schemas.microsoft.com/office/powerpoint/2010/main" val="2007736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Contre –indications des sulfamides hypoglycémiants</a:t>
            </a:r>
            <a:endParaRPr lang="fr-FR" dirty="0"/>
          </a:p>
        </p:txBody>
      </p:sp>
      <p:sp>
        <p:nvSpPr>
          <p:cNvPr id="3" name="Espace réservé du contenu 2"/>
          <p:cNvSpPr>
            <a:spLocks noGrp="1"/>
          </p:cNvSpPr>
          <p:nvPr>
            <p:ph idx="1"/>
          </p:nvPr>
        </p:nvSpPr>
        <p:spPr/>
        <p:txBody>
          <a:bodyPr>
            <a:normAutofit fontScale="70000" lnSpcReduction="20000"/>
          </a:bodyPr>
          <a:lstStyle/>
          <a:p>
            <a:pPr lvl="0" algn="just">
              <a:lnSpc>
                <a:spcPct val="160000"/>
              </a:lnSpc>
            </a:pPr>
            <a:r>
              <a:rPr lang="fr-FR" b="1" dirty="0" smtClean="0"/>
              <a:t>Précautions d’emploi</a:t>
            </a:r>
            <a:r>
              <a:rPr lang="fr-FR" dirty="0" smtClean="0"/>
              <a:t>:</a:t>
            </a:r>
          </a:p>
          <a:p>
            <a:pPr lvl="0" algn="just">
              <a:lnSpc>
                <a:spcPct val="160000"/>
              </a:lnSpc>
              <a:buFont typeface="Wingdings" panose="05000000000000000000" pitchFamily="2" charset="2"/>
              <a:buChar char="q"/>
            </a:pPr>
            <a:r>
              <a:rPr lang="fr-FR" dirty="0" smtClean="0"/>
              <a:t>L’alcool, la malnutrition, le jeûne, les troubles de la conduite alimentaire et l’exercice physique intense augmentent le risque de survenue d’une hypoglycémie.</a:t>
            </a:r>
          </a:p>
          <a:p>
            <a:pPr lvl="0" algn="just">
              <a:lnSpc>
                <a:spcPct val="160000"/>
              </a:lnSpc>
              <a:buFont typeface="Wingdings" panose="05000000000000000000" pitchFamily="2" charset="2"/>
              <a:buChar char="q"/>
            </a:pPr>
            <a:r>
              <a:rPr lang="fr-FR" dirty="0" smtClean="0"/>
              <a:t>Il est important de manger après l’administration d’un sulfamide afin d’éviter le risque d’hypoglycémie</a:t>
            </a:r>
          </a:p>
          <a:p>
            <a:pPr lvl="0" algn="just">
              <a:lnSpc>
                <a:spcPct val="160000"/>
              </a:lnSpc>
              <a:buFont typeface="Wingdings" panose="05000000000000000000" pitchFamily="2" charset="2"/>
              <a:buChar char="q"/>
            </a:pPr>
            <a:r>
              <a:rPr lang="fr-FR" dirty="0" smtClean="0"/>
              <a:t>La fièvre, une infection, un traumatisme ou une intervention chirurgicale peuvent aussi perturber l’équilibre glycémique</a:t>
            </a:r>
          </a:p>
          <a:p>
            <a:pPr marL="0" lvl="0" indent="0" algn="just">
              <a:lnSpc>
                <a:spcPct val="160000"/>
              </a:lnSpc>
              <a:buNone/>
            </a:pP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87</a:t>
            </a:fld>
            <a:endParaRPr lang="fr-BE"/>
          </a:p>
        </p:txBody>
      </p:sp>
    </p:spTree>
    <p:extLst>
      <p:ext uri="{BB962C8B-B14F-4D97-AF65-F5344CB8AC3E}">
        <p14:creationId xmlns:p14="http://schemas.microsoft.com/office/powerpoint/2010/main" val="1563601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Contre –indications des sulfamides hypoglycémiants</a:t>
            </a:r>
            <a:endParaRPr lang="fr-FR" dirty="0"/>
          </a:p>
        </p:txBody>
      </p:sp>
      <p:sp>
        <p:nvSpPr>
          <p:cNvPr id="3" name="Espace réservé du contenu 2"/>
          <p:cNvSpPr>
            <a:spLocks noGrp="1"/>
          </p:cNvSpPr>
          <p:nvPr>
            <p:ph idx="1"/>
          </p:nvPr>
        </p:nvSpPr>
        <p:spPr/>
        <p:txBody>
          <a:bodyPr>
            <a:normAutofit fontScale="62500" lnSpcReduction="20000"/>
          </a:bodyPr>
          <a:lstStyle/>
          <a:p>
            <a:pPr lvl="0" algn="just">
              <a:lnSpc>
                <a:spcPct val="160000"/>
              </a:lnSpc>
            </a:pPr>
            <a:r>
              <a:rPr lang="fr-FR" b="1" dirty="0" smtClean="0"/>
              <a:t>Précautions d’emploi</a:t>
            </a:r>
            <a:r>
              <a:rPr lang="fr-FR" dirty="0" smtClean="0"/>
              <a:t>:</a:t>
            </a:r>
          </a:p>
          <a:p>
            <a:pPr lvl="0" algn="just">
              <a:lnSpc>
                <a:spcPct val="160000"/>
              </a:lnSpc>
              <a:buFont typeface="Wingdings" panose="05000000000000000000" pitchFamily="2" charset="2"/>
              <a:buChar char="q"/>
            </a:pPr>
            <a:r>
              <a:rPr lang="fr-FR" dirty="0" smtClean="0"/>
              <a:t>Les patients âgés (˃65 ans), dénutris, ou présentant une altération de l’état général, de même que les patients présentant une insuffisance surrénalienne ou hypophysaire ou un dysfonctionnement thyroïdien sont particulièrement sensibles à l’action hypoglycémiante des antidiabétiques. Chez ces patients il faut éviter d’utiliser des sulfamides hypoglycémiants à libération prolongée. Le traitement doit être initié en utilisant des doses réduites</a:t>
            </a:r>
          </a:p>
          <a:p>
            <a:pPr lvl="0" algn="just">
              <a:lnSpc>
                <a:spcPct val="160000"/>
              </a:lnSpc>
              <a:buFont typeface="Wingdings" panose="05000000000000000000" pitchFamily="2" charset="2"/>
              <a:buChar char="q"/>
            </a:pPr>
            <a:r>
              <a:rPr lang="fr-FR" dirty="0" smtClean="0"/>
              <a:t>Le </a:t>
            </a:r>
            <a:r>
              <a:rPr lang="fr-FR" dirty="0" err="1" smtClean="0"/>
              <a:t>glibenclamide</a:t>
            </a:r>
            <a:r>
              <a:rPr lang="fr-FR" dirty="0" smtClean="0"/>
              <a:t> doit être éviter chez les patients porteurs d’un déficit en G6PD (risque d’hémolyse)</a:t>
            </a: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88</a:t>
            </a:fld>
            <a:endParaRPr lang="fr-BE"/>
          </a:p>
        </p:txBody>
      </p:sp>
    </p:spTree>
    <p:extLst>
      <p:ext uri="{BB962C8B-B14F-4D97-AF65-F5344CB8AC3E}">
        <p14:creationId xmlns:p14="http://schemas.microsoft.com/office/powerpoint/2010/main" val="30387164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Contre –indications des sulfamides hypoglycémiants</a:t>
            </a:r>
            <a:endParaRPr lang="fr-FR" dirty="0"/>
          </a:p>
        </p:txBody>
      </p:sp>
      <p:sp>
        <p:nvSpPr>
          <p:cNvPr id="3" name="Espace réservé du contenu 2"/>
          <p:cNvSpPr>
            <a:spLocks noGrp="1"/>
          </p:cNvSpPr>
          <p:nvPr>
            <p:ph idx="1"/>
          </p:nvPr>
        </p:nvSpPr>
        <p:spPr/>
        <p:txBody>
          <a:bodyPr>
            <a:normAutofit fontScale="85000" lnSpcReduction="10000"/>
          </a:bodyPr>
          <a:lstStyle/>
          <a:p>
            <a:pPr lvl="0" algn="just">
              <a:lnSpc>
                <a:spcPct val="160000"/>
              </a:lnSpc>
              <a:buFont typeface="Wingdings" panose="05000000000000000000" pitchFamily="2" charset="2"/>
              <a:buChar char="q"/>
            </a:pPr>
            <a:r>
              <a:rPr lang="fr-FR" dirty="0" smtClean="0"/>
              <a:t>Les sulfamides hypoglycémiants sont généralement tératogènes chez l’animal à doses élevées</a:t>
            </a:r>
          </a:p>
          <a:p>
            <a:pPr lvl="0" algn="just">
              <a:lnSpc>
                <a:spcPct val="160000"/>
              </a:lnSpc>
              <a:buFont typeface="Wingdings" panose="05000000000000000000" pitchFamily="2" charset="2"/>
              <a:buChar char="q"/>
            </a:pPr>
            <a:r>
              <a:rPr lang="fr-FR" dirty="0" smtClean="0"/>
              <a:t>Ils sont donc contre – indiqués pendant la grossesse</a:t>
            </a:r>
          </a:p>
          <a:p>
            <a:pPr lvl="0" algn="just">
              <a:lnSpc>
                <a:spcPct val="160000"/>
              </a:lnSpc>
              <a:buFont typeface="Wingdings" panose="05000000000000000000" pitchFamily="2" charset="2"/>
              <a:buChar char="q"/>
            </a:pPr>
            <a:r>
              <a:rPr lang="fr-FR" dirty="0" smtClean="0"/>
              <a:t>Un sulfamide hypoglycémiant, le </a:t>
            </a:r>
            <a:r>
              <a:rPr lang="fr-FR" dirty="0" err="1" smtClean="0">
                <a:solidFill>
                  <a:srgbClr val="0000FF"/>
                </a:solidFill>
              </a:rPr>
              <a:t>glibenclamide</a:t>
            </a:r>
            <a:r>
              <a:rPr lang="fr-FR" dirty="0" smtClean="0">
                <a:solidFill>
                  <a:srgbClr val="0000FF"/>
                </a:solidFill>
              </a:rPr>
              <a:t> (DAONIL®)</a:t>
            </a:r>
            <a:r>
              <a:rPr lang="fr-FR" dirty="0" smtClean="0"/>
              <a:t>, peut parfois être utilisé aux 2</a:t>
            </a:r>
            <a:r>
              <a:rPr lang="fr-FR" baseline="30000" dirty="0" smtClean="0"/>
              <a:t>ième</a:t>
            </a:r>
            <a:r>
              <a:rPr lang="fr-FR" dirty="0" smtClean="0"/>
              <a:t> et 3</a:t>
            </a:r>
            <a:r>
              <a:rPr lang="fr-FR" baseline="30000" dirty="0" smtClean="0"/>
              <a:t>ième</a:t>
            </a:r>
            <a:r>
              <a:rPr lang="fr-FR" dirty="0" smtClean="0"/>
              <a:t> trimestres de la grossesse, hors AMM</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89</a:t>
            </a:fld>
            <a:endParaRPr lang="fr-BE"/>
          </a:p>
        </p:txBody>
      </p:sp>
    </p:spTree>
    <p:extLst>
      <p:ext uri="{BB962C8B-B14F-4D97-AF65-F5344CB8AC3E}">
        <p14:creationId xmlns:p14="http://schemas.microsoft.com/office/powerpoint/2010/main" val="22265469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Contre –indications des sulfamides hypoglycémiants</a:t>
            </a:r>
            <a:endParaRPr lang="fr-FR" dirty="0"/>
          </a:p>
        </p:txBody>
      </p:sp>
      <p:sp>
        <p:nvSpPr>
          <p:cNvPr id="3" name="Espace réservé du contenu 2"/>
          <p:cNvSpPr>
            <a:spLocks noGrp="1"/>
          </p:cNvSpPr>
          <p:nvPr>
            <p:ph idx="1"/>
          </p:nvPr>
        </p:nvSpPr>
        <p:spPr/>
        <p:txBody>
          <a:bodyPr>
            <a:normAutofit fontScale="62500" lnSpcReduction="20000"/>
          </a:bodyPr>
          <a:lstStyle/>
          <a:p>
            <a:pPr lvl="0" algn="just">
              <a:lnSpc>
                <a:spcPct val="160000"/>
              </a:lnSpc>
              <a:buFont typeface="Wingdings" panose="05000000000000000000" pitchFamily="2" charset="2"/>
              <a:buChar char="q"/>
            </a:pPr>
            <a:r>
              <a:rPr lang="fr-FR" dirty="0" smtClean="0"/>
              <a:t>En effet, son passage </a:t>
            </a:r>
            <a:r>
              <a:rPr lang="fr-FR" dirty="0" err="1" smtClean="0"/>
              <a:t>transplacentaire</a:t>
            </a:r>
            <a:r>
              <a:rPr lang="fr-FR" dirty="0" smtClean="0"/>
              <a:t> est négligeable et il ne serait pas tératogène chez l’animal. Les quelques données publiées chez les femmes enceintes exposées au cours du 1</a:t>
            </a:r>
            <a:r>
              <a:rPr lang="fr-FR" baseline="30000" dirty="0" smtClean="0"/>
              <a:t>er</a:t>
            </a:r>
            <a:r>
              <a:rPr lang="fr-FR" dirty="0" smtClean="0"/>
              <a:t> trimestre n’ont pas révélées de malformations</a:t>
            </a:r>
          </a:p>
          <a:p>
            <a:pPr lvl="0" algn="just">
              <a:lnSpc>
                <a:spcPct val="160000"/>
              </a:lnSpc>
              <a:buFont typeface="Wingdings" panose="05000000000000000000" pitchFamily="2" charset="2"/>
              <a:buChar char="q"/>
            </a:pPr>
            <a:r>
              <a:rPr lang="fr-FR" dirty="0" smtClean="0"/>
              <a:t>Aux 2</a:t>
            </a:r>
            <a:r>
              <a:rPr lang="fr-FR" baseline="30000" dirty="0" smtClean="0"/>
              <a:t>ième</a:t>
            </a:r>
            <a:r>
              <a:rPr lang="fr-FR" dirty="0" smtClean="0"/>
              <a:t> et 3</a:t>
            </a:r>
            <a:r>
              <a:rPr lang="fr-FR" baseline="30000" dirty="0" smtClean="0"/>
              <a:t>ième</a:t>
            </a:r>
            <a:r>
              <a:rPr lang="fr-FR" dirty="0" smtClean="0"/>
              <a:t> trimestres les données publiées sont nombreuses et aucun effet néonatal particulier n’est retenu chez les nouveau-nés. Elles concernent essentiellement le diabète gestationnel</a:t>
            </a:r>
          </a:p>
          <a:p>
            <a:pPr lvl="0" algn="just">
              <a:lnSpc>
                <a:spcPct val="160000"/>
              </a:lnSpc>
              <a:buFont typeface="Wingdings" panose="05000000000000000000" pitchFamily="2" charset="2"/>
              <a:buChar char="q"/>
            </a:pPr>
            <a:r>
              <a:rPr lang="fr-FR" dirty="0" smtClean="0"/>
              <a:t>Sont généralement contre-indiqués pendant l’allaitement, par mesure de précaution étant donné le manque de renseignement concernant le passage dans le lait maternel</a:t>
            </a:r>
            <a:endParaRPr lang="fr-FR"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90</a:t>
            </a:fld>
            <a:endParaRPr lang="fr-BE" dirty="0"/>
          </a:p>
        </p:txBody>
      </p:sp>
    </p:spTree>
    <p:extLst>
      <p:ext uri="{BB962C8B-B14F-4D97-AF65-F5344CB8AC3E}">
        <p14:creationId xmlns:p14="http://schemas.microsoft.com/office/powerpoint/2010/main" val="35219432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Contre –indications des sulfamides hypoglycémiants</a:t>
            </a:r>
            <a:endParaRPr lang="fr-FR" dirty="0"/>
          </a:p>
        </p:txBody>
      </p:sp>
      <p:sp>
        <p:nvSpPr>
          <p:cNvPr id="3" name="Espace réservé du contenu 2"/>
          <p:cNvSpPr>
            <a:spLocks noGrp="1"/>
          </p:cNvSpPr>
          <p:nvPr>
            <p:ph idx="1"/>
          </p:nvPr>
        </p:nvSpPr>
        <p:spPr>
          <a:solidFill>
            <a:srgbClr val="FFC000"/>
          </a:solidFill>
        </p:spPr>
        <p:txBody>
          <a:bodyPr>
            <a:normAutofit fontScale="62500" lnSpcReduction="20000"/>
          </a:bodyPr>
          <a:lstStyle/>
          <a:p>
            <a:pPr lvl="0" algn="just">
              <a:lnSpc>
                <a:spcPct val="160000"/>
              </a:lnSpc>
            </a:pPr>
            <a:r>
              <a:rPr lang="fr-FR" b="1" dirty="0" smtClean="0"/>
              <a:t>Résumé:</a:t>
            </a:r>
          </a:p>
          <a:p>
            <a:pPr lvl="0" algn="just">
              <a:lnSpc>
                <a:spcPct val="160000"/>
              </a:lnSpc>
            </a:pPr>
            <a:r>
              <a:rPr lang="fr-FR" dirty="0" smtClean="0"/>
              <a:t>Insuffisance </a:t>
            </a:r>
            <a:r>
              <a:rPr lang="fr-FR" dirty="0"/>
              <a:t>rénale </a:t>
            </a:r>
            <a:r>
              <a:rPr lang="fr-FR" dirty="0" smtClean="0"/>
              <a:t>ou hépatique </a:t>
            </a:r>
            <a:r>
              <a:rPr lang="fr-FR" dirty="0"/>
              <a:t>sévère</a:t>
            </a:r>
          </a:p>
          <a:p>
            <a:pPr lvl="0" algn="just">
              <a:lnSpc>
                <a:spcPct val="160000"/>
              </a:lnSpc>
            </a:pPr>
            <a:r>
              <a:rPr lang="fr-FR" dirty="0" smtClean="0"/>
              <a:t>Hypersensibilité</a:t>
            </a:r>
            <a:endParaRPr lang="fr-FR" dirty="0"/>
          </a:p>
          <a:p>
            <a:pPr lvl="0" algn="just">
              <a:lnSpc>
                <a:spcPct val="160000"/>
              </a:lnSpc>
            </a:pPr>
            <a:r>
              <a:rPr lang="fr-FR" dirty="0" smtClean="0"/>
              <a:t>DID/acidocétose</a:t>
            </a:r>
            <a:endParaRPr lang="fr-FR" dirty="0"/>
          </a:p>
          <a:p>
            <a:pPr lvl="0" algn="just">
              <a:lnSpc>
                <a:spcPct val="160000"/>
              </a:lnSpc>
            </a:pPr>
            <a:r>
              <a:rPr lang="fr-FR" dirty="0" smtClean="0"/>
              <a:t>Sujets </a:t>
            </a:r>
            <a:r>
              <a:rPr lang="fr-FR" dirty="0"/>
              <a:t>&gt; 65 ans</a:t>
            </a:r>
          </a:p>
          <a:p>
            <a:pPr lvl="0" algn="just">
              <a:lnSpc>
                <a:spcPct val="160000"/>
              </a:lnSpc>
            </a:pPr>
            <a:r>
              <a:rPr lang="fr-FR" dirty="0" smtClean="0"/>
              <a:t>Grossesse</a:t>
            </a:r>
            <a:r>
              <a:rPr lang="fr-FR" dirty="0"/>
              <a:t>, </a:t>
            </a:r>
            <a:r>
              <a:rPr lang="fr-FR" dirty="0" smtClean="0"/>
              <a:t>allaitement </a:t>
            </a:r>
          </a:p>
          <a:p>
            <a:pPr lvl="0" algn="just">
              <a:lnSpc>
                <a:spcPct val="160000"/>
              </a:lnSpc>
            </a:pPr>
            <a:r>
              <a:rPr lang="fr-FR" dirty="0" smtClean="0"/>
              <a:t>Sujets </a:t>
            </a:r>
            <a:r>
              <a:rPr lang="fr-FR" dirty="0"/>
              <a:t>à </a:t>
            </a:r>
            <a:r>
              <a:rPr lang="fr-FR" dirty="0" smtClean="0"/>
              <a:t>risque </a:t>
            </a:r>
            <a:r>
              <a:rPr lang="fr-FR" dirty="0"/>
              <a:t>(surtout </a:t>
            </a:r>
            <a:r>
              <a:rPr lang="fr-FR" dirty="0" smtClean="0"/>
              <a:t>avec les </a:t>
            </a:r>
            <a:r>
              <a:rPr lang="fr-FR" dirty="0"/>
              <a:t>Sulfamides à TJ/2 long) :</a:t>
            </a:r>
          </a:p>
          <a:p>
            <a:pPr lvl="0" algn="just">
              <a:lnSpc>
                <a:spcPct val="160000"/>
              </a:lnSpc>
            </a:pPr>
            <a:r>
              <a:rPr lang="fr-FR" dirty="0" smtClean="0"/>
              <a:t>Dénutrition</a:t>
            </a:r>
            <a:endParaRPr lang="fr-FR" dirty="0"/>
          </a:p>
          <a:p>
            <a:pPr lvl="0" algn="just">
              <a:lnSpc>
                <a:spcPct val="160000"/>
              </a:lnSpc>
            </a:pPr>
            <a:r>
              <a:rPr lang="fr-FR" dirty="0" smtClean="0"/>
              <a:t>Altération </a:t>
            </a:r>
            <a:r>
              <a:rPr lang="fr-FR" dirty="0"/>
              <a:t>de l'état général</a:t>
            </a:r>
          </a:p>
          <a:p>
            <a:pPr lvl="0" algn="just">
              <a:lnSpc>
                <a:spcPct val="160000"/>
              </a:lnSpc>
            </a:pPr>
            <a:endParaRPr lang="fr-FR"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91</a:t>
            </a:fld>
            <a:endParaRPr lang="fr-BE" dirty="0"/>
          </a:p>
        </p:txBody>
      </p:sp>
    </p:spTree>
    <p:extLst>
      <p:ext uri="{BB962C8B-B14F-4D97-AF65-F5344CB8AC3E}">
        <p14:creationId xmlns:p14="http://schemas.microsoft.com/office/powerpoint/2010/main" val="40623739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Interactions médicamenteuses des sulfamides hypoglycémiants</a:t>
            </a:r>
            <a:endParaRPr lang="fr-FR" dirty="0"/>
          </a:p>
        </p:txBody>
      </p:sp>
      <p:sp>
        <p:nvSpPr>
          <p:cNvPr id="3" name="Espace réservé du contenu 2"/>
          <p:cNvSpPr>
            <a:spLocks noGrp="1"/>
          </p:cNvSpPr>
          <p:nvPr>
            <p:ph idx="1"/>
          </p:nvPr>
        </p:nvSpPr>
        <p:spPr/>
        <p:txBody>
          <a:bodyPr>
            <a:normAutofit fontScale="62500" lnSpcReduction="20000"/>
          </a:bodyPr>
          <a:lstStyle/>
          <a:p>
            <a:pPr lvl="0" algn="just">
              <a:lnSpc>
                <a:spcPct val="160000"/>
              </a:lnSpc>
            </a:pPr>
            <a:r>
              <a:rPr lang="fr-FR" b="1" dirty="0" smtClean="0"/>
              <a:t>CI</a:t>
            </a:r>
            <a:r>
              <a:rPr lang="fr-FR" dirty="0" smtClean="0"/>
              <a:t> </a:t>
            </a:r>
            <a:r>
              <a:rPr lang="fr-FR" dirty="0"/>
              <a:t>:</a:t>
            </a:r>
          </a:p>
          <a:p>
            <a:pPr lvl="0" algn="just">
              <a:lnSpc>
                <a:spcPct val="160000"/>
              </a:lnSpc>
              <a:buFont typeface="Wingdings" panose="05000000000000000000" pitchFamily="2" charset="2"/>
              <a:buChar char="q"/>
            </a:pPr>
            <a:r>
              <a:rPr lang="fr-FR" dirty="0" err="1" smtClean="0"/>
              <a:t>Miconazole</a:t>
            </a:r>
            <a:r>
              <a:rPr lang="fr-FR" dirty="0" smtClean="0"/>
              <a:t> par voie buccale (</a:t>
            </a:r>
            <a:r>
              <a:rPr lang="fr-FR" dirty="0" err="1" smtClean="0"/>
              <a:t>Daktarin</a:t>
            </a:r>
            <a:r>
              <a:rPr lang="fr-FR" dirty="0" smtClean="0"/>
              <a:t>®) </a:t>
            </a:r>
            <a:r>
              <a:rPr lang="fr-FR" dirty="0"/>
              <a:t>: </a:t>
            </a:r>
            <a:r>
              <a:rPr lang="fr-FR" dirty="0" smtClean="0"/>
              <a:t>inhibiteur enzymatique </a:t>
            </a:r>
            <a:r>
              <a:rPr lang="fr-FR" dirty="0"/>
              <a:t>+ </a:t>
            </a:r>
            <a:r>
              <a:rPr lang="fr-FR" dirty="0" smtClean="0"/>
              <a:t>déplacement de </a:t>
            </a:r>
            <a:r>
              <a:rPr lang="fr-FR" dirty="0"/>
              <a:t>la liaison aux </a:t>
            </a:r>
            <a:r>
              <a:rPr lang="fr-FR" dirty="0" smtClean="0"/>
              <a:t>protéines plasmatiques</a:t>
            </a:r>
            <a:endParaRPr lang="fr-FR" dirty="0"/>
          </a:p>
          <a:p>
            <a:pPr lvl="0" algn="just">
              <a:lnSpc>
                <a:spcPct val="160000"/>
              </a:lnSpc>
              <a:buFont typeface="Wingdings" panose="05000000000000000000" pitchFamily="2" charset="2"/>
              <a:buChar char="q"/>
            </a:pPr>
            <a:r>
              <a:rPr lang="fr-FR" dirty="0" err="1" smtClean="0"/>
              <a:t>Glinides</a:t>
            </a:r>
            <a:r>
              <a:rPr lang="fr-FR" dirty="0" smtClean="0"/>
              <a:t> </a:t>
            </a:r>
            <a:r>
              <a:rPr lang="fr-FR" dirty="0"/>
              <a:t>car sont </a:t>
            </a:r>
            <a:r>
              <a:rPr lang="fr-FR" dirty="0" err="1" smtClean="0"/>
              <a:t>insulino</a:t>
            </a:r>
            <a:r>
              <a:rPr lang="fr-FR" dirty="0" smtClean="0"/>
              <a:t>- sécréteurs</a:t>
            </a:r>
            <a:endParaRPr lang="fr-FR" dirty="0"/>
          </a:p>
          <a:p>
            <a:pPr lvl="0" algn="just">
              <a:lnSpc>
                <a:spcPct val="160000"/>
              </a:lnSpc>
            </a:pPr>
            <a:r>
              <a:rPr lang="fr-FR" b="1" dirty="0"/>
              <a:t>AD</a:t>
            </a:r>
            <a:r>
              <a:rPr lang="fr-FR" dirty="0"/>
              <a:t> :</a:t>
            </a:r>
          </a:p>
          <a:p>
            <a:pPr lvl="0" algn="just">
              <a:lnSpc>
                <a:spcPct val="160000"/>
              </a:lnSpc>
              <a:buFont typeface="Wingdings" panose="05000000000000000000" pitchFamily="2" charset="2"/>
              <a:buChar char="q"/>
            </a:pPr>
            <a:r>
              <a:rPr lang="fr-FR" dirty="0" smtClean="0"/>
              <a:t>Déplacement </a:t>
            </a:r>
            <a:r>
              <a:rPr lang="fr-FR" dirty="0"/>
              <a:t>de la liaison </a:t>
            </a:r>
            <a:r>
              <a:rPr lang="fr-FR" dirty="0" smtClean="0"/>
              <a:t>aux protéines </a:t>
            </a:r>
            <a:r>
              <a:rPr lang="fr-FR" dirty="0"/>
              <a:t>plasmatiques (AINS</a:t>
            </a:r>
            <a:r>
              <a:rPr lang="fr-FR" dirty="0" smtClean="0"/>
              <a:t>, AVK</a:t>
            </a:r>
            <a:r>
              <a:rPr lang="fr-FR" dirty="0"/>
              <a:t>, ATB, </a:t>
            </a:r>
            <a:r>
              <a:rPr lang="fr-FR" dirty="0" err="1"/>
              <a:t>Fibrates</a:t>
            </a:r>
            <a:r>
              <a:rPr lang="fr-FR" dirty="0"/>
              <a:t>, Allopurinol)</a:t>
            </a:r>
          </a:p>
          <a:p>
            <a:pPr lvl="0" algn="just">
              <a:lnSpc>
                <a:spcPct val="160000"/>
              </a:lnSpc>
              <a:buFont typeface="Wingdings" panose="05000000000000000000" pitchFamily="2" charset="2"/>
              <a:buChar char="q"/>
            </a:pPr>
            <a:r>
              <a:rPr lang="fr-FR" dirty="0" smtClean="0"/>
              <a:t>Hyperglycémiants</a:t>
            </a:r>
            <a:endParaRPr lang="fr-FR" dirty="0"/>
          </a:p>
          <a:p>
            <a:pPr lvl="0" algn="just">
              <a:lnSpc>
                <a:spcPct val="160000"/>
              </a:lnSpc>
              <a:buFont typeface="Wingdings" panose="05000000000000000000" pitchFamily="2" charset="2"/>
              <a:buChar char="q"/>
            </a:pPr>
            <a:r>
              <a:rPr lang="fr-FR" dirty="0" smtClean="0"/>
              <a:t>Alcool </a:t>
            </a:r>
            <a:r>
              <a:rPr lang="fr-FR" dirty="0"/>
              <a:t>: effet </a:t>
            </a:r>
            <a:r>
              <a:rPr lang="fr-FR" dirty="0" err="1"/>
              <a:t>antabuse</a:t>
            </a:r>
            <a:endParaRPr lang="fr-FR" dirty="0"/>
          </a:p>
          <a:p>
            <a:pPr lvl="0" algn="just">
              <a:lnSpc>
                <a:spcPct val="160000"/>
              </a:lnSpc>
              <a:buFont typeface="Wingdings" panose="05000000000000000000" pitchFamily="2" charset="2"/>
              <a:buChar char="q"/>
            </a:pP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92</a:t>
            </a:fld>
            <a:endParaRPr lang="fr-BE"/>
          </a:p>
        </p:txBody>
      </p:sp>
    </p:spTree>
    <p:extLst>
      <p:ext uri="{BB962C8B-B14F-4D97-AF65-F5344CB8AC3E}">
        <p14:creationId xmlns:p14="http://schemas.microsoft.com/office/powerpoint/2010/main" val="42555435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Interactions médicamenteuses des sulfamides hypoglycémiants</a:t>
            </a:r>
            <a:endParaRPr lang="fr-FR" dirty="0"/>
          </a:p>
        </p:txBody>
      </p:sp>
      <p:sp>
        <p:nvSpPr>
          <p:cNvPr id="3" name="Espace réservé du contenu 2"/>
          <p:cNvSpPr>
            <a:spLocks noGrp="1"/>
          </p:cNvSpPr>
          <p:nvPr>
            <p:ph idx="1"/>
          </p:nvPr>
        </p:nvSpPr>
        <p:spPr/>
        <p:txBody>
          <a:bodyPr>
            <a:normAutofit fontScale="70000" lnSpcReduction="20000"/>
          </a:bodyPr>
          <a:lstStyle/>
          <a:p>
            <a:pPr lvl="0" algn="just">
              <a:lnSpc>
                <a:spcPct val="160000"/>
              </a:lnSpc>
            </a:pPr>
            <a:r>
              <a:rPr lang="fr-FR" b="1" dirty="0" smtClean="0"/>
              <a:t>Précautions d’emploi</a:t>
            </a:r>
            <a:r>
              <a:rPr lang="fr-FR" dirty="0" smtClean="0"/>
              <a:t> </a:t>
            </a:r>
            <a:r>
              <a:rPr lang="fr-FR" dirty="0"/>
              <a:t>:</a:t>
            </a:r>
          </a:p>
          <a:p>
            <a:pPr lvl="0" algn="just">
              <a:lnSpc>
                <a:spcPct val="160000"/>
              </a:lnSpc>
              <a:buFont typeface="Wingdings" panose="05000000000000000000" pitchFamily="2" charset="2"/>
              <a:buChar char="q"/>
            </a:pPr>
            <a:r>
              <a:rPr lang="fr-FR" dirty="0" smtClean="0">
                <a:solidFill>
                  <a:srgbClr val="0000FF"/>
                </a:solidFill>
              </a:rPr>
              <a:t>IEC</a:t>
            </a:r>
            <a:r>
              <a:rPr lang="fr-FR" dirty="0" smtClean="0"/>
              <a:t>: majoration de l’effet hypoglycémiant</a:t>
            </a:r>
          </a:p>
          <a:p>
            <a:pPr lvl="0" algn="just">
              <a:lnSpc>
                <a:spcPct val="160000"/>
              </a:lnSpc>
              <a:buFont typeface="Wingdings" panose="05000000000000000000" pitchFamily="2" charset="2"/>
              <a:buChar char="q"/>
            </a:pPr>
            <a:r>
              <a:rPr lang="fr-FR" dirty="0" err="1" smtClean="0">
                <a:solidFill>
                  <a:srgbClr val="0000FF"/>
                </a:solidFill>
              </a:rPr>
              <a:t>Fluconazole</a:t>
            </a:r>
            <a:r>
              <a:rPr lang="fr-FR" dirty="0" smtClean="0">
                <a:solidFill>
                  <a:srgbClr val="0000FF"/>
                </a:solidFill>
              </a:rPr>
              <a:t> (</a:t>
            </a:r>
            <a:r>
              <a:rPr lang="fr-FR" dirty="0" err="1" smtClean="0">
                <a:solidFill>
                  <a:srgbClr val="0000FF"/>
                </a:solidFill>
              </a:rPr>
              <a:t>Triflucan</a:t>
            </a:r>
            <a:r>
              <a:rPr lang="fr-FR" dirty="0" smtClean="0">
                <a:solidFill>
                  <a:srgbClr val="0000FF"/>
                </a:solidFill>
              </a:rPr>
              <a:t>®): </a:t>
            </a:r>
            <a:r>
              <a:rPr lang="fr-FR" dirty="0" smtClean="0"/>
              <a:t>risque de survenue d’hypoglycémies (par augmentation de la ½ vie du sulfamide) d’où la nécessité de renforcer l’</a:t>
            </a:r>
            <a:r>
              <a:rPr lang="fr-FR" dirty="0" err="1" smtClean="0"/>
              <a:t>autosurveillance</a:t>
            </a:r>
            <a:r>
              <a:rPr lang="fr-FR" dirty="0" smtClean="0"/>
              <a:t> par glycémie capillaire, et si besoin d’adapter la posologie du sulfamide pendant le traitement par </a:t>
            </a:r>
            <a:r>
              <a:rPr lang="fr-FR" dirty="0" err="1" smtClean="0"/>
              <a:t>fluconazole</a:t>
            </a:r>
            <a:endParaRPr lang="fr-FR" dirty="0" smtClean="0"/>
          </a:p>
          <a:p>
            <a:pPr lvl="0" algn="just">
              <a:lnSpc>
                <a:spcPct val="160000"/>
              </a:lnSpc>
              <a:buFont typeface="Wingdings" panose="05000000000000000000" pitchFamily="2" charset="2"/>
              <a:buChar char="q"/>
            </a:pPr>
            <a:r>
              <a:rPr lang="fr-FR" dirty="0" err="1" smtClean="0">
                <a:solidFill>
                  <a:srgbClr val="0000FF"/>
                </a:solidFill>
              </a:rPr>
              <a:t>Clarithromycine</a:t>
            </a:r>
            <a:r>
              <a:rPr lang="fr-FR" dirty="0" smtClean="0">
                <a:solidFill>
                  <a:srgbClr val="0000FF"/>
                </a:solidFill>
              </a:rPr>
              <a:t>, </a:t>
            </a:r>
            <a:r>
              <a:rPr lang="fr-FR" dirty="0" err="1" smtClean="0">
                <a:solidFill>
                  <a:srgbClr val="0000FF"/>
                </a:solidFill>
              </a:rPr>
              <a:t>érythromicine</a:t>
            </a:r>
            <a:r>
              <a:rPr lang="fr-FR" dirty="0" smtClean="0"/>
              <a:t>: risque d’hypoglycémie par augmentation des concentrations plasmatique de l’antidiabétique</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93</a:t>
            </a:fld>
            <a:endParaRPr lang="fr-BE"/>
          </a:p>
        </p:txBody>
      </p:sp>
    </p:spTree>
    <p:extLst>
      <p:ext uri="{BB962C8B-B14F-4D97-AF65-F5344CB8AC3E}">
        <p14:creationId xmlns:p14="http://schemas.microsoft.com/office/powerpoint/2010/main" val="28981047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Interactions médicamenteuses des sulfamides hypoglycémiants</a:t>
            </a:r>
            <a:endParaRPr lang="fr-FR" dirty="0"/>
          </a:p>
        </p:txBody>
      </p:sp>
      <p:sp>
        <p:nvSpPr>
          <p:cNvPr id="3" name="Espace réservé du contenu 2"/>
          <p:cNvSpPr>
            <a:spLocks noGrp="1"/>
          </p:cNvSpPr>
          <p:nvPr>
            <p:ph idx="1"/>
          </p:nvPr>
        </p:nvSpPr>
        <p:spPr/>
        <p:txBody>
          <a:bodyPr>
            <a:normAutofit fontScale="40000" lnSpcReduction="20000"/>
          </a:bodyPr>
          <a:lstStyle/>
          <a:p>
            <a:pPr lvl="0" algn="just">
              <a:lnSpc>
                <a:spcPct val="160000"/>
              </a:lnSpc>
              <a:buFont typeface="Wingdings" panose="05000000000000000000" pitchFamily="2" charset="2"/>
              <a:buChar char="q"/>
            </a:pPr>
            <a:r>
              <a:rPr lang="fr-FR" sz="4500" dirty="0" smtClean="0">
                <a:solidFill>
                  <a:srgbClr val="0000FF"/>
                </a:solidFill>
              </a:rPr>
              <a:t>Bêta –bloquants</a:t>
            </a:r>
            <a:r>
              <a:rPr lang="fr-FR" sz="4500" dirty="0" smtClean="0"/>
              <a:t>: susceptibles de masquer </a:t>
            </a:r>
            <a:r>
              <a:rPr lang="fr-FR" sz="4500" smtClean="0"/>
              <a:t>les signes </a:t>
            </a:r>
            <a:r>
              <a:rPr lang="fr-FR" sz="4500" dirty="0" smtClean="0"/>
              <a:t>de l’hypoglycémie tels que les palpitations, les tremblements et la tachycardie et d’amplifier l’incidence et la sévérité des hypoglycémies. Si la prescription des </a:t>
            </a:r>
            <a:r>
              <a:rPr lang="fr-FR" sz="4500" dirty="0" err="1" smtClean="0"/>
              <a:t>bêta-bloquants</a:t>
            </a:r>
            <a:r>
              <a:rPr lang="fr-FR" sz="4500" dirty="0" smtClean="0"/>
              <a:t> s’avère indispensable, la surveillance doit être accrue.</a:t>
            </a:r>
          </a:p>
          <a:p>
            <a:pPr lvl="0" algn="just">
              <a:lnSpc>
                <a:spcPct val="160000"/>
              </a:lnSpc>
              <a:buFont typeface="Wingdings" panose="05000000000000000000" pitchFamily="2" charset="2"/>
              <a:buChar char="q"/>
            </a:pPr>
            <a:r>
              <a:rPr lang="fr-FR" sz="4500" dirty="0" smtClean="0">
                <a:solidFill>
                  <a:srgbClr val="0000FF"/>
                </a:solidFill>
              </a:rPr>
              <a:t>Bêta 2 mimétiques et glucocorticoïdes</a:t>
            </a:r>
            <a:r>
              <a:rPr lang="fr-FR" sz="4500" dirty="0" smtClean="0"/>
              <a:t>: associés à une augmentation de la glycémie et exigeant un renforcement de la surveillance sanguine et urinaire, voire le passage à l’insuline</a:t>
            </a:r>
          </a:p>
          <a:p>
            <a:pPr lvl="0" algn="just">
              <a:lnSpc>
                <a:spcPct val="160000"/>
              </a:lnSpc>
              <a:buFont typeface="Wingdings" panose="05000000000000000000" pitchFamily="2" charset="2"/>
              <a:buChar char="q"/>
            </a:pPr>
            <a:r>
              <a:rPr lang="fr-FR" sz="4500" dirty="0" smtClean="0">
                <a:solidFill>
                  <a:srgbClr val="0000FF"/>
                </a:solidFill>
              </a:rPr>
              <a:t>Anticoagulants</a:t>
            </a:r>
            <a:r>
              <a:rPr lang="fr-FR" sz="4500" dirty="0" smtClean="0"/>
              <a:t> (</a:t>
            </a:r>
            <a:r>
              <a:rPr lang="fr-FR" sz="4500" dirty="0" err="1" smtClean="0"/>
              <a:t>warfarine</a:t>
            </a:r>
            <a:r>
              <a:rPr lang="fr-FR" sz="4500" dirty="0" smtClean="0"/>
              <a:t>,…): majoration de l’effet anticoagulant pendant le traitement. Une adaptation de la posologie de l’anticoagulant peut être nécessaire.</a:t>
            </a:r>
          </a:p>
          <a:p>
            <a:pPr lvl="0" algn="just">
              <a:lnSpc>
                <a:spcPct val="160000"/>
              </a:lnSpc>
              <a:buFont typeface="Wingdings" panose="05000000000000000000" pitchFamily="2" charset="2"/>
              <a:buChar char="q"/>
            </a:pPr>
            <a:r>
              <a:rPr lang="fr-FR" sz="4500" b="1" dirty="0" smtClean="0">
                <a:solidFill>
                  <a:srgbClr val="FF0000"/>
                </a:solidFill>
              </a:rPr>
              <a:t>L’automédication est à éviter compte tenu du risque d’interactions médicamenteuses important.</a:t>
            </a:r>
            <a:endParaRPr lang="fr-FR" sz="4500" b="1" dirty="0">
              <a:solidFill>
                <a:srgbClr val="FF0000"/>
              </a:solidFill>
            </a:endParaRP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94</a:t>
            </a:fld>
            <a:endParaRPr lang="fr-BE"/>
          </a:p>
        </p:txBody>
      </p:sp>
    </p:spTree>
    <p:extLst>
      <p:ext uri="{BB962C8B-B14F-4D97-AF65-F5344CB8AC3E}">
        <p14:creationId xmlns:p14="http://schemas.microsoft.com/office/powerpoint/2010/main" val="271635827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Modalités pratiques et conseils au patient</a:t>
            </a:r>
            <a:endParaRPr lang="fr-FR" dirty="0"/>
          </a:p>
        </p:txBody>
      </p:sp>
      <p:sp>
        <p:nvSpPr>
          <p:cNvPr id="3" name="Espace réservé du contenu 2"/>
          <p:cNvSpPr>
            <a:spLocks noGrp="1"/>
          </p:cNvSpPr>
          <p:nvPr>
            <p:ph idx="1"/>
          </p:nvPr>
        </p:nvSpPr>
        <p:spPr/>
        <p:txBody>
          <a:bodyPr>
            <a:normAutofit fontScale="62500" lnSpcReduction="20000"/>
          </a:bodyPr>
          <a:lstStyle/>
          <a:p>
            <a:pPr algn="just">
              <a:lnSpc>
                <a:spcPct val="170000"/>
              </a:lnSpc>
            </a:pPr>
            <a:r>
              <a:rPr lang="fr-FR" dirty="0"/>
              <a:t>Un certain nombre de règles doivent impérativement être respectées pour limiter le risque hypoglycémique :</a:t>
            </a:r>
          </a:p>
          <a:p>
            <a:pPr lvl="0" algn="just">
              <a:lnSpc>
                <a:spcPct val="170000"/>
              </a:lnSpc>
            </a:pPr>
            <a:r>
              <a:rPr lang="fr-FR" dirty="0"/>
              <a:t>commencer par des posologies faibles</a:t>
            </a:r>
          </a:p>
          <a:p>
            <a:pPr lvl="0" algn="just">
              <a:lnSpc>
                <a:spcPct val="170000"/>
              </a:lnSpc>
            </a:pPr>
            <a:r>
              <a:rPr lang="fr-FR" dirty="0"/>
              <a:t>recommander la pratique de l’auto-surveillance glycémique, ne serait ce qu’une fois par semaine, en sachant que les hypoglycémies sous sulfamides hypoglycémiants surviennent plus fréquemment en fin d’après-midi. Un malade peut parfaitement avoir une glycémie à 2 g au réveil et une glycémie à 0,50 g à 18 heures. L’hypoglycémie de fin d’après-midi est volontiers méconnue car elle peut simuler une simple fringale.</a:t>
            </a:r>
          </a:p>
          <a:p>
            <a:pPr marL="0" lvl="0" indent="0" algn="just">
              <a:lnSpc>
                <a:spcPct val="160000"/>
              </a:lnSpc>
              <a:buNone/>
            </a:pPr>
            <a:endParaRPr lang="fr-FR" sz="4500" b="1" dirty="0">
              <a:solidFill>
                <a:srgbClr val="FF0000"/>
              </a:solidFill>
            </a:endParaRP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95</a:t>
            </a:fld>
            <a:endParaRPr lang="fr-BE"/>
          </a:p>
        </p:txBody>
      </p:sp>
    </p:spTree>
    <p:extLst>
      <p:ext uri="{BB962C8B-B14F-4D97-AF65-F5344CB8AC3E}">
        <p14:creationId xmlns:p14="http://schemas.microsoft.com/office/powerpoint/2010/main" val="10817877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Modalités pratiques et conseils au patient</a:t>
            </a:r>
            <a:endParaRPr lang="fr-FR" dirty="0"/>
          </a:p>
        </p:txBody>
      </p:sp>
      <p:sp>
        <p:nvSpPr>
          <p:cNvPr id="3" name="Espace réservé du contenu 2"/>
          <p:cNvSpPr>
            <a:spLocks noGrp="1"/>
          </p:cNvSpPr>
          <p:nvPr>
            <p:ph idx="1"/>
          </p:nvPr>
        </p:nvSpPr>
        <p:spPr/>
        <p:txBody>
          <a:bodyPr>
            <a:normAutofit fontScale="70000" lnSpcReduction="20000"/>
          </a:bodyPr>
          <a:lstStyle/>
          <a:p>
            <a:pPr lvl="0" algn="just">
              <a:lnSpc>
                <a:spcPct val="170000"/>
              </a:lnSpc>
            </a:pPr>
            <a:r>
              <a:rPr lang="fr-FR" dirty="0" smtClean="0"/>
              <a:t>conseiller </a:t>
            </a:r>
            <a:r>
              <a:rPr lang="fr-FR" dirty="0"/>
              <a:t>au malade d’avoir toujours sur lui 3 sucres à prendre immédiatement en cas de malaise.</a:t>
            </a:r>
          </a:p>
          <a:p>
            <a:pPr lvl="0" algn="just">
              <a:lnSpc>
                <a:spcPct val="170000"/>
              </a:lnSpc>
            </a:pPr>
            <a:r>
              <a:rPr lang="fr-FR" dirty="0"/>
              <a:t>recommander au malade de ne pas prendre de sulfamide hypoglycémiant s’il doit sauter un repas ou s’il a une activité physique inhabituellement intense.</a:t>
            </a:r>
          </a:p>
          <a:p>
            <a:pPr lvl="0" algn="just">
              <a:lnSpc>
                <a:spcPct val="170000"/>
              </a:lnSpc>
            </a:pPr>
            <a:r>
              <a:rPr lang="fr-FR" dirty="0"/>
              <a:t>ne pas hésiter à diminuer la posologie des sulfamides hypoglycémiants dans les périodes d’activité quotidienne importante.</a:t>
            </a:r>
          </a:p>
          <a:p>
            <a:pPr marL="0" lvl="0" indent="0" algn="just">
              <a:lnSpc>
                <a:spcPct val="160000"/>
              </a:lnSpc>
              <a:buNone/>
            </a:pPr>
            <a:endParaRPr lang="fr-FR" sz="4500" b="1" dirty="0">
              <a:solidFill>
                <a:srgbClr val="FF0000"/>
              </a:solidFill>
            </a:endParaRP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96</a:t>
            </a:fld>
            <a:endParaRPr lang="fr-BE"/>
          </a:p>
        </p:txBody>
      </p:sp>
    </p:spTree>
    <p:extLst>
      <p:ext uri="{BB962C8B-B14F-4D97-AF65-F5344CB8AC3E}">
        <p14:creationId xmlns:p14="http://schemas.microsoft.com/office/powerpoint/2010/main" val="3605036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Modalités pratiques et conseils au patient</a:t>
            </a:r>
            <a:endParaRPr lang="fr-FR" dirty="0"/>
          </a:p>
        </p:txBody>
      </p:sp>
      <p:sp>
        <p:nvSpPr>
          <p:cNvPr id="3" name="Espace réservé du contenu 2"/>
          <p:cNvSpPr>
            <a:spLocks noGrp="1"/>
          </p:cNvSpPr>
          <p:nvPr>
            <p:ph idx="1"/>
          </p:nvPr>
        </p:nvSpPr>
        <p:spPr/>
        <p:txBody>
          <a:bodyPr>
            <a:normAutofit fontScale="70000" lnSpcReduction="20000"/>
          </a:bodyPr>
          <a:lstStyle/>
          <a:p>
            <a:pPr lvl="0" algn="just">
              <a:lnSpc>
                <a:spcPct val="170000"/>
              </a:lnSpc>
            </a:pPr>
            <a:r>
              <a:rPr lang="fr-FR" dirty="0" smtClean="0"/>
              <a:t>connaître </a:t>
            </a:r>
            <a:r>
              <a:rPr lang="fr-FR" dirty="0"/>
              <a:t>la liste des médicaments susceptibles de potentialiser l’action des sulfamides hypoglycémiants : le </a:t>
            </a:r>
            <a:r>
              <a:rPr lang="fr-FR" dirty="0" err="1"/>
              <a:t>miconazole</a:t>
            </a:r>
            <a:r>
              <a:rPr lang="fr-FR" dirty="0"/>
              <a:t> (DAKTARIN), le </a:t>
            </a:r>
            <a:r>
              <a:rPr lang="fr-FR" dirty="0" err="1"/>
              <a:t>trimethoprime</a:t>
            </a:r>
            <a:r>
              <a:rPr lang="fr-FR" dirty="0"/>
              <a:t> </a:t>
            </a:r>
            <a:r>
              <a:rPr lang="fr-FR" dirty="0" err="1"/>
              <a:t>sulfamethoxazole</a:t>
            </a:r>
            <a:r>
              <a:rPr lang="fr-FR" dirty="0"/>
              <a:t> (BACTRIM), les </a:t>
            </a:r>
            <a:r>
              <a:rPr lang="fr-FR" dirty="0" err="1"/>
              <a:t>fibrates</a:t>
            </a:r>
            <a:r>
              <a:rPr lang="fr-FR" dirty="0"/>
              <a:t> (LIPANTHYL, BEFIZAL, LIPUR...), le </a:t>
            </a:r>
            <a:r>
              <a:rPr lang="fr-FR" dirty="0" err="1"/>
              <a:t>dextropopoxyphène</a:t>
            </a:r>
            <a:r>
              <a:rPr lang="fr-FR" dirty="0"/>
              <a:t> (ANTALVIC, DIANTALVIC), les inhibiteurs de l’enzyme de conversion de l’angiotensine (IEC), ainsi que tout médicament susceptible d’entraîner une insuffisance rénale aiguë diminuant l’élimination urinaire des sulfamides hypoglycémiants.</a:t>
            </a:r>
          </a:p>
          <a:p>
            <a:pPr marL="0" lvl="0" indent="0" algn="just">
              <a:lnSpc>
                <a:spcPct val="160000"/>
              </a:lnSpc>
              <a:buNone/>
            </a:pPr>
            <a:endParaRPr lang="fr-FR" sz="4500" b="1" dirty="0">
              <a:solidFill>
                <a:srgbClr val="FF0000"/>
              </a:solidFill>
            </a:endParaRP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97</a:t>
            </a:fld>
            <a:endParaRPr lang="fr-BE"/>
          </a:p>
        </p:txBody>
      </p:sp>
    </p:spTree>
    <p:extLst>
      <p:ext uri="{BB962C8B-B14F-4D97-AF65-F5344CB8AC3E}">
        <p14:creationId xmlns:p14="http://schemas.microsoft.com/office/powerpoint/2010/main" val="6381219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Les </a:t>
            </a:r>
            <a:r>
              <a:rPr lang="fr-FR" dirty="0" err="1" smtClean="0"/>
              <a:t>glinides</a:t>
            </a:r>
            <a:endParaRPr lang="fr-FR" dirty="0"/>
          </a:p>
        </p:txBody>
      </p:sp>
      <p:sp>
        <p:nvSpPr>
          <p:cNvPr id="3" name="Espace réservé du contenu 2"/>
          <p:cNvSpPr>
            <a:spLocks noGrp="1"/>
          </p:cNvSpPr>
          <p:nvPr>
            <p:ph idx="1"/>
          </p:nvPr>
        </p:nvSpPr>
        <p:spPr/>
        <p:txBody>
          <a:bodyPr>
            <a:normAutofit/>
          </a:bodyPr>
          <a:lstStyle/>
          <a:p>
            <a:pPr algn="just"/>
            <a:r>
              <a:rPr lang="fr-FR" dirty="0" smtClean="0"/>
              <a:t>Le seul représentant de la classe:</a:t>
            </a:r>
          </a:p>
          <a:p>
            <a:pPr algn="just"/>
            <a:r>
              <a:rPr lang="fr-FR" dirty="0" err="1" smtClean="0"/>
              <a:t>Répaglinide</a:t>
            </a: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98</a:t>
            </a:fld>
            <a:endParaRPr lang="fr-BE"/>
          </a:p>
        </p:txBody>
      </p:sp>
    </p:spTree>
    <p:extLst>
      <p:ext uri="{BB962C8B-B14F-4D97-AF65-F5344CB8AC3E}">
        <p14:creationId xmlns:p14="http://schemas.microsoft.com/office/powerpoint/2010/main" val="8976366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Mécanisme d’action des </a:t>
            </a:r>
            <a:r>
              <a:rPr lang="fr-FR" dirty="0" err="1" smtClean="0"/>
              <a:t>glinides</a:t>
            </a:r>
            <a:endParaRPr lang="fr-FR" dirty="0"/>
          </a:p>
        </p:txBody>
      </p:sp>
      <p:sp>
        <p:nvSpPr>
          <p:cNvPr id="3" name="Espace réservé du contenu 2"/>
          <p:cNvSpPr>
            <a:spLocks noGrp="1"/>
          </p:cNvSpPr>
          <p:nvPr>
            <p:ph idx="1"/>
          </p:nvPr>
        </p:nvSpPr>
        <p:spPr/>
        <p:txBody>
          <a:bodyPr>
            <a:normAutofit fontScale="92500" lnSpcReduction="20000"/>
          </a:bodyPr>
          <a:lstStyle/>
          <a:p>
            <a:pPr algn="just">
              <a:lnSpc>
                <a:spcPct val="150000"/>
              </a:lnSpc>
            </a:pPr>
            <a:r>
              <a:rPr lang="fr-FR" dirty="0" smtClean="0"/>
              <a:t>Le </a:t>
            </a:r>
            <a:r>
              <a:rPr lang="fr-FR" dirty="0" err="1" smtClean="0"/>
              <a:t>répaglinide</a:t>
            </a:r>
            <a:r>
              <a:rPr lang="fr-FR" dirty="0" smtClean="0"/>
              <a:t> est un </a:t>
            </a:r>
            <a:r>
              <a:rPr lang="fr-FR" dirty="0" err="1" smtClean="0"/>
              <a:t>insulinosécréteur</a:t>
            </a:r>
            <a:r>
              <a:rPr lang="fr-FR" dirty="0" smtClean="0"/>
              <a:t> oral à action rapide.</a:t>
            </a:r>
          </a:p>
          <a:p>
            <a:pPr algn="just">
              <a:lnSpc>
                <a:spcPct val="150000"/>
              </a:lnSpc>
            </a:pPr>
            <a:r>
              <a:rPr lang="fr-FR" dirty="0" smtClean="0"/>
              <a:t>Est capable d’abaisser fortement la glycémie en stimulant la sécrétion d’insuline par le pancréas,</a:t>
            </a:r>
          </a:p>
          <a:p>
            <a:pPr algn="just">
              <a:lnSpc>
                <a:spcPct val="150000"/>
              </a:lnSpc>
            </a:pPr>
            <a:r>
              <a:rPr lang="fr-FR" dirty="0"/>
              <a:t>Le </a:t>
            </a:r>
            <a:r>
              <a:rPr lang="fr-FR" dirty="0" err="1"/>
              <a:t>répaglinide</a:t>
            </a:r>
            <a:r>
              <a:rPr lang="fr-FR" dirty="0"/>
              <a:t> se fixe sur le récepteur aux </a:t>
            </a:r>
            <a:r>
              <a:rPr lang="fr-FR" dirty="0" err="1"/>
              <a:t>sulfonylurées</a:t>
            </a:r>
            <a:r>
              <a:rPr lang="fr-FR" dirty="0"/>
              <a:t> (SUR1): </a:t>
            </a:r>
            <a:r>
              <a:rPr lang="fr-FR" b="1" dirty="0">
                <a:solidFill>
                  <a:srgbClr val="0000FF"/>
                </a:solidFill>
              </a:rPr>
              <a:t>site proche mais distinct des sulfamides</a:t>
            </a:r>
            <a:r>
              <a:rPr lang="fr-FR" dirty="0"/>
              <a:t>.</a:t>
            </a:r>
          </a:p>
          <a:p>
            <a:pPr algn="just">
              <a:lnSpc>
                <a:spcPct val="150000"/>
              </a:lnSpc>
            </a:pPr>
            <a:endParaRPr lang="fr-FR" dirty="0" smtClean="0"/>
          </a:p>
          <a:p>
            <a:pPr algn="just"/>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99</a:t>
            </a:fld>
            <a:endParaRPr lang="fr-BE"/>
          </a:p>
        </p:txBody>
      </p:sp>
    </p:spTree>
    <p:extLst>
      <p:ext uri="{BB962C8B-B14F-4D97-AF65-F5344CB8AC3E}">
        <p14:creationId xmlns:p14="http://schemas.microsoft.com/office/powerpoint/2010/main" val="21437327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Pharmacocinétique du </a:t>
            </a:r>
            <a:r>
              <a:rPr lang="fr-FR" dirty="0" err="1" smtClean="0"/>
              <a:t>répaglinide</a:t>
            </a:r>
            <a:endParaRPr lang="fr-FR" dirty="0"/>
          </a:p>
        </p:txBody>
      </p:sp>
      <p:sp>
        <p:nvSpPr>
          <p:cNvPr id="3" name="Espace réservé du contenu 2"/>
          <p:cNvSpPr>
            <a:spLocks noGrp="1"/>
          </p:cNvSpPr>
          <p:nvPr>
            <p:ph idx="1"/>
          </p:nvPr>
        </p:nvSpPr>
        <p:spPr/>
        <p:txBody>
          <a:bodyPr>
            <a:normAutofit fontScale="77500" lnSpcReduction="20000"/>
          </a:bodyPr>
          <a:lstStyle/>
          <a:p>
            <a:pPr algn="just">
              <a:lnSpc>
                <a:spcPct val="150000"/>
              </a:lnSpc>
            </a:pPr>
            <a:r>
              <a:rPr lang="fr-FR" dirty="0" smtClean="0"/>
              <a:t>Biodisponibilité: moyenne 63%</a:t>
            </a:r>
          </a:p>
          <a:p>
            <a:pPr algn="just">
              <a:lnSpc>
                <a:spcPct val="150000"/>
              </a:lnSpc>
            </a:pPr>
            <a:r>
              <a:rPr lang="fr-FR" dirty="0" smtClean="0">
                <a:solidFill>
                  <a:srgbClr val="FF0000"/>
                </a:solidFill>
              </a:rPr>
              <a:t>Liaison aux protéines plasmatiques</a:t>
            </a:r>
            <a:r>
              <a:rPr lang="fr-FR" dirty="0" smtClean="0"/>
              <a:t>: </a:t>
            </a:r>
            <a:r>
              <a:rPr lang="fr-FR" dirty="0" smtClean="0">
                <a:solidFill>
                  <a:srgbClr val="FF0000"/>
                </a:solidFill>
              </a:rPr>
              <a:t>forte 98%</a:t>
            </a:r>
          </a:p>
          <a:p>
            <a:pPr algn="just">
              <a:lnSpc>
                <a:spcPct val="150000"/>
              </a:lnSpc>
            </a:pPr>
            <a:r>
              <a:rPr lang="fr-FR" b="1" dirty="0" smtClean="0">
                <a:solidFill>
                  <a:srgbClr val="0000FF"/>
                </a:solidFill>
              </a:rPr>
              <a:t>Temps de ½ vie: 1 heure</a:t>
            </a:r>
          </a:p>
          <a:p>
            <a:pPr algn="just">
              <a:lnSpc>
                <a:spcPct val="150000"/>
              </a:lnSpc>
            </a:pPr>
            <a:r>
              <a:rPr lang="fr-FR" dirty="0" smtClean="0"/>
              <a:t>Métabolisme: </a:t>
            </a:r>
          </a:p>
          <a:p>
            <a:pPr lvl="1" algn="just">
              <a:lnSpc>
                <a:spcPct val="150000"/>
              </a:lnSpc>
            </a:pPr>
            <a:r>
              <a:rPr lang="fr-FR" dirty="0" smtClean="0"/>
              <a:t>rapidement métabolisé au niveau hépatique par les cytochromes P</a:t>
            </a:r>
            <a:r>
              <a:rPr lang="fr-FR" baseline="-25000" dirty="0" smtClean="0"/>
              <a:t>450</a:t>
            </a:r>
            <a:r>
              <a:rPr lang="fr-FR" dirty="0" smtClean="0"/>
              <a:t>2C8 et 3A4</a:t>
            </a:r>
          </a:p>
          <a:p>
            <a:pPr lvl="1" algn="just">
              <a:lnSpc>
                <a:spcPct val="150000"/>
              </a:lnSpc>
            </a:pPr>
            <a:r>
              <a:rPr lang="fr-FR" dirty="0" smtClean="0"/>
              <a:t>Métabolites inactifs</a:t>
            </a:r>
          </a:p>
          <a:p>
            <a:pPr algn="just">
              <a:lnSpc>
                <a:spcPct val="150000"/>
              </a:lnSpc>
            </a:pPr>
            <a:r>
              <a:rPr lang="fr-FR" dirty="0" smtClean="0"/>
              <a:t>Excrétion: </a:t>
            </a:r>
            <a:r>
              <a:rPr lang="fr-FR" dirty="0" smtClean="0">
                <a:solidFill>
                  <a:srgbClr val="FF0000"/>
                </a:solidFill>
              </a:rPr>
              <a:t>Biliaire 90% </a:t>
            </a:r>
            <a:r>
              <a:rPr lang="fr-FR" dirty="0" smtClean="0"/>
              <a:t>, urinaire 8%</a:t>
            </a:r>
          </a:p>
          <a:p>
            <a:pPr algn="just"/>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100</a:t>
            </a:fld>
            <a:endParaRPr lang="fr-BE"/>
          </a:p>
        </p:txBody>
      </p:sp>
    </p:spTree>
    <p:extLst>
      <p:ext uri="{BB962C8B-B14F-4D97-AF65-F5344CB8AC3E}">
        <p14:creationId xmlns:p14="http://schemas.microsoft.com/office/powerpoint/2010/main" val="24720064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Indications du </a:t>
            </a:r>
            <a:r>
              <a:rPr lang="fr-FR" dirty="0" err="1" smtClean="0"/>
              <a:t>répaglinide</a:t>
            </a:r>
            <a:endParaRPr lang="fr-FR" dirty="0"/>
          </a:p>
        </p:txBody>
      </p:sp>
      <p:sp>
        <p:nvSpPr>
          <p:cNvPr id="3" name="Espace réservé du contenu 2"/>
          <p:cNvSpPr>
            <a:spLocks noGrp="1"/>
          </p:cNvSpPr>
          <p:nvPr>
            <p:ph idx="1"/>
          </p:nvPr>
        </p:nvSpPr>
        <p:spPr/>
        <p:txBody>
          <a:bodyPr>
            <a:normAutofit fontScale="70000" lnSpcReduction="20000"/>
          </a:bodyPr>
          <a:lstStyle/>
          <a:p>
            <a:pPr algn="just">
              <a:lnSpc>
                <a:spcPct val="160000"/>
              </a:lnSpc>
            </a:pPr>
            <a:r>
              <a:rPr lang="fr-FR" dirty="0" smtClean="0"/>
              <a:t>Traitement du diabète de type 2:</a:t>
            </a:r>
          </a:p>
          <a:p>
            <a:pPr lvl="1" algn="just">
              <a:lnSpc>
                <a:spcPct val="160000"/>
              </a:lnSpc>
            </a:pPr>
            <a:r>
              <a:rPr lang="fr-FR" dirty="0" smtClean="0"/>
              <a:t> lorsque l’hypoglycémie ne peut plus être contrôlée de façon satisfaisante </a:t>
            </a:r>
            <a:r>
              <a:rPr lang="fr-FR" b="1" dirty="0" smtClean="0"/>
              <a:t>par le régime alimentaire, l’exercice physique et la perte de poids</a:t>
            </a:r>
          </a:p>
          <a:p>
            <a:pPr algn="just">
              <a:lnSpc>
                <a:spcPct val="160000"/>
              </a:lnSpc>
            </a:pPr>
            <a:r>
              <a:rPr lang="fr-FR" dirty="0" smtClean="0"/>
              <a:t>Est aussi indiqué en association avec la metformine chez les diabétiques de type 2 </a:t>
            </a:r>
            <a:r>
              <a:rPr lang="fr-FR" dirty="0" smtClean="0">
                <a:solidFill>
                  <a:srgbClr val="FF0000"/>
                </a:solidFill>
              </a:rPr>
              <a:t>qui ne sont pas équilibrés de façon satisfaisante par la metformine seule</a:t>
            </a:r>
          </a:p>
          <a:p>
            <a:pPr algn="just">
              <a:lnSpc>
                <a:spcPct val="160000"/>
              </a:lnSpc>
            </a:pPr>
            <a:r>
              <a:rPr lang="fr-FR" dirty="0" smtClean="0">
                <a:solidFill>
                  <a:srgbClr val="FF0000"/>
                </a:solidFill>
              </a:rPr>
              <a:t>L’association avec la metformine augmente le risque d’hypoglycémie</a:t>
            </a:r>
          </a:p>
          <a:p>
            <a:pPr algn="just"/>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101</a:t>
            </a:fld>
            <a:endParaRPr lang="fr-BE"/>
          </a:p>
        </p:txBody>
      </p:sp>
    </p:spTree>
    <p:extLst>
      <p:ext uri="{BB962C8B-B14F-4D97-AF65-F5344CB8AC3E}">
        <p14:creationId xmlns:p14="http://schemas.microsoft.com/office/powerpoint/2010/main" val="16185747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Indications du </a:t>
            </a:r>
            <a:r>
              <a:rPr lang="fr-FR" dirty="0" err="1" smtClean="0"/>
              <a:t>répaglinide</a:t>
            </a:r>
            <a:endParaRPr lang="fr-FR" dirty="0"/>
          </a:p>
        </p:txBody>
      </p:sp>
      <p:sp>
        <p:nvSpPr>
          <p:cNvPr id="3" name="Espace réservé du contenu 2"/>
          <p:cNvSpPr>
            <a:spLocks noGrp="1"/>
          </p:cNvSpPr>
          <p:nvPr>
            <p:ph idx="1"/>
          </p:nvPr>
        </p:nvSpPr>
        <p:spPr/>
        <p:txBody>
          <a:bodyPr>
            <a:normAutofit fontScale="55000" lnSpcReduction="20000"/>
          </a:bodyPr>
          <a:lstStyle/>
          <a:p>
            <a:pPr algn="just">
              <a:lnSpc>
                <a:spcPct val="170000"/>
              </a:lnSpc>
            </a:pPr>
            <a:r>
              <a:rPr lang="fr-FR" dirty="0" smtClean="0"/>
              <a:t>Possède une </a:t>
            </a:r>
            <a:r>
              <a:rPr lang="fr-FR" b="1" dirty="0" smtClean="0">
                <a:solidFill>
                  <a:srgbClr val="0000FF"/>
                </a:solidFill>
              </a:rPr>
              <a:t>½ vie très courte </a:t>
            </a:r>
            <a:r>
              <a:rPr lang="fr-FR" dirty="0" smtClean="0"/>
              <a:t>ce qui explique qu’il doive être administré à chaque repas.</a:t>
            </a:r>
          </a:p>
          <a:p>
            <a:pPr algn="just">
              <a:lnSpc>
                <a:spcPct val="170000"/>
              </a:lnSpc>
            </a:pPr>
            <a:r>
              <a:rPr lang="fr-FR" u="sng" dirty="0" smtClean="0">
                <a:solidFill>
                  <a:srgbClr val="FF0000"/>
                </a:solidFill>
              </a:rPr>
              <a:t>Toutefois il a l’avantage de réduire le risque d’hypoglycémie par rapport aux sulfamides.</a:t>
            </a:r>
          </a:p>
          <a:p>
            <a:pPr algn="just">
              <a:lnSpc>
                <a:spcPct val="170000"/>
              </a:lnSpc>
            </a:pPr>
            <a:r>
              <a:rPr lang="fr-FR" dirty="0" smtClean="0">
                <a:solidFill>
                  <a:srgbClr val="FF0000"/>
                </a:solidFill>
              </a:rPr>
              <a:t>Il semble par ailleurs plus rapidement et plus fortement efficace que les sulfamides hypoglycémiants</a:t>
            </a:r>
          </a:p>
          <a:p>
            <a:pPr algn="just">
              <a:lnSpc>
                <a:spcPct val="170000"/>
              </a:lnSpc>
            </a:pPr>
            <a:r>
              <a:rPr lang="fr-FR" dirty="0" smtClean="0"/>
              <a:t>Posologie: 1 à 2 semaines après une dose initiale de 0,5 mg (ou 1 mg en cas d’association avec un autre antidiabétique oral) 3 à 4 fois par jour</a:t>
            </a:r>
          </a:p>
          <a:p>
            <a:pPr algn="just">
              <a:lnSpc>
                <a:spcPct val="170000"/>
              </a:lnSpc>
            </a:pPr>
            <a:r>
              <a:rPr lang="fr-FR" dirty="0" smtClean="0"/>
              <a:t>La posologie sera adaptée en fonction de la réponse glycémique sans dépasser 4mg/prise (3 à 4 fois/j) et 16 mg/jour.</a:t>
            </a:r>
          </a:p>
          <a:p>
            <a:pPr algn="just"/>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102</a:t>
            </a:fld>
            <a:endParaRPr lang="fr-BE"/>
          </a:p>
        </p:txBody>
      </p:sp>
    </p:spTree>
    <p:extLst>
      <p:ext uri="{BB962C8B-B14F-4D97-AF65-F5344CB8AC3E}">
        <p14:creationId xmlns:p14="http://schemas.microsoft.com/office/powerpoint/2010/main" val="2305554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Effets indésirables du </a:t>
            </a:r>
            <a:r>
              <a:rPr lang="fr-FR" dirty="0" err="1" smtClean="0"/>
              <a:t>répaglinide</a:t>
            </a:r>
            <a:endParaRPr lang="fr-FR" dirty="0"/>
          </a:p>
        </p:txBody>
      </p:sp>
      <p:sp>
        <p:nvSpPr>
          <p:cNvPr id="3" name="Espace réservé du contenu 2"/>
          <p:cNvSpPr>
            <a:spLocks noGrp="1"/>
          </p:cNvSpPr>
          <p:nvPr>
            <p:ph idx="1"/>
          </p:nvPr>
        </p:nvSpPr>
        <p:spPr/>
        <p:txBody>
          <a:bodyPr>
            <a:normAutofit/>
          </a:bodyPr>
          <a:lstStyle/>
          <a:p>
            <a:pPr algn="just"/>
            <a:r>
              <a:rPr lang="fr-FR" dirty="0" smtClean="0"/>
              <a:t>Risque d’hypoglycémie</a:t>
            </a:r>
          </a:p>
          <a:p>
            <a:pPr algn="just"/>
            <a:r>
              <a:rPr lang="fr-FR" dirty="0" smtClean="0"/>
              <a:t>Troubles digestifs:</a:t>
            </a:r>
          </a:p>
          <a:p>
            <a:pPr lvl="1" algn="just"/>
            <a:r>
              <a:rPr lang="fr-FR" dirty="0" smtClean="0"/>
              <a:t>notamment douleurs abdominales, diarrhées</a:t>
            </a:r>
          </a:p>
          <a:p>
            <a:pPr algn="just"/>
            <a:r>
              <a:rPr lang="fr-FR" dirty="0" smtClean="0"/>
              <a:t>Plus rarement: </a:t>
            </a:r>
          </a:p>
          <a:p>
            <a:pPr lvl="1" algn="just"/>
            <a:r>
              <a:rPr lang="fr-FR" dirty="0" smtClean="0"/>
              <a:t>nausées, vomissements, constipation, </a:t>
            </a:r>
          </a:p>
          <a:p>
            <a:pPr lvl="1" algn="just"/>
            <a:r>
              <a:rPr lang="fr-FR" dirty="0" smtClean="0"/>
              <a:t>troubles de la vision, </a:t>
            </a:r>
          </a:p>
          <a:p>
            <a:pPr lvl="1" algn="just"/>
            <a:r>
              <a:rPr lang="fr-FR" dirty="0" smtClean="0"/>
              <a:t>affections hépatiques</a:t>
            </a:r>
          </a:p>
          <a:p>
            <a:pPr algn="just"/>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103</a:t>
            </a:fld>
            <a:endParaRPr lang="fr-BE"/>
          </a:p>
        </p:txBody>
      </p:sp>
    </p:spTree>
    <p:extLst>
      <p:ext uri="{BB962C8B-B14F-4D97-AF65-F5344CB8AC3E}">
        <p14:creationId xmlns:p14="http://schemas.microsoft.com/office/powerpoint/2010/main" val="21379823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a:bodyPr>
          <a:lstStyle/>
          <a:p>
            <a:r>
              <a:rPr lang="fr-FR" dirty="0" smtClean="0"/>
              <a:t>Contre-indications du </a:t>
            </a:r>
            <a:r>
              <a:rPr lang="fr-FR" dirty="0" err="1" smtClean="0"/>
              <a:t>répaglinide</a:t>
            </a:r>
            <a:endParaRPr lang="fr-FR" dirty="0"/>
          </a:p>
        </p:txBody>
      </p:sp>
      <p:sp>
        <p:nvSpPr>
          <p:cNvPr id="3" name="Espace réservé du contenu 2"/>
          <p:cNvSpPr>
            <a:spLocks noGrp="1"/>
          </p:cNvSpPr>
          <p:nvPr>
            <p:ph idx="1"/>
          </p:nvPr>
        </p:nvSpPr>
        <p:spPr/>
        <p:txBody>
          <a:bodyPr>
            <a:normAutofit fontScale="77500" lnSpcReduction="20000"/>
          </a:bodyPr>
          <a:lstStyle/>
          <a:p>
            <a:pPr algn="just">
              <a:lnSpc>
                <a:spcPct val="150000"/>
              </a:lnSpc>
            </a:pPr>
            <a:r>
              <a:rPr lang="fr-FR" dirty="0" smtClean="0"/>
              <a:t>Diabète type 1</a:t>
            </a:r>
          </a:p>
          <a:p>
            <a:pPr algn="just">
              <a:lnSpc>
                <a:spcPct val="150000"/>
              </a:lnSpc>
            </a:pPr>
            <a:r>
              <a:rPr lang="fr-FR" dirty="0" smtClean="0"/>
              <a:t>Acidocétose diabétique avec ou sans coma</a:t>
            </a:r>
          </a:p>
          <a:p>
            <a:pPr algn="just">
              <a:lnSpc>
                <a:spcPct val="150000"/>
              </a:lnSpc>
            </a:pPr>
            <a:r>
              <a:rPr lang="fr-FR" dirty="0" smtClean="0"/>
              <a:t>Insuffisance hépatique sévère (du fait du métabolisme hépatique du </a:t>
            </a:r>
            <a:r>
              <a:rPr lang="fr-FR" dirty="0" err="1" smtClean="0"/>
              <a:t>répaglinide</a:t>
            </a:r>
            <a:r>
              <a:rPr lang="fr-FR" dirty="0" smtClean="0"/>
              <a:t>)</a:t>
            </a:r>
          </a:p>
          <a:p>
            <a:pPr algn="just">
              <a:lnSpc>
                <a:spcPct val="150000"/>
              </a:lnSpc>
            </a:pPr>
            <a:r>
              <a:rPr lang="fr-FR" dirty="0" smtClean="0"/>
              <a:t>Utilisation concomitante du </a:t>
            </a:r>
            <a:r>
              <a:rPr lang="fr-FR" dirty="0" err="1" smtClean="0"/>
              <a:t>gemfibrozil</a:t>
            </a:r>
            <a:r>
              <a:rPr lang="fr-FR" dirty="0" smtClean="0"/>
              <a:t> (voir interactions médicamenteuses)</a:t>
            </a:r>
          </a:p>
          <a:p>
            <a:pPr algn="just">
              <a:lnSpc>
                <a:spcPct val="150000"/>
              </a:lnSpc>
            </a:pPr>
            <a:r>
              <a:rPr lang="fr-FR" dirty="0" smtClean="0"/>
              <a:t>En l’absence d’étude doit </a:t>
            </a:r>
            <a:r>
              <a:rPr lang="fr-FR" dirty="0"/>
              <a:t>ê</a:t>
            </a:r>
            <a:r>
              <a:rPr lang="fr-FR" dirty="0" smtClean="0"/>
              <a:t>tre évité chez la femme enceinte et allaitante</a:t>
            </a:r>
          </a:p>
          <a:p>
            <a:pPr algn="just"/>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104</a:t>
            </a:fld>
            <a:endParaRPr lang="fr-BE"/>
          </a:p>
        </p:txBody>
      </p:sp>
    </p:spTree>
    <p:extLst>
      <p:ext uri="{BB962C8B-B14F-4D97-AF65-F5344CB8AC3E}">
        <p14:creationId xmlns:p14="http://schemas.microsoft.com/office/powerpoint/2010/main" val="14782545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Interactions médicamenteuses du </a:t>
            </a:r>
            <a:r>
              <a:rPr lang="fr-FR" dirty="0" err="1" smtClean="0"/>
              <a:t>répaglinide</a:t>
            </a:r>
            <a:endParaRPr lang="fr-FR" dirty="0"/>
          </a:p>
        </p:txBody>
      </p:sp>
      <p:sp>
        <p:nvSpPr>
          <p:cNvPr id="3" name="Espace réservé du contenu 2"/>
          <p:cNvSpPr>
            <a:spLocks noGrp="1"/>
          </p:cNvSpPr>
          <p:nvPr>
            <p:ph idx="1"/>
          </p:nvPr>
        </p:nvSpPr>
        <p:spPr/>
        <p:txBody>
          <a:bodyPr>
            <a:normAutofit/>
          </a:bodyPr>
          <a:lstStyle/>
          <a:p>
            <a:pPr algn="just">
              <a:lnSpc>
                <a:spcPct val="150000"/>
              </a:lnSpc>
            </a:pPr>
            <a:r>
              <a:rPr lang="fr-FR" sz="2400" b="1" dirty="0" smtClean="0">
                <a:solidFill>
                  <a:srgbClr val="FF0000"/>
                </a:solidFill>
              </a:rPr>
              <a:t>Essentiellement métabolisé par l’enzyme CYP 2C8</a:t>
            </a:r>
            <a:r>
              <a:rPr lang="fr-FR" sz="2400" dirty="0" smtClean="0"/>
              <a:t>.</a:t>
            </a:r>
          </a:p>
          <a:p>
            <a:pPr algn="just">
              <a:lnSpc>
                <a:spcPct val="150000"/>
              </a:lnSpc>
            </a:pPr>
            <a:r>
              <a:rPr lang="fr-FR" sz="2400" dirty="0" smtClean="0"/>
              <a:t>L’</a:t>
            </a:r>
            <a:r>
              <a:rPr lang="fr-FR" sz="2400" dirty="0" err="1" smtClean="0"/>
              <a:t>isoenzyme</a:t>
            </a:r>
            <a:r>
              <a:rPr lang="fr-FR" sz="2400" dirty="0" smtClean="0"/>
              <a:t> 3A4 joue un rôle mineur. Cependant sa contribution peut croître dans le cas où le 2C8 est inhibé</a:t>
            </a:r>
          </a:p>
          <a:p>
            <a:pPr algn="just">
              <a:lnSpc>
                <a:spcPct val="150000"/>
              </a:lnSpc>
            </a:pPr>
            <a:r>
              <a:rPr lang="fr-FR" sz="2400" dirty="0" smtClean="0"/>
              <a:t>Médicaments inhibiteurs du CYP 2C8: </a:t>
            </a:r>
            <a:r>
              <a:rPr lang="fr-FR" sz="2400" dirty="0" err="1" smtClean="0"/>
              <a:t>gemfibrosil</a:t>
            </a:r>
            <a:r>
              <a:rPr lang="fr-FR" sz="2400" dirty="0" smtClean="0"/>
              <a:t>, précaution d’emploi avec le </a:t>
            </a:r>
            <a:r>
              <a:rPr lang="fr-FR" sz="2400" dirty="0" err="1" smtClean="0"/>
              <a:t>triméthoprime</a:t>
            </a:r>
            <a:endParaRPr lang="fr-FR" sz="2400" dirty="0" smtClean="0"/>
          </a:p>
          <a:p>
            <a:pPr algn="just"/>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105</a:t>
            </a:fld>
            <a:endParaRPr lang="fr-BE"/>
          </a:p>
        </p:txBody>
      </p:sp>
    </p:spTree>
    <p:extLst>
      <p:ext uri="{BB962C8B-B14F-4D97-AF65-F5344CB8AC3E}">
        <p14:creationId xmlns:p14="http://schemas.microsoft.com/office/powerpoint/2010/main" val="15713153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a:xfrm>
            <a:off x="457200" y="1628800"/>
            <a:ext cx="8229600" cy="4525963"/>
          </a:xfrm>
        </p:spPr>
        <p:txBody>
          <a:bodyPr>
            <a:normAutofit/>
          </a:bodyPr>
          <a:lstStyle/>
          <a:p>
            <a:pPr algn="just"/>
            <a:r>
              <a:rPr lang="fr-FR" sz="2400" dirty="0" smtClean="0"/>
              <a:t>Classe d’antidiabétiques la plus récente,</a:t>
            </a:r>
          </a:p>
          <a:p>
            <a:pPr algn="just"/>
            <a:r>
              <a:rPr lang="fr-FR" sz="2400" b="1" dirty="0" smtClean="0"/>
              <a:t>Rappel sur les </a:t>
            </a:r>
            <a:r>
              <a:rPr lang="fr-FR" sz="2400" b="1" dirty="0" err="1" smtClean="0"/>
              <a:t>incrétines</a:t>
            </a:r>
            <a:r>
              <a:rPr lang="fr-FR" sz="2400" dirty="0" smtClean="0"/>
              <a:t>:</a:t>
            </a:r>
          </a:p>
          <a:p>
            <a:pPr algn="just"/>
            <a:r>
              <a:rPr lang="fr-FR" sz="2400" dirty="0" smtClean="0"/>
              <a:t>Ce sont des hormones sécrétées par les cellules intestinales suite à une prise alimentaire.</a:t>
            </a:r>
          </a:p>
          <a:p>
            <a:pPr algn="just"/>
            <a:r>
              <a:rPr lang="fr-FR" sz="2400" dirty="0" smtClean="0"/>
              <a:t>Elles permettent de réguler l’homéostasie glucidique par différents mécanismes:</a:t>
            </a:r>
            <a:endParaRPr lang="fr-FR" sz="24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106</a:t>
            </a:fld>
            <a:endParaRPr lang="fr-BE"/>
          </a:p>
        </p:txBody>
      </p:sp>
    </p:spTree>
    <p:extLst>
      <p:ext uri="{BB962C8B-B14F-4D97-AF65-F5344CB8AC3E}">
        <p14:creationId xmlns:p14="http://schemas.microsoft.com/office/powerpoint/2010/main" val="266759903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p:txBody>
          <a:bodyPr>
            <a:normAutofit fontScale="62500" lnSpcReduction="20000"/>
          </a:bodyPr>
          <a:lstStyle/>
          <a:p>
            <a:pPr algn="just">
              <a:lnSpc>
                <a:spcPct val="160000"/>
              </a:lnSpc>
            </a:pPr>
            <a:r>
              <a:rPr lang="fr-FR" b="1" dirty="0" smtClean="0"/>
              <a:t>Mécanismes de régulation de l’homéostasie glucidique</a:t>
            </a:r>
            <a:r>
              <a:rPr lang="fr-FR" dirty="0" smtClean="0"/>
              <a:t>:</a:t>
            </a:r>
          </a:p>
          <a:p>
            <a:pPr algn="just">
              <a:lnSpc>
                <a:spcPct val="160000"/>
              </a:lnSpc>
            </a:pPr>
            <a:r>
              <a:rPr lang="fr-FR" dirty="0" smtClean="0"/>
              <a:t>Stimulation de la sécrétion d’insuline dépendante du glucose par les </a:t>
            </a:r>
            <a:r>
              <a:rPr lang="fr-FR" dirty="0" err="1" smtClean="0"/>
              <a:t>ilôts</a:t>
            </a:r>
            <a:r>
              <a:rPr lang="fr-FR" dirty="0" smtClean="0"/>
              <a:t> de Langerhans du pancréas (cellule bêta)</a:t>
            </a:r>
          </a:p>
          <a:p>
            <a:pPr algn="just">
              <a:lnSpc>
                <a:spcPct val="160000"/>
              </a:lnSpc>
            </a:pPr>
            <a:r>
              <a:rPr lang="fr-FR" dirty="0" smtClean="0"/>
              <a:t>Inhibition de la sécrétion </a:t>
            </a:r>
            <a:r>
              <a:rPr lang="fr-FR" dirty="0" err="1" smtClean="0"/>
              <a:t>post-prandiale</a:t>
            </a:r>
            <a:r>
              <a:rPr lang="fr-FR" dirty="0" smtClean="0"/>
              <a:t> de glucagon par les cellules alpha pancréatiques</a:t>
            </a:r>
          </a:p>
          <a:p>
            <a:pPr algn="just">
              <a:lnSpc>
                <a:spcPct val="160000"/>
              </a:lnSpc>
            </a:pPr>
            <a:r>
              <a:rPr lang="fr-FR" dirty="0" smtClean="0"/>
              <a:t>Ralentissement de la vidange et de la sécrétion acide gastriques, ce qui confère un effet </a:t>
            </a:r>
            <a:r>
              <a:rPr lang="fr-FR" dirty="0" err="1" smtClean="0"/>
              <a:t>satiétogène</a:t>
            </a:r>
            <a:r>
              <a:rPr lang="fr-FR" dirty="0" smtClean="0"/>
              <a:t>;</a:t>
            </a:r>
          </a:p>
          <a:p>
            <a:pPr algn="just">
              <a:lnSpc>
                <a:spcPct val="160000"/>
              </a:lnSpc>
            </a:pPr>
            <a:r>
              <a:rPr lang="fr-FR" dirty="0" smtClean="0"/>
              <a:t>Diminution de l’appétit et augmentation de la satiété par un effet au niveau du SNC,</a:t>
            </a:r>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107</a:t>
            </a:fld>
            <a:endParaRPr lang="fr-BE"/>
          </a:p>
        </p:txBody>
      </p:sp>
    </p:spTree>
    <p:extLst>
      <p:ext uri="{BB962C8B-B14F-4D97-AF65-F5344CB8AC3E}">
        <p14:creationId xmlns:p14="http://schemas.microsoft.com/office/powerpoint/2010/main" val="342750955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p:txBody>
          <a:bodyPr>
            <a:normAutofit fontScale="55000" lnSpcReduction="20000"/>
          </a:bodyPr>
          <a:lstStyle/>
          <a:p>
            <a:pPr algn="just">
              <a:lnSpc>
                <a:spcPct val="170000"/>
              </a:lnSpc>
            </a:pPr>
            <a:r>
              <a:rPr lang="fr-FR" b="1" dirty="0"/>
              <a:t>Deux </a:t>
            </a:r>
            <a:r>
              <a:rPr lang="fr-FR" b="1" dirty="0" err="1"/>
              <a:t>incrétines</a:t>
            </a:r>
            <a:r>
              <a:rPr lang="fr-FR" b="1" dirty="0"/>
              <a:t> physiologiques </a:t>
            </a:r>
            <a:r>
              <a:rPr lang="fr-FR" dirty="0"/>
              <a:t>principalement </a:t>
            </a:r>
            <a:r>
              <a:rPr lang="fr-FR" dirty="0" smtClean="0"/>
              <a:t>:</a:t>
            </a:r>
          </a:p>
          <a:p>
            <a:pPr algn="just">
              <a:lnSpc>
                <a:spcPct val="170000"/>
              </a:lnSpc>
            </a:pPr>
            <a:r>
              <a:rPr lang="fr-FR" b="1" dirty="0" smtClean="0"/>
              <a:t>GIP</a:t>
            </a:r>
            <a:r>
              <a:rPr lang="fr-FR" dirty="0"/>
              <a:t>: Glucose-</a:t>
            </a:r>
            <a:r>
              <a:rPr lang="fr-FR" dirty="0" err="1"/>
              <a:t>dependent</a:t>
            </a:r>
            <a:r>
              <a:rPr lang="fr-FR" dirty="0"/>
              <a:t> </a:t>
            </a:r>
            <a:r>
              <a:rPr lang="fr-FR" dirty="0" err="1"/>
              <a:t>Insulinotropic</a:t>
            </a:r>
            <a:r>
              <a:rPr lang="fr-FR" dirty="0"/>
              <a:t> Polypeptide:</a:t>
            </a:r>
          </a:p>
          <a:p>
            <a:pPr lvl="1" algn="just">
              <a:lnSpc>
                <a:spcPct val="170000"/>
              </a:lnSpc>
            </a:pPr>
            <a:r>
              <a:rPr lang="fr-FR" dirty="0"/>
              <a:t>Sécrété par les cellules K du </a:t>
            </a:r>
            <a:r>
              <a:rPr lang="fr-FR" dirty="0" err="1"/>
              <a:t>jejunum</a:t>
            </a:r>
            <a:endParaRPr lang="fr-FR" dirty="0"/>
          </a:p>
          <a:p>
            <a:pPr lvl="1" algn="just">
              <a:lnSpc>
                <a:spcPct val="170000"/>
              </a:lnSpc>
            </a:pPr>
            <a:r>
              <a:rPr lang="fr-FR" dirty="0"/>
              <a:t>Va principalement cibler les cellules bêta pancréatiques et les adipocytes via son récepteur,</a:t>
            </a:r>
          </a:p>
          <a:p>
            <a:pPr algn="just">
              <a:lnSpc>
                <a:spcPct val="170000"/>
              </a:lnSpc>
            </a:pPr>
            <a:r>
              <a:rPr lang="fr-FR" b="1" dirty="0" smtClean="0"/>
              <a:t>GLP-1</a:t>
            </a:r>
            <a:r>
              <a:rPr lang="fr-FR" dirty="0" smtClean="0"/>
              <a:t>: Glucagon –</a:t>
            </a:r>
            <a:r>
              <a:rPr lang="fr-FR" dirty="0" err="1" smtClean="0"/>
              <a:t>like</a:t>
            </a:r>
            <a:r>
              <a:rPr lang="fr-FR" dirty="0" smtClean="0"/>
              <a:t> peptide 1:</a:t>
            </a:r>
          </a:p>
          <a:p>
            <a:pPr lvl="1" algn="just">
              <a:lnSpc>
                <a:spcPct val="170000"/>
              </a:lnSpc>
            </a:pPr>
            <a:r>
              <a:rPr lang="fr-FR" dirty="0" smtClean="0"/>
              <a:t>C’est un polypeptide</a:t>
            </a:r>
          </a:p>
          <a:p>
            <a:pPr lvl="1" algn="just">
              <a:lnSpc>
                <a:spcPct val="170000"/>
              </a:lnSpc>
            </a:pPr>
            <a:r>
              <a:rPr lang="fr-FR" dirty="0" smtClean="0"/>
              <a:t>Sécrété par les cellules endocrines intestinales L, retrouvées principalement à la fin de l’iléon et du colon, suite à un processus de transformation du </a:t>
            </a:r>
            <a:r>
              <a:rPr lang="fr-FR" dirty="0" err="1" smtClean="0"/>
              <a:t>proglucagon</a:t>
            </a:r>
            <a:r>
              <a:rPr lang="fr-FR" dirty="0" smtClean="0"/>
              <a:t>, son précurseur;</a:t>
            </a:r>
          </a:p>
          <a:p>
            <a:pPr algn="just"/>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108</a:t>
            </a:fld>
            <a:endParaRPr lang="fr-BE"/>
          </a:p>
        </p:txBody>
      </p:sp>
    </p:spTree>
    <p:extLst>
      <p:ext uri="{BB962C8B-B14F-4D97-AF65-F5344CB8AC3E}">
        <p14:creationId xmlns:p14="http://schemas.microsoft.com/office/powerpoint/2010/main" val="28572093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p:txBody>
          <a:bodyPr>
            <a:normAutofit fontScale="77500" lnSpcReduction="20000"/>
          </a:bodyPr>
          <a:lstStyle/>
          <a:p>
            <a:pPr algn="just"/>
            <a:r>
              <a:rPr lang="fr-FR" b="1" dirty="0" smtClean="0"/>
              <a:t>GLP-1</a:t>
            </a:r>
            <a:r>
              <a:rPr lang="fr-FR" dirty="0" smtClean="0"/>
              <a:t>: Glucagon –</a:t>
            </a:r>
            <a:r>
              <a:rPr lang="fr-FR" dirty="0" err="1" smtClean="0"/>
              <a:t>like</a:t>
            </a:r>
            <a:r>
              <a:rPr lang="fr-FR" dirty="0" smtClean="0"/>
              <a:t> peptide 1:</a:t>
            </a:r>
          </a:p>
          <a:p>
            <a:pPr algn="just">
              <a:lnSpc>
                <a:spcPct val="160000"/>
              </a:lnSpc>
            </a:pPr>
            <a:r>
              <a:rPr lang="fr-FR" dirty="0" smtClean="0"/>
              <a:t>Le principal stimulus de libération du GLP-1 est l’ingestion d’aliments</a:t>
            </a:r>
          </a:p>
          <a:p>
            <a:pPr algn="just">
              <a:lnSpc>
                <a:spcPct val="160000"/>
              </a:lnSpc>
            </a:pPr>
            <a:r>
              <a:rPr lang="fr-FR" dirty="0" smtClean="0"/>
              <a:t>Il est alors libéré dans le tube digestif en quelques minutes</a:t>
            </a:r>
          </a:p>
          <a:p>
            <a:pPr algn="just">
              <a:lnSpc>
                <a:spcPct val="160000"/>
              </a:lnSpc>
            </a:pPr>
            <a:r>
              <a:rPr lang="fr-FR" b="1" dirty="0" smtClean="0">
                <a:solidFill>
                  <a:srgbClr val="0000FF"/>
                </a:solidFill>
              </a:rPr>
              <a:t>Il s’en suit une sécrétion d’insuline glucose-</a:t>
            </a:r>
            <a:r>
              <a:rPr lang="fr-FR" b="1" dirty="0" err="1" smtClean="0">
                <a:solidFill>
                  <a:srgbClr val="0000FF"/>
                </a:solidFill>
              </a:rPr>
              <a:t>dependante</a:t>
            </a:r>
            <a:endParaRPr lang="fr-FR" b="1" dirty="0" smtClean="0">
              <a:solidFill>
                <a:srgbClr val="0000FF"/>
              </a:solidFill>
            </a:endParaRPr>
          </a:p>
          <a:p>
            <a:pPr algn="just">
              <a:lnSpc>
                <a:spcPct val="160000"/>
              </a:lnSpc>
            </a:pPr>
            <a:r>
              <a:rPr lang="fr-FR" b="1" dirty="0" smtClean="0">
                <a:solidFill>
                  <a:srgbClr val="FF0000"/>
                </a:solidFill>
              </a:rPr>
              <a:t>Le GLP-1 est responsable de l’essentiel de l’effet </a:t>
            </a:r>
            <a:r>
              <a:rPr lang="fr-FR" b="1" dirty="0" err="1" smtClean="0">
                <a:solidFill>
                  <a:srgbClr val="FF0000"/>
                </a:solidFill>
              </a:rPr>
              <a:t>incrétine</a:t>
            </a:r>
            <a:endParaRPr lang="fr-FR" b="1" dirty="0" smtClean="0">
              <a:solidFill>
                <a:srgbClr val="FF0000"/>
              </a:solidFill>
            </a:endParaRPr>
          </a:p>
          <a:p>
            <a:pPr algn="just"/>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109</a:t>
            </a:fld>
            <a:endParaRPr lang="fr-BE"/>
          </a:p>
        </p:txBody>
      </p:sp>
    </p:spTree>
    <p:extLst>
      <p:ext uri="{BB962C8B-B14F-4D97-AF65-F5344CB8AC3E}">
        <p14:creationId xmlns:p14="http://schemas.microsoft.com/office/powerpoint/2010/main" val="2954166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p:txBody>
          <a:bodyPr>
            <a:normAutofit fontScale="77500" lnSpcReduction="20000"/>
          </a:bodyPr>
          <a:lstStyle/>
          <a:p>
            <a:pPr algn="just"/>
            <a:r>
              <a:rPr lang="fr-FR" b="1" dirty="0" smtClean="0"/>
              <a:t>GLP-1</a:t>
            </a:r>
            <a:r>
              <a:rPr lang="fr-FR" dirty="0" smtClean="0"/>
              <a:t>: Glucagon –</a:t>
            </a:r>
            <a:r>
              <a:rPr lang="fr-FR" dirty="0" err="1" smtClean="0"/>
              <a:t>like</a:t>
            </a:r>
            <a:r>
              <a:rPr lang="fr-FR" dirty="0" smtClean="0"/>
              <a:t> peptide 1:</a:t>
            </a:r>
          </a:p>
          <a:p>
            <a:pPr algn="just">
              <a:lnSpc>
                <a:spcPct val="160000"/>
              </a:lnSpc>
            </a:pPr>
            <a:r>
              <a:rPr lang="fr-FR" dirty="0" smtClean="0"/>
              <a:t>Par contre, il présente une demi-vie très courte (1à2min)</a:t>
            </a:r>
          </a:p>
          <a:p>
            <a:pPr algn="just">
              <a:lnSpc>
                <a:spcPct val="160000"/>
              </a:lnSpc>
            </a:pPr>
            <a:r>
              <a:rPr lang="fr-FR" dirty="0" smtClean="0"/>
              <a:t>En effet </a:t>
            </a:r>
            <a:r>
              <a:rPr lang="fr-FR" b="1" dirty="0" smtClean="0">
                <a:solidFill>
                  <a:srgbClr val="0000FF"/>
                </a:solidFill>
              </a:rPr>
              <a:t>il est rapidement dégradé par le  </a:t>
            </a:r>
            <a:r>
              <a:rPr lang="fr-FR" b="1" dirty="0" err="1" smtClean="0">
                <a:solidFill>
                  <a:srgbClr val="0000FF"/>
                </a:solidFill>
              </a:rPr>
              <a:t>dipeptidyl</a:t>
            </a:r>
            <a:r>
              <a:rPr lang="fr-FR" b="1" dirty="0" smtClean="0">
                <a:solidFill>
                  <a:srgbClr val="0000FF"/>
                </a:solidFill>
              </a:rPr>
              <a:t> peptidase-4 (DPP-4) </a:t>
            </a:r>
            <a:r>
              <a:rPr lang="fr-FR" dirty="0" smtClean="0"/>
              <a:t>une enzyme transmembranaire exprimée dans de nombreux tissus à la surface des cellules épithéliales, endothéliales et des cellules du système immunitaire</a:t>
            </a:r>
          </a:p>
          <a:p>
            <a:pPr algn="just"/>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110</a:t>
            </a:fld>
            <a:endParaRPr lang="fr-BE"/>
          </a:p>
        </p:txBody>
      </p:sp>
    </p:spTree>
    <p:extLst>
      <p:ext uri="{BB962C8B-B14F-4D97-AF65-F5344CB8AC3E}">
        <p14:creationId xmlns:p14="http://schemas.microsoft.com/office/powerpoint/2010/main" val="5757328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p:txBody>
          <a:bodyPr>
            <a:normAutofit fontScale="62500" lnSpcReduction="20000"/>
          </a:bodyPr>
          <a:lstStyle/>
          <a:p>
            <a:pPr algn="just">
              <a:lnSpc>
                <a:spcPct val="170000"/>
              </a:lnSpc>
            </a:pPr>
            <a:r>
              <a:rPr lang="fr-FR" b="1" dirty="0" smtClean="0"/>
              <a:t>GLP-1</a:t>
            </a:r>
            <a:r>
              <a:rPr lang="fr-FR" dirty="0" smtClean="0"/>
              <a:t>: Glucagon –</a:t>
            </a:r>
            <a:r>
              <a:rPr lang="fr-FR" dirty="0" err="1" smtClean="0"/>
              <a:t>like</a:t>
            </a:r>
            <a:r>
              <a:rPr lang="fr-FR" dirty="0" smtClean="0"/>
              <a:t> peptide 1:</a:t>
            </a:r>
          </a:p>
          <a:p>
            <a:pPr algn="just">
              <a:lnSpc>
                <a:spcPct val="170000"/>
              </a:lnSpc>
            </a:pPr>
            <a:r>
              <a:rPr lang="fr-FR" dirty="0" smtClean="0"/>
              <a:t>Est doté de propriétés physiologiques très intéressantes dans un contexte de diabète de type 2:</a:t>
            </a:r>
          </a:p>
          <a:p>
            <a:pPr lvl="1" algn="just">
              <a:lnSpc>
                <a:spcPct val="170000"/>
              </a:lnSpc>
            </a:pPr>
            <a:r>
              <a:rPr lang="fr-FR" dirty="0" smtClean="0"/>
              <a:t>En effet il n’est sécrété qu’en cas de prise alimentaire (lors de présence de glucose dans le tube digestif), ce qui réduit le risque hypoglycémique,</a:t>
            </a:r>
          </a:p>
          <a:p>
            <a:pPr lvl="1" algn="just">
              <a:lnSpc>
                <a:spcPct val="170000"/>
              </a:lnSpc>
            </a:pPr>
            <a:r>
              <a:rPr lang="fr-FR" dirty="0" smtClean="0"/>
              <a:t>Il inhibe la sécrétion de glucagon, connue pour être anormalement élevé dans le diabète de type 2,</a:t>
            </a:r>
          </a:p>
          <a:p>
            <a:pPr lvl="1" algn="just">
              <a:lnSpc>
                <a:spcPct val="170000"/>
              </a:lnSpc>
            </a:pPr>
            <a:r>
              <a:rPr lang="fr-FR" dirty="0" smtClean="0"/>
              <a:t>Et </a:t>
            </a:r>
            <a:r>
              <a:rPr lang="fr-FR" b="1" dirty="0" smtClean="0">
                <a:solidFill>
                  <a:srgbClr val="0000FF"/>
                </a:solidFill>
              </a:rPr>
              <a:t>favorise la prolifération et la </a:t>
            </a:r>
            <a:r>
              <a:rPr lang="fr-FR" b="1" dirty="0" err="1" smtClean="0">
                <a:solidFill>
                  <a:srgbClr val="0000FF"/>
                </a:solidFill>
              </a:rPr>
              <a:t>néogenèse</a:t>
            </a:r>
            <a:r>
              <a:rPr lang="fr-FR" b="1" dirty="0" smtClean="0">
                <a:solidFill>
                  <a:srgbClr val="0000FF"/>
                </a:solidFill>
              </a:rPr>
              <a:t> de cellules bêta pancréatiques </a:t>
            </a:r>
            <a:r>
              <a:rPr lang="fr-FR" dirty="0" smtClean="0"/>
              <a:t>dont la viabilité tend à décroitre au cours de la maladie.</a:t>
            </a:r>
          </a:p>
          <a:p>
            <a:pPr algn="just"/>
            <a:endParaRPr lang="fr-FR"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111</a:t>
            </a:fld>
            <a:endParaRPr lang="fr-BE"/>
          </a:p>
        </p:txBody>
      </p:sp>
    </p:spTree>
    <p:extLst>
      <p:ext uri="{BB962C8B-B14F-4D97-AF65-F5344CB8AC3E}">
        <p14:creationId xmlns:p14="http://schemas.microsoft.com/office/powerpoint/2010/main" val="32623246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a:noFill/>
        </p:spPr>
        <p:txBody>
          <a:bodyPr>
            <a:normAutofit fontScale="47500" lnSpcReduction="20000"/>
          </a:bodyPr>
          <a:lstStyle/>
          <a:p>
            <a:pPr algn="just"/>
            <a:r>
              <a:rPr lang="fr-FR" b="1" dirty="0" smtClean="0"/>
              <a:t>GLP-1</a:t>
            </a:r>
            <a:r>
              <a:rPr lang="fr-FR" dirty="0" smtClean="0"/>
              <a:t>: Glucagon –</a:t>
            </a:r>
            <a:r>
              <a:rPr lang="fr-FR" dirty="0" err="1" smtClean="0"/>
              <a:t>like</a:t>
            </a:r>
            <a:r>
              <a:rPr lang="fr-FR" dirty="0" smtClean="0"/>
              <a:t> peptide 1:</a:t>
            </a:r>
          </a:p>
          <a:p>
            <a:pPr lvl="1" algn="just">
              <a:lnSpc>
                <a:spcPct val="170000"/>
              </a:lnSpc>
            </a:pPr>
            <a:r>
              <a:rPr lang="fr-FR" sz="3600" dirty="0" smtClean="0"/>
              <a:t>Ralentit la vidange gastrique et </a:t>
            </a:r>
          </a:p>
          <a:p>
            <a:pPr lvl="1" algn="just">
              <a:lnSpc>
                <a:spcPct val="170000"/>
              </a:lnSpc>
            </a:pPr>
            <a:r>
              <a:rPr lang="fr-FR" sz="3600" dirty="0" smtClean="0"/>
              <a:t>réduit l’acidité gastrique ce qui a pour conséquence de </a:t>
            </a:r>
            <a:r>
              <a:rPr lang="fr-FR" sz="3600" b="1" dirty="0" smtClean="0">
                <a:solidFill>
                  <a:srgbClr val="0000FF"/>
                </a:solidFill>
              </a:rPr>
              <a:t>diminuer le pic glycémique </a:t>
            </a:r>
            <a:r>
              <a:rPr lang="fr-FR" sz="3600" b="1" dirty="0" err="1" smtClean="0">
                <a:solidFill>
                  <a:srgbClr val="0000FF"/>
                </a:solidFill>
              </a:rPr>
              <a:t>post-prandiale</a:t>
            </a:r>
            <a:r>
              <a:rPr lang="fr-FR" sz="3600" b="1" dirty="0" smtClean="0">
                <a:solidFill>
                  <a:srgbClr val="0000FF"/>
                </a:solidFill>
              </a:rPr>
              <a:t> </a:t>
            </a:r>
            <a:r>
              <a:rPr lang="fr-FR" sz="3600" dirty="0" smtClean="0"/>
              <a:t>et également de provoquer une sensation de satiété</a:t>
            </a:r>
          </a:p>
          <a:p>
            <a:pPr lvl="1" algn="just">
              <a:lnSpc>
                <a:spcPct val="170000"/>
              </a:lnSpc>
            </a:pPr>
            <a:r>
              <a:rPr lang="fr-FR" sz="3600" dirty="0" smtClean="0"/>
              <a:t>Cette dernière est couplée à une réduction de l’appétit également induite par le GLP-1 via la stimulation des récepteurs au niveau du SNC,</a:t>
            </a:r>
          </a:p>
          <a:p>
            <a:pPr lvl="1" algn="just">
              <a:lnSpc>
                <a:spcPct val="170000"/>
              </a:lnSpc>
            </a:pPr>
            <a:r>
              <a:rPr lang="fr-FR" sz="3600" dirty="0" smtClean="0"/>
              <a:t>L’ensemble de ces effets centraux et périphériques conduit à induire une perte de poids,</a:t>
            </a:r>
          </a:p>
          <a:p>
            <a:pPr lvl="1" algn="just">
              <a:lnSpc>
                <a:spcPct val="170000"/>
              </a:lnSpc>
            </a:pPr>
            <a:r>
              <a:rPr lang="fr-FR" sz="3600" dirty="0"/>
              <a:t>Enfin les récepteurs du GLP-1 sont </a:t>
            </a:r>
            <a:r>
              <a:rPr lang="fr-FR" sz="3600" dirty="0" smtClean="0"/>
              <a:t>exprimés dans le cœur et dans l’endothélium et leur stimulation contribuerait à produire des effets protecteurs sur le système cardiovasculaire</a:t>
            </a:r>
            <a:endParaRPr lang="fr-FR" sz="3600" dirty="0"/>
          </a:p>
          <a:p>
            <a:pPr algn="just"/>
            <a:endParaRPr lang="fr-FR" sz="36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112</a:t>
            </a:fld>
            <a:endParaRPr lang="fr-BE"/>
          </a:p>
        </p:txBody>
      </p:sp>
    </p:spTree>
    <p:extLst>
      <p:ext uri="{BB962C8B-B14F-4D97-AF65-F5344CB8AC3E}">
        <p14:creationId xmlns:p14="http://schemas.microsoft.com/office/powerpoint/2010/main" val="26830085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a:noFill/>
        </p:spPr>
        <p:txBody>
          <a:bodyPr>
            <a:normAutofit fontScale="77500" lnSpcReduction="20000"/>
          </a:bodyPr>
          <a:lstStyle/>
          <a:p>
            <a:pPr algn="just">
              <a:lnSpc>
                <a:spcPct val="150000"/>
              </a:lnSpc>
            </a:pPr>
            <a:r>
              <a:rPr lang="fr-FR" b="1" dirty="0" smtClean="0"/>
              <a:t>GLP-1</a:t>
            </a:r>
            <a:r>
              <a:rPr lang="fr-FR" dirty="0" smtClean="0"/>
              <a:t>: Glucagon –</a:t>
            </a:r>
            <a:r>
              <a:rPr lang="fr-FR" dirty="0" err="1" smtClean="0"/>
              <a:t>like</a:t>
            </a:r>
            <a:r>
              <a:rPr lang="fr-FR" dirty="0" smtClean="0"/>
              <a:t> peptide 1:</a:t>
            </a:r>
          </a:p>
          <a:p>
            <a:pPr lvl="1" algn="just">
              <a:lnSpc>
                <a:spcPct val="150000"/>
              </a:lnSpc>
            </a:pPr>
            <a:r>
              <a:rPr lang="fr-FR" dirty="0" smtClean="0"/>
              <a:t>Chez le diabétique de type 2 la synthèse du GLP-1 est diminuée mais ses récepteurs au niveau des cellules bêta pancréatiques  y restent sensibles,</a:t>
            </a:r>
          </a:p>
          <a:p>
            <a:pPr lvl="1" algn="just">
              <a:lnSpc>
                <a:spcPct val="150000"/>
              </a:lnSpc>
            </a:pPr>
            <a:r>
              <a:rPr lang="fr-FR" dirty="0" smtClean="0"/>
              <a:t>Les récepteurs GLP-1R sont des récepteurs couplés aux protéines </a:t>
            </a:r>
            <a:r>
              <a:rPr lang="fr-FR" dirty="0" err="1" smtClean="0"/>
              <a:t>Gs</a:t>
            </a:r>
            <a:r>
              <a:rPr lang="fr-FR" dirty="0" smtClean="0"/>
              <a:t>, dont la stimulation entraîne la formation d’</a:t>
            </a:r>
            <a:r>
              <a:rPr lang="fr-FR" dirty="0" err="1" smtClean="0"/>
              <a:t>AMPc</a:t>
            </a:r>
            <a:r>
              <a:rPr lang="fr-FR" dirty="0" smtClean="0"/>
              <a:t>, ce dernier va entrainer la sécrétion d’insuline dépendante du glucose dans le pancréas par deux voies distinctes:</a:t>
            </a:r>
            <a:endParaRPr lang="fr-FR" dirty="0"/>
          </a:p>
          <a:p>
            <a:pPr algn="just"/>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113</a:t>
            </a:fld>
            <a:endParaRPr lang="fr-BE"/>
          </a:p>
        </p:txBody>
      </p:sp>
    </p:spTree>
    <p:extLst>
      <p:ext uri="{BB962C8B-B14F-4D97-AF65-F5344CB8AC3E}">
        <p14:creationId xmlns:p14="http://schemas.microsoft.com/office/powerpoint/2010/main" val="211485681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a:noFill/>
        </p:spPr>
        <p:txBody>
          <a:bodyPr>
            <a:normAutofit fontScale="85000" lnSpcReduction="10000"/>
          </a:bodyPr>
          <a:lstStyle/>
          <a:p>
            <a:pPr algn="just">
              <a:lnSpc>
                <a:spcPct val="150000"/>
              </a:lnSpc>
            </a:pPr>
            <a:r>
              <a:rPr lang="fr-FR" b="1" dirty="0" smtClean="0"/>
              <a:t>GLP-1</a:t>
            </a:r>
            <a:r>
              <a:rPr lang="fr-FR" dirty="0" smtClean="0"/>
              <a:t>: Glucagon –</a:t>
            </a:r>
            <a:r>
              <a:rPr lang="fr-FR" dirty="0" err="1" smtClean="0"/>
              <a:t>like</a:t>
            </a:r>
            <a:r>
              <a:rPr lang="fr-FR" dirty="0" smtClean="0"/>
              <a:t> peptide 1:</a:t>
            </a:r>
          </a:p>
          <a:p>
            <a:pPr lvl="1" algn="just">
              <a:lnSpc>
                <a:spcPct val="150000"/>
              </a:lnSpc>
            </a:pPr>
            <a:r>
              <a:rPr lang="fr-FR" dirty="0" smtClean="0"/>
              <a:t>Activation de la PKA qui phosphoryle de nombreuses protéines associées au processus de sécrétion d’insuline</a:t>
            </a:r>
          </a:p>
          <a:p>
            <a:pPr lvl="1" algn="just">
              <a:lnSpc>
                <a:spcPct val="150000"/>
              </a:lnSpc>
            </a:pPr>
            <a:r>
              <a:rPr lang="fr-FR" dirty="0" smtClean="0"/>
              <a:t>Activation d’une protéine Epac2 qui lie l’</a:t>
            </a:r>
            <a:r>
              <a:rPr lang="fr-FR" dirty="0" err="1" smtClean="0"/>
              <a:t>AMPc</a:t>
            </a:r>
            <a:r>
              <a:rPr lang="fr-FR" dirty="0" smtClean="0"/>
              <a:t> et contrôle différents processus cellulaires indépendamment de la PKA, </a:t>
            </a:r>
          </a:p>
          <a:p>
            <a:pPr lvl="1" algn="just">
              <a:lnSpc>
                <a:spcPct val="150000"/>
              </a:lnSpc>
            </a:pPr>
            <a:r>
              <a:rPr lang="fr-FR" dirty="0" smtClean="0"/>
              <a:t>La protéine Epac2 pourrait également être une cible des sulfamides hypoglycémiants.</a:t>
            </a:r>
            <a:endParaRPr lang="fr-FR" dirty="0"/>
          </a:p>
          <a:p>
            <a:pPr algn="just"/>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114</a:t>
            </a:fld>
            <a:endParaRPr lang="fr-BE"/>
          </a:p>
        </p:txBody>
      </p:sp>
    </p:spTree>
    <p:extLst>
      <p:ext uri="{BB962C8B-B14F-4D97-AF65-F5344CB8AC3E}">
        <p14:creationId xmlns:p14="http://schemas.microsoft.com/office/powerpoint/2010/main" val="275518928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a:noFill/>
        </p:spPr>
        <p:txBody>
          <a:bodyPr>
            <a:normAutofit fontScale="92500"/>
          </a:bodyPr>
          <a:lstStyle/>
          <a:p>
            <a:pPr algn="just">
              <a:lnSpc>
                <a:spcPct val="150000"/>
              </a:lnSpc>
            </a:pPr>
            <a:r>
              <a:rPr lang="fr-FR" dirty="0" smtClean="0"/>
              <a:t>Deux stratégies thérapeutiques permettent de cibler le système </a:t>
            </a:r>
            <a:r>
              <a:rPr lang="fr-FR" dirty="0" err="1" smtClean="0"/>
              <a:t>incrétine</a:t>
            </a:r>
            <a:r>
              <a:rPr lang="fr-FR" dirty="0" smtClean="0"/>
              <a:t>:</a:t>
            </a:r>
          </a:p>
          <a:p>
            <a:pPr lvl="1" algn="just">
              <a:lnSpc>
                <a:spcPct val="150000"/>
              </a:lnSpc>
            </a:pPr>
            <a:r>
              <a:rPr lang="fr-FR" dirty="0" smtClean="0"/>
              <a:t>Les </a:t>
            </a:r>
            <a:r>
              <a:rPr lang="fr-FR" b="1" dirty="0" smtClean="0">
                <a:solidFill>
                  <a:srgbClr val="0000FF"/>
                </a:solidFill>
              </a:rPr>
              <a:t>analogues stables du GLP-1 ou </a:t>
            </a:r>
            <a:r>
              <a:rPr lang="fr-FR" b="1" dirty="0" err="1" smtClean="0">
                <a:solidFill>
                  <a:srgbClr val="0000FF"/>
                </a:solidFill>
              </a:rPr>
              <a:t>incrétinomimétiques</a:t>
            </a:r>
            <a:r>
              <a:rPr lang="fr-FR" b="1" dirty="0" smtClean="0">
                <a:solidFill>
                  <a:srgbClr val="0000FF"/>
                </a:solidFill>
              </a:rPr>
              <a:t> </a:t>
            </a:r>
            <a:r>
              <a:rPr lang="fr-FR" dirty="0" smtClean="0"/>
              <a:t>à proprement parler (insensibles à l’action de la DPP-4: </a:t>
            </a:r>
            <a:r>
              <a:rPr lang="fr-FR" dirty="0" err="1" smtClean="0"/>
              <a:t>dipeptidyl</a:t>
            </a:r>
            <a:r>
              <a:rPr lang="fr-FR" dirty="0" smtClean="0"/>
              <a:t> peptidase 4)</a:t>
            </a:r>
          </a:p>
          <a:p>
            <a:pPr lvl="1" algn="just">
              <a:lnSpc>
                <a:spcPct val="150000"/>
              </a:lnSpc>
            </a:pPr>
            <a:r>
              <a:rPr lang="fr-FR" dirty="0" smtClean="0"/>
              <a:t>Les </a:t>
            </a:r>
            <a:r>
              <a:rPr lang="fr-FR" b="1" dirty="0" smtClean="0">
                <a:solidFill>
                  <a:srgbClr val="0000FF"/>
                </a:solidFill>
              </a:rPr>
              <a:t>inhibiteurs de la DPP-4 ou </a:t>
            </a:r>
            <a:r>
              <a:rPr lang="fr-FR" b="1" dirty="0" err="1" smtClean="0">
                <a:solidFill>
                  <a:srgbClr val="0000FF"/>
                </a:solidFill>
              </a:rPr>
              <a:t>gliptines</a:t>
            </a:r>
            <a:endParaRPr lang="fr-FR" b="1" dirty="0">
              <a:solidFill>
                <a:srgbClr val="0000FF"/>
              </a:solidFill>
            </a:endParaRPr>
          </a:p>
          <a:p>
            <a:pPr algn="just"/>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115</a:t>
            </a:fld>
            <a:endParaRPr lang="fr-BE"/>
          </a:p>
        </p:txBody>
      </p:sp>
    </p:spTree>
    <p:extLst>
      <p:ext uri="{BB962C8B-B14F-4D97-AF65-F5344CB8AC3E}">
        <p14:creationId xmlns:p14="http://schemas.microsoft.com/office/powerpoint/2010/main" val="33725158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a:t>
            </a:r>
            <a:r>
              <a:rPr lang="fr-FR" dirty="0" err="1" smtClean="0"/>
              <a:t>incrétinomimétiques</a:t>
            </a:r>
            <a:r>
              <a:rPr lang="fr-FR" dirty="0" smtClean="0"/>
              <a:t> et </a:t>
            </a:r>
            <a:r>
              <a:rPr lang="fr-FR" dirty="0" err="1" smtClean="0"/>
              <a:t>gliptines</a:t>
            </a:r>
            <a:endParaRPr lang="fr-FR" dirty="0"/>
          </a:p>
        </p:txBody>
      </p:sp>
      <p:pic>
        <p:nvPicPr>
          <p:cNvPr id="1026" name="Picture 2" descr="Les incrétines - ScienceDirec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1520" y="1628787"/>
            <a:ext cx="8640960" cy="509268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numéro de diapositive 3"/>
          <p:cNvSpPr>
            <a:spLocks noGrp="1"/>
          </p:cNvSpPr>
          <p:nvPr>
            <p:ph type="sldNum" sz="quarter" idx="12"/>
          </p:nvPr>
        </p:nvSpPr>
        <p:spPr/>
        <p:txBody>
          <a:bodyPr/>
          <a:lstStyle/>
          <a:p>
            <a:fld id="{CF4668DC-857F-487D-BFFA-8C0CA5037977}" type="slidenum">
              <a:rPr lang="fr-BE" smtClean="0"/>
              <a:pPr/>
              <a:t>116</a:t>
            </a:fld>
            <a:endParaRPr lang="fr-BE"/>
          </a:p>
        </p:txBody>
      </p:sp>
    </p:spTree>
    <p:extLst>
      <p:ext uri="{BB962C8B-B14F-4D97-AF65-F5344CB8AC3E}">
        <p14:creationId xmlns:p14="http://schemas.microsoft.com/office/powerpoint/2010/main" val="290342912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Pharmacocinétique des </a:t>
            </a:r>
            <a:r>
              <a:rPr lang="fr-FR" dirty="0" err="1" smtClean="0"/>
              <a:t>incrétinomimétiques</a:t>
            </a:r>
            <a:r>
              <a:rPr lang="fr-FR" dirty="0" smtClean="0"/>
              <a:t> et </a:t>
            </a:r>
            <a:r>
              <a:rPr lang="fr-FR" dirty="0" err="1" smtClean="0"/>
              <a:t>gliptines</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785139057"/>
              </p:ext>
            </p:extLst>
          </p:nvPr>
        </p:nvGraphicFramePr>
        <p:xfrm>
          <a:off x="457200" y="1600200"/>
          <a:ext cx="8229600" cy="439928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3150822331"/>
                    </a:ext>
                  </a:extLst>
                </a:gridCol>
                <a:gridCol w="2743200">
                  <a:extLst>
                    <a:ext uri="{9D8B030D-6E8A-4147-A177-3AD203B41FA5}">
                      <a16:colId xmlns:a16="http://schemas.microsoft.com/office/drawing/2014/main" val="758224838"/>
                    </a:ext>
                  </a:extLst>
                </a:gridCol>
                <a:gridCol w="2743200">
                  <a:extLst>
                    <a:ext uri="{9D8B030D-6E8A-4147-A177-3AD203B41FA5}">
                      <a16:colId xmlns:a16="http://schemas.microsoft.com/office/drawing/2014/main" val="3307721147"/>
                    </a:ext>
                  </a:extLst>
                </a:gridCol>
              </a:tblGrid>
              <a:tr h="370840">
                <a:tc>
                  <a:txBody>
                    <a:bodyPr/>
                    <a:lstStyle/>
                    <a:p>
                      <a:endParaRPr lang="fr-FR" dirty="0"/>
                    </a:p>
                  </a:txBody>
                  <a:tcPr/>
                </a:tc>
                <a:tc>
                  <a:txBody>
                    <a:bodyPr/>
                    <a:lstStyle/>
                    <a:p>
                      <a:r>
                        <a:rPr lang="fr-FR" dirty="0" smtClean="0"/>
                        <a:t>Analogues GLP-1</a:t>
                      </a:r>
                      <a:endParaRPr lang="fr-FR" dirty="0"/>
                    </a:p>
                  </a:txBody>
                  <a:tcPr/>
                </a:tc>
                <a:tc>
                  <a:txBody>
                    <a:bodyPr/>
                    <a:lstStyle/>
                    <a:p>
                      <a:r>
                        <a:rPr lang="fr-FR" dirty="0" smtClean="0"/>
                        <a:t>Inhibiteurs DPP-4</a:t>
                      </a:r>
                      <a:endParaRPr lang="fr-FR" dirty="0"/>
                    </a:p>
                  </a:txBody>
                  <a:tcPr/>
                </a:tc>
                <a:extLst>
                  <a:ext uri="{0D108BD9-81ED-4DB2-BD59-A6C34878D82A}">
                    <a16:rowId xmlns:a16="http://schemas.microsoft.com/office/drawing/2014/main" val="694708329"/>
                  </a:ext>
                </a:extLst>
              </a:tr>
              <a:tr h="370840">
                <a:tc>
                  <a:txBody>
                    <a:bodyPr/>
                    <a:lstStyle/>
                    <a:p>
                      <a:r>
                        <a:rPr lang="fr-FR" dirty="0" smtClean="0"/>
                        <a:t>Biodisponibilité</a:t>
                      </a:r>
                      <a:endParaRPr lang="fr-FR" dirty="0"/>
                    </a:p>
                  </a:txBody>
                  <a:tcPr/>
                </a:tc>
                <a:tc>
                  <a:txBody>
                    <a:bodyPr/>
                    <a:lstStyle/>
                    <a:p>
                      <a:r>
                        <a:rPr lang="fr-FR" dirty="0" smtClean="0"/>
                        <a:t>55% pour </a:t>
                      </a:r>
                      <a:r>
                        <a:rPr lang="fr-FR" dirty="0" err="1" smtClean="0"/>
                        <a:t>liraglutide</a:t>
                      </a:r>
                      <a:r>
                        <a:rPr lang="fr-FR" dirty="0" smtClean="0"/>
                        <a:t> par voie s/c</a:t>
                      </a:r>
                      <a:endParaRPr lang="fr-FR" dirty="0"/>
                    </a:p>
                  </a:txBody>
                  <a:tcPr/>
                </a:tc>
                <a:tc>
                  <a:txBody>
                    <a:bodyPr/>
                    <a:lstStyle/>
                    <a:p>
                      <a:r>
                        <a:rPr lang="fr-FR" dirty="0" smtClean="0"/>
                        <a:t>85 à 90% par voie orale</a:t>
                      </a:r>
                      <a:endParaRPr lang="fr-FR" dirty="0"/>
                    </a:p>
                  </a:txBody>
                  <a:tcPr/>
                </a:tc>
                <a:extLst>
                  <a:ext uri="{0D108BD9-81ED-4DB2-BD59-A6C34878D82A}">
                    <a16:rowId xmlns:a16="http://schemas.microsoft.com/office/drawing/2014/main" val="3848230074"/>
                  </a:ext>
                </a:extLst>
              </a:tr>
              <a:tr h="370840">
                <a:tc>
                  <a:txBody>
                    <a:bodyPr/>
                    <a:lstStyle/>
                    <a:p>
                      <a:r>
                        <a:rPr lang="fr-FR" dirty="0" smtClean="0"/>
                        <a:t>Liaison aux protéines plasmatiques</a:t>
                      </a:r>
                      <a:endParaRPr lang="fr-FR" dirty="0"/>
                    </a:p>
                  </a:txBody>
                  <a:tcPr/>
                </a:tc>
                <a:tc>
                  <a:txBody>
                    <a:bodyPr/>
                    <a:lstStyle/>
                    <a:p>
                      <a:r>
                        <a:rPr lang="fr-FR" dirty="0" smtClean="0"/>
                        <a:t>importante</a:t>
                      </a:r>
                      <a:endParaRPr lang="fr-FR" dirty="0"/>
                    </a:p>
                  </a:txBody>
                  <a:tcPr/>
                </a:tc>
                <a:tc>
                  <a:txBody>
                    <a:bodyPr/>
                    <a:lstStyle/>
                    <a:p>
                      <a:r>
                        <a:rPr lang="fr-FR" dirty="0" smtClean="0"/>
                        <a:t>Faible, sauf </a:t>
                      </a:r>
                      <a:r>
                        <a:rPr lang="fr-FR" dirty="0" err="1" smtClean="0"/>
                        <a:t>sitagliptine</a:t>
                      </a:r>
                      <a:r>
                        <a:rPr lang="fr-FR" dirty="0" smtClean="0"/>
                        <a:t> (40%)</a:t>
                      </a:r>
                      <a:endParaRPr lang="fr-FR" dirty="0"/>
                    </a:p>
                  </a:txBody>
                  <a:tcPr/>
                </a:tc>
                <a:extLst>
                  <a:ext uri="{0D108BD9-81ED-4DB2-BD59-A6C34878D82A}">
                    <a16:rowId xmlns:a16="http://schemas.microsoft.com/office/drawing/2014/main" val="3611255211"/>
                  </a:ext>
                </a:extLst>
              </a:tr>
              <a:tr h="370840">
                <a:tc>
                  <a:txBody>
                    <a:bodyPr/>
                    <a:lstStyle/>
                    <a:p>
                      <a:r>
                        <a:rPr lang="fr-FR" dirty="0" smtClean="0"/>
                        <a:t>Métabolisme</a:t>
                      </a:r>
                      <a:r>
                        <a:rPr lang="fr-FR" baseline="0" dirty="0" smtClean="0"/>
                        <a:t> hépatique</a:t>
                      </a:r>
                      <a:endParaRPr lang="fr-FR" dirty="0"/>
                    </a:p>
                  </a:txBody>
                  <a:tcPr/>
                </a:tc>
                <a:tc>
                  <a:txBody>
                    <a:bodyPr/>
                    <a:lstStyle/>
                    <a:p>
                      <a:r>
                        <a:rPr lang="fr-FR" dirty="0" smtClean="0"/>
                        <a:t>Métabolisme protéolytique</a:t>
                      </a:r>
                      <a:endParaRPr lang="fr-FR" dirty="0"/>
                    </a:p>
                  </a:txBody>
                  <a:tcPr/>
                </a:tc>
                <a:tc>
                  <a:txBody>
                    <a:bodyPr/>
                    <a:lstStyle/>
                    <a:p>
                      <a:r>
                        <a:rPr lang="fr-FR" dirty="0" smtClean="0"/>
                        <a:t>Important, sauf</a:t>
                      </a:r>
                      <a:r>
                        <a:rPr lang="fr-FR" baseline="0" dirty="0" smtClean="0"/>
                        <a:t> la </a:t>
                      </a:r>
                      <a:r>
                        <a:rPr lang="fr-FR" baseline="0" dirty="0" err="1" smtClean="0"/>
                        <a:t>sitapgliptine</a:t>
                      </a:r>
                      <a:r>
                        <a:rPr lang="fr-FR" baseline="0" dirty="0" smtClean="0"/>
                        <a:t>.</a:t>
                      </a:r>
                    </a:p>
                    <a:p>
                      <a:r>
                        <a:rPr lang="fr-FR" baseline="0" dirty="0" smtClean="0"/>
                        <a:t>La </a:t>
                      </a:r>
                      <a:r>
                        <a:rPr lang="fr-FR" baseline="0" dirty="0" err="1" smtClean="0"/>
                        <a:t>saxagliptine</a:t>
                      </a:r>
                      <a:r>
                        <a:rPr lang="fr-FR" baseline="0" dirty="0" smtClean="0"/>
                        <a:t> possède un métabolite actif </a:t>
                      </a:r>
                      <a:r>
                        <a:rPr lang="fr-FR" baseline="0" dirty="0" err="1" smtClean="0"/>
                        <a:t>responsalbe</a:t>
                      </a:r>
                      <a:r>
                        <a:rPr lang="fr-FR" baseline="0" dirty="0" smtClean="0"/>
                        <a:t> de la moitié de sa puissance</a:t>
                      </a:r>
                      <a:endParaRPr lang="fr-FR" dirty="0"/>
                    </a:p>
                  </a:txBody>
                  <a:tcPr/>
                </a:tc>
                <a:extLst>
                  <a:ext uri="{0D108BD9-81ED-4DB2-BD59-A6C34878D82A}">
                    <a16:rowId xmlns:a16="http://schemas.microsoft.com/office/drawing/2014/main" val="2403155767"/>
                  </a:ext>
                </a:extLst>
              </a:tr>
              <a:tr h="370840">
                <a:tc>
                  <a:txBody>
                    <a:bodyPr/>
                    <a:lstStyle/>
                    <a:p>
                      <a:r>
                        <a:rPr lang="fr-FR" dirty="0" smtClean="0"/>
                        <a:t>Elimination</a:t>
                      </a:r>
                      <a:endParaRPr lang="fr-FR" dirty="0"/>
                    </a:p>
                  </a:txBody>
                  <a:tcPr/>
                </a:tc>
                <a:tc gridSpan="2">
                  <a:txBody>
                    <a:bodyPr/>
                    <a:lstStyle/>
                    <a:p>
                      <a:pPr algn="ctr"/>
                      <a:r>
                        <a:rPr lang="fr-FR" dirty="0" smtClean="0"/>
                        <a:t>Essentiellement rénale</a:t>
                      </a:r>
                      <a:endParaRPr lang="fr-FR" dirty="0"/>
                    </a:p>
                  </a:txBody>
                  <a:tcPr/>
                </a:tc>
                <a:tc hMerge="1">
                  <a:txBody>
                    <a:bodyPr/>
                    <a:lstStyle/>
                    <a:p>
                      <a:endParaRPr lang="fr-FR" dirty="0"/>
                    </a:p>
                  </a:txBody>
                  <a:tcPr/>
                </a:tc>
                <a:extLst>
                  <a:ext uri="{0D108BD9-81ED-4DB2-BD59-A6C34878D82A}">
                    <a16:rowId xmlns:a16="http://schemas.microsoft.com/office/drawing/2014/main" val="2322885918"/>
                  </a:ext>
                </a:extLst>
              </a:tr>
              <a:tr h="370840">
                <a:tc>
                  <a:txBody>
                    <a:bodyPr/>
                    <a:lstStyle/>
                    <a:p>
                      <a:r>
                        <a:rPr lang="fr-FR" dirty="0" smtClean="0"/>
                        <a:t>½ vie</a:t>
                      </a:r>
                      <a:endParaRPr lang="fr-FR" dirty="0"/>
                    </a:p>
                  </a:txBody>
                  <a:tcPr/>
                </a:tc>
                <a:tc>
                  <a:txBody>
                    <a:bodyPr/>
                    <a:lstStyle/>
                    <a:p>
                      <a:r>
                        <a:rPr lang="fr-FR" dirty="0" smtClean="0"/>
                        <a:t>2,4h: </a:t>
                      </a:r>
                      <a:r>
                        <a:rPr lang="fr-FR" dirty="0" err="1" smtClean="0"/>
                        <a:t>éxanétide</a:t>
                      </a:r>
                      <a:endParaRPr lang="fr-FR" dirty="0" smtClean="0"/>
                    </a:p>
                    <a:p>
                      <a:r>
                        <a:rPr lang="fr-FR" dirty="0" smtClean="0"/>
                        <a:t>13h: </a:t>
                      </a:r>
                      <a:r>
                        <a:rPr lang="fr-FR" dirty="0" err="1" smtClean="0"/>
                        <a:t>liraglutide</a:t>
                      </a:r>
                      <a:endParaRPr lang="fr-FR" dirty="0"/>
                    </a:p>
                  </a:txBody>
                  <a:tcPr/>
                </a:tc>
                <a:tc>
                  <a:txBody>
                    <a:bodyPr/>
                    <a:lstStyle/>
                    <a:p>
                      <a:r>
                        <a:rPr lang="fr-FR" dirty="0" smtClean="0"/>
                        <a:t>2,5 à 3h sauf </a:t>
                      </a:r>
                      <a:r>
                        <a:rPr lang="fr-FR" dirty="0" err="1" smtClean="0"/>
                        <a:t>sitagliptine</a:t>
                      </a:r>
                      <a:r>
                        <a:rPr lang="fr-FR" dirty="0" smtClean="0"/>
                        <a:t>:</a:t>
                      </a:r>
                      <a:r>
                        <a:rPr lang="fr-FR" baseline="0" dirty="0" smtClean="0"/>
                        <a:t> 12 h</a:t>
                      </a:r>
                      <a:endParaRPr lang="fr-FR" dirty="0"/>
                    </a:p>
                  </a:txBody>
                  <a:tcPr/>
                </a:tc>
                <a:extLst>
                  <a:ext uri="{0D108BD9-81ED-4DB2-BD59-A6C34878D82A}">
                    <a16:rowId xmlns:a16="http://schemas.microsoft.com/office/drawing/2014/main" val="3873812864"/>
                  </a:ext>
                </a:extLst>
              </a:tr>
            </a:tbl>
          </a:graphicData>
        </a:graphic>
      </p:graphicFrame>
      <p:sp>
        <p:nvSpPr>
          <p:cNvPr id="3" name="Espace réservé du pied de page 2"/>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117</a:t>
            </a:fld>
            <a:endParaRPr lang="fr-BE"/>
          </a:p>
        </p:txBody>
      </p:sp>
    </p:spTree>
    <p:extLst>
      <p:ext uri="{BB962C8B-B14F-4D97-AF65-F5344CB8AC3E}">
        <p14:creationId xmlns:p14="http://schemas.microsoft.com/office/powerpoint/2010/main" val="91963746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Indications des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a:noFill/>
        </p:spPr>
        <p:txBody>
          <a:bodyPr>
            <a:normAutofit fontScale="85000" lnSpcReduction="20000"/>
          </a:bodyPr>
          <a:lstStyle/>
          <a:p>
            <a:pPr algn="just"/>
            <a:r>
              <a:rPr lang="fr-FR" dirty="0" smtClean="0"/>
              <a:t>Les </a:t>
            </a:r>
            <a:r>
              <a:rPr lang="fr-FR" b="1" dirty="0" smtClean="0">
                <a:solidFill>
                  <a:srgbClr val="0000FF"/>
                </a:solidFill>
              </a:rPr>
              <a:t>analogues stables du GLP-1 ou </a:t>
            </a:r>
            <a:r>
              <a:rPr lang="fr-FR" b="1" dirty="0" err="1" smtClean="0">
                <a:solidFill>
                  <a:srgbClr val="0000FF"/>
                </a:solidFill>
              </a:rPr>
              <a:t>incrétinomimétiques</a:t>
            </a:r>
            <a:r>
              <a:rPr lang="fr-FR" b="1" dirty="0" smtClean="0">
                <a:solidFill>
                  <a:srgbClr val="0000FF"/>
                </a:solidFill>
              </a:rPr>
              <a:t> </a:t>
            </a:r>
            <a:r>
              <a:rPr lang="fr-FR" b="1" dirty="0" smtClean="0"/>
              <a:t>sont indiqués </a:t>
            </a:r>
            <a:r>
              <a:rPr lang="fr-FR" b="1" dirty="0" smtClean="0">
                <a:solidFill>
                  <a:srgbClr val="0000FF"/>
                </a:solidFill>
              </a:rPr>
              <a:t>dans le diabète de type 2 </a:t>
            </a:r>
            <a:r>
              <a:rPr lang="fr-FR" b="1" u="sng" dirty="0" smtClean="0">
                <a:solidFill>
                  <a:srgbClr val="0000FF"/>
                </a:solidFill>
              </a:rPr>
              <a:t>en association</a:t>
            </a:r>
            <a:r>
              <a:rPr lang="fr-FR" b="1" dirty="0" smtClean="0">
                <a:solidFill>
                  <a:srgbClr val="0000FF"/>
                </a:solidFill>
              </a:rPr>
              <a:t>.</a:t>
            </a:r>
          </a:p>
          <a:p>
            <a:pPr algn="just"/>
            <a:endParaRPr lang="fr-FR" dirty="0" smtClean="0"/>
          </a:p>
          <a:p>
            <a:pPr algn="just"/>
            <a:r>
              <a:rPr lang="fr-FR" dirty="0" smtClean="0"/>
              <a:t>Les </a:t>
            </a:r>
            <a:r>
              <a:rPr lang="fr-FR" b="1" dirty="0" smtClean="0">
                <a:solidFill>
                  <a:srgbClr val="0000FF"/>
                </a:solidFill>
              </a:rPr>
              <a:t>inhibiteurs de la DPP-4 ou </a:t>
            </a:r>
            <a:r>
              <a:rPr lang="fr-FR" b="1" dirty="0" err="1" smtClean="0">
                <a:solidFill>
                  <a:srgbClr val="0000FF"/>
                </a:solidFill>
              </a:rPr>
              <a:t>gliptines</a:t>
            </a:r>
            <a:r>
              <a:rPr lang="fr-FR" b="1" dirty="0" smtClean="0">
                <a:solidFill>
                  <a:srgbClr val="0000FF"/>
                </a:solidFill>
              </a:rPr>
              <a:t> sont indiqués chez les patients diabétiques de type 2 </a:t>
            </a:r>
            <a:r>
              <a:rPr lang="fr-FR" b="1" u="sng" dirty="0" smtClean="0">
                <a:solidFill>
                  <a:srgbClr val="0000FF"/>
                </a:solidFill>
              </a:rPr>
              <a:t>pour améliorer le contrôle de la glycémie</a:t>
            </a:r>
            <a:r>
              <a:rPr lang="fr-FR" b="1" dirty="0" smtClean="0">
                <a:solidFill>
                  <a:srgbClr val="0000FF"/>
                </a:solidFill>
              </a:rPr>
              <a:t>:</a:t>
            </a:r>
          </a:p>
          <a:p>
            <a:pPr algn="just"/>
            <a:r>
              <a:rPr lang="fr-FR" b="1" dirty="0" smtClean="0"/>
              <a:t>En monothérapie</a:t>
            </a:r>
          </a:p>
          <a:p>
            <a:pPr algn="just"/>
            <a:r>
              <a:rPr lang="fr-FR" b="1" dirty="0" smtClean="0"/>
              <a:t>En bithérapie</a:t>
            </a:r>
          </a:p>
          <a:p>
            <a:pPr algn="just"/>
            <a:r>
              <a:rPr lang="fr-FR" b="1" dirty="0" smtClean="0"/>
              <a:t>En trithérapie</a:t>
            </a:r>
          </a:p>
          <a:p>
            <a:pPr algn="just"/>
            <a:r>
              <a:rPr lang="fr-FR" b="1" dirty="0" smtClean="0"/>
              <a:t>En association avec l’insuline</a:t>
            </a:r>
            <a:endParaRPr lang="fr-FR" b="1" dirty="0"/>
          </a:p>
          <a:p>
            <a:pPr algn="just"/>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118</a:t>
            </a:fld>
            <a:endParaRPr lang="fr-BE"/>
          </a:p>
        </p:txBody>
      </p:sp>
    </p:spTree>
    <p:extLst>
      <p:ext uri="{BB962C8B-B14F-4D97-AF65-F5344CB8AC3E}">
        <p14:creationId xmlns:p14="http://schemas.microsoft.com/office/powerpoint/2010/main" val="366206235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Indications des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a:noFill/>
        </p:spPr>
        <p:txBody>
          <a:bodyPr>
            <a:normAutofit fontScale="85000" lnSpcReduction="20000"/>
          </a:bodyPr>
          <a:lstStyle/>
          <a:p>
            <a:r>
              <a:rPr lang="fr-FR" sz="2800" b="1" dirty="0" err="1">
                <a:solidFill>
                  <a:srgbClr val="0000FF"/>
                </a:solidFill>
              </a:rPr>
              <a:t>Exénatide</a:t>
            </a:r>
            <a:r>
              <a:rPr lang="fr-FR" sz="2800" b="1" dirty="0">
                <a:solidFill>
                  <a:srgbClr val="0000FF"/>
                </a:solidFill>
              </a:rPr>
              <a:t> </a:t>
            </a:r>
            <a:r>
              <a:rPr lang="fr-FR" sz="2800" dirty="0"/>
              <a:t>(BYETTA®)</a:t>
            </a:r>
            <a:r>
              <a:rPr lang="fr-FR" sz="2800" dirty="0" smtClean="0"/>
              <a:t>SC </a:t>
            </a:r>
            <a:r>
              <a:rPr lang="fr-FR" sz="2800" dirty="0"/>
              <a:t>(cartouche pour stylo pré-rempli de 5 </a:t>
            </a:r>
            <a:r>
              <a:rPr lang="fr-FR" sz="2800" dirty="0" smtClean="0"/>
              <a:t>microgramme à </a:t>
            </a:r>
            <a:r>
              <a:rPr lang="fr-FR" sz="2800" dirty="0"/>
              <a:t>conserver au frigo)</a:t>
            </a:r>
          </a:p>
          <a:p>
            <a:r>
              <a:rPr lang="fr-FR" sz="2800" dirty="0" smtClean="0"/>
              <a:t>Principes </a:t>
            </a:r>
            <a:r>
              <a:rPr lang="fr-FR" sz="2800" dirty="0"/>
              <a:t>d’utilisation :</a:t>
            </a:r>
          </a:p>
          <a:p>
            <a:r>
              <a:rPr lang="fr-FR" sz="2800" dirty="0"/>
              <a:t>2 injections SC/j (</a:t>
            </a:r>
            <a:r>
              <a:rPr lang="fr-FR" sz="2800" b="1" dirty="0">
                <a:solidFill>
                  <a:srgbClr val="FF0000"/>
                </a:solidFill>
              </a:rPr>
              <a:t>une injection </a:t>
            </a:r>
            <a:r>
              <a:rPr lang="fr-FR" sz="2800" b="1" dirty="0" smtClean="0">
                <a:solidFill>
                  <a:srgbClr val="FF0000"/>
                </a:solidFill>
              </a:rPr>
              <a:t>1h </a:t>
            </a:r>
            <a:r>
              <a:rPr lang="fr-FR" sz="2800" b="1" dirty="0">
                <a:solidFill>
                  <a:srgbClr val="FF0000"/>
                </a:solidFill>
              </a:rPr>
              <a:t>avant les 2 principaux repas -» Jamais après le repas </a:t>
            </a:r>
            <a:r>
              <a:rPr lang="fr-FR" sz="2800" b="1" dirty="0" smtClean="0">
                <a:solidFill>
                  <a:srgbClr val="FF0000"/>
                </a:solidFill>
              </a:rPr>
              <a:t>+++)</a:t>
            </a:r>
          </a:p>
          <a:p>
            <a:r>
              <a:rPr lang="fr-FR" sz="2800" b="1" dirty="0" err="1" smtClean="0">
                <a:solidFill>
                  <a:srgbClr val="0000FF"/>
                </a:solidFill>
              </a:rPr>
              <a:t>Gliptines</a:t>
            </a:r>
            <a:r>
              <a:rPr lang="fr-FR" sz="2800" dirty="0" smtClean="0"/>
              <a:t>:</a:t>
            </a:r>
          </a:p>
          <a:p>
            <a:r>
              <a:rPr lang="fr-FR" sz="2800" dirty="0" err="1" smtClean="0"/>
              <a:t>Sitegliptine</a:t>
            </a:r>
            <a:r>
              <a:rPr lang="fr-FR" sz="2800" dirty="0" smtClean="0"/>
              <a:t> </a:t>
            </a:r>
            <a:r>
              <a:rPr lang="fr-FR" sz="2800" dirty="0"/>
              <a:t>(JANUVIA®) VO</a:t>
            </a:r>
          </a:p>
          <a:p>
            <a:r>
              <a:rPr lang="fr-FR" sz="2800" dirty="0"/>
              <a:t>+ Metformine (JANUMET®)</a:t>
            </a:r>
          </a:p>
          <a:p>
            <a:r>
              <a:rPr lang="fr-FR" sz="2800" dirty="0" err="1" smtClean="0"/>
              <a:t>Vildagliptine</a:t>
            </a:r>
            <a:r>
              <a:rPr lang="fr-FR" sz="2800" dirty="0" smtClean="0">
                <a:solidFill>
                  <a:srgbClr val="FF0000"/>
                </a:solidFill>
              </a:rPr>
              <a:t> </a:t>
            </a:r>
            <a:r>
              <a:rPr lang="fr-FR" sz="2800" dirty="0"/>
              <a:t>(GALVUS®) VO </a:t>
            </a:r>
          </a:p>
          <a:p>
            <a:r>
              <a:rPr lang="fr-FR" sz="2800" dirty="0"/>
              <a:t> +Metformine (EUCREAS®)</a:t>
            </a:r>
          </a:p>
          <a:p>
            <a:r>
              <a:rPr lang="fr-FR" sz="2800" dirty="0" smtClean="0"/>
              <a:t>Principe </a:t>
            </a:r>
            <a:r>
              <a:rPr lang="fr-FR" sz="2800" dirty="0"/>
              <a:t>d’utilisation :</a:t>
            </a:r>
          </a:p>
          <a:p>
            <a:r>
              <a:rPr lang="fr-FR" sz="2800" dirty="0"/>
              <a:t>1 </a:t>
            </a:r>
            <a:r>
              <a:rPr lang="fr-FR" sz="2800" dirty="0" smtClean="0"/>
              <a:t>comprimé/j </a:t>
            </a:r>
            <a:r>
              <a:rPr lang="fr-FR" sz="2800" dirty="0"/>
              <a:t>pendant ou en </a:t>
            </a:r>
            <a:r>
              <a:rPr lang="fr-FR" sz="2800" dirty="0" smtClean="0"/>
              <a:t>dehors des repas</a:t>
            </a:r>
            <a:endParaRPr lang="fr-FR" sz="2800" dirty="0"/>
          </a:p>
          <a:p>
            <a:endParaRPr lang="fr-FR" sz="2800" dirty="0"/>
          </a:p>
          <a:p>
            <a:pPr algn="just"/>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119</a:t>
            </a:fld>
            <a:endParaRPr lang="fr-BE"/>
          </a:p>
        </p:txBody>
      </p:sp>
    </p:spTree>
    <p:extLst>
      <p:ext uri="{BB962C8B-B14F-4D97-AF65-F5344CB8AC3E}">
        <p14:creationId xmlns:p14="http://schemas.microsoft.com/office/powerpoint/2010/main" val="17462895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Effets indésirables des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a:noFill/>
        </p:spPr>
        <p:txBody>
          <a:bodyPr>
            <a:normAutofit/>
          </a:bodyPr>
          <a:lstStyle/>
          <a:p>
            <a:pPr algn="just"/>
            <a:r>
              <a:rPr lang="fr-FR" dirty="0" smtClean="0"/>
              <a:t>Troubles du métabolisme et de l’appétit</a:t>
            </a:r>
          </a:p>
          <a:p>
            <a:pPr algn="just"/>
            <a:r>
              <a:rPr lang="fr-FR" dirty="0" smtClean="0"/>
              <a:t>Troubles gastro-intestinaux</a:t>
            </a:r>
          </a:p>
          <a:p>
            <a:pPr algn="just"/>
            <a:r>
              <a:rPr lang="fr-FR" dirty="0" smtClean="0"/>
              <a:t>Affections du système nerveux</a:t>
            </a:r>
          </a:p>
          <a:p>
            <a:pPr algn="just"/>
            <a:r>
              <a:rPr lang="fr-FR" dirty="0" smtClean="0"/>
              <a:t>Affections de la peau et des tissus</a:t>
            </a:r>
          </a:p>
          <a:p>
            <a:pPr algn="just"/>
            <a:r>
              <a:rPr lang="fr-FR" dirty="0" smtClean="0"/>
              <a:t>Risque infectieux</a:t>
            </a:r>
          </a:p>
          <a:p>
            <a:pPr algn="just"/>
            <a:r>
              <a:rPr lang="fr-FR" dirty="0" smtClean="0"/>
              <a:t>Effets généraux</a:t>
            </a:r>
            <a:endParaRPr lang="fr-FR" dirty="0"/>
          </a:p>
          <a:p>
            <a:pPr algn="just"/>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120</a:t>
            </a:fld>
            <a:endParaRPr lang="fr-BE"/>
          </a:p>
        </p:txBody>
      </p:sp>
    </p:spTree>
    <p:extLst>
      <p:ext uri="{BB962C8B-B14F-4D97-AF65-F5344CB8AC3E}">
        <p14:creationId xmlns:p14="http://schemas.microsoft.com/office/powerpoint/2010/main" val="37340617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Contre –indications des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a:noFill/>
        </p:spPr>
        <p:txBody>
          <a:bodyPr>
            <a:normAutofit/>
          </a:bodyPr>
          <a:lstStyle/>
          <a:p>
            <a:pPr algn="just">
              <a:lnSpc>
                <a:spcPct val="150000"/>
              </a:lnSpc>
            </a:pPr>
            <a:r>
              <a:rPr lang="fr-FR" dirty="0" smtClean="0"/>
              <a:t>Diabète de type 1</a:t>
            </a:r>
          </a:p>
          <a:p>
            <a:pPr algn="just">
              <a:lnSpc>
                <a:spcPct val="150000"/>
              </a:lnSpc>
            </a:pPr>
            <a:r>
              <a:rPr lang="fr-FR" dirty="0" smtClean="0"/>
              <a:t>Acidocétose diabétique</a:t>
            </a:r>
          </a:p>
          <a:p>
            <a:pPr algn="just">
              <a:lnSpc>
                <a:spcPct val="150000"/>
              </a:lnSpc>
            </a:pPr>
            <a:r>
              <a:rPr lang="fr-FR" dirty="0" smtClean="0">
                <a:solidFill>
                  <a:srgbClr val="0000FF"/>
                </a:solidFill>
              </a:rPr>
              <a:t>Les </a:t>
            </a:r>
            <a:r>
              <a:rPr lang="fr-FR" dirty="0" err="1" smtClean="0">
                <a:solidFill>
                  <a:srgbClr val="0000FF"/>
                </a:solidFill>
              </a:rPr>
              <a:t>incrétinomimétiques</a:t>
            </a:r>
            <a:r>
              <a:rPr lang="fr-FR" dirty="0" smtClean="0">
                <a:solidFill>
                  <a:srgbClr val="0000FF"/>
                </a:solidFill>
              </a:rPr>
              <a:t> ne doivent pas être injectés en IV ou IM</a:t>
            </a:r>
            <a:r>
              <a:rPr lang="fr-FR" dirty="0" smtClean="0"/>
              <a:t>.</a:t>
            </a:r>
            <a:endParaRPr lang="fr-FR" dirty="0"/>
          </a:p>
          <a:p>
            <a:pPr algn="just">
              <a:lnSpc>
                <a:spcPct val="150000"/>
              </a:lnSpc>
            </a:pPr>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121</a:t>
            </a:fld>
            <a:endParaRPr lang="fr-BE"/>
          </a:p>
        </p:txBody>
      </p:sp>
    </p:spTree>
    <p:extLst>
      <p:ext uri="{BB962C8B-B14F-4D97-AF65-F5344CB8AC3E}">
        <p14:creationId xmlns:p14="http://schemas.microsoft.com/office/powerpoint/2010/main" val="68076362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Interactions médicamenteuses des </a:t>
            </a:r>
            <a:r>
              <a:rPr lang="fr-FR" dirty="0" err="1" smtClean="0"/>
              <a:t>incrétinomimétiques</a:t>
            </a:r>
            <a:r>
              <a:rPr lang="fr-FR" dirty="0" smtClean="0"/>
              <a:t> et </a:t>
            </a:r>
            <a:r>
              <a:rPr lang="fr-FR" dirty="0" err="1" smtClean="0"/>
              <a:t>gliptines</a:t>
            </a:r>
            <a:endParaRPr lang="fr-FR" dirty="0"/>
          </a:p>
        </p:txBody>
      </p:sp>
      <p:sp>
        <p:nvSpPr>
          <p:cNvPr id="3" name="Espace réservé du contenu 2"/>
          <p:cNvSpPr>
            <a:spLocks noGrp="1"/>
          </p:cNvSpPr>
          <p:nvPr>
            <p:ph idx="1"/>
          </p:nvPr>
        </p:nvSpPr>
        <p:spPr>
          <a:noFill/>
        </p:spPr>
        <p:txBody>
          <a:bodyPr>
            <a:normAutofit/>
          </a:bodyPr>
          <a:lstStyle/>
          <a:p>
            <a:pPr algn="just">
              <a:lnSpc>
                <a:spcPct val="150000"/>
              </a:lnSpc>
            </a:pPr>
            <a:r>
              <a:rPr lang="fr-FR" dirty="0"/>
              <a:t>Médicaments à faible index thérapeutique (car diminue la vidange </a:t>
            </a:r>
            <a:r>
              <a:rPr lang="fr-FR" dirty="0" smtClean="0"/>
              <a:t>gastrique)</a:t>
            </a:r>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122</a:t>
            </a:fld>
            <a:endParaRPr lang="fr-BE"/>
          </a:p>
        </p:txBody>
      </p:sp>
    </p:spTree>
    <p:extLst>
      <p:ext uri="{BB962C8B-B14F-4D97-AF65-F5344CB8AC3E}">
        <p14:creationId xmlns:p14="http://schemas.microsoft.com/office/powerpoint/2010/main" val="24143759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inhibiteurs des alpha-</a:t>
            </a:r>
            <a:r>
              <a:rPr lang="fr-FR" dirty="0" err="1" smtClean="0"/>
              <a:t>glucosidases</a:t>
            </a:r>
            <a:endParaRPr lang="fr-FR" dirty="0"/>
          </a:p>
        </p:txBody>
      </p:sp>
      <p:sp>
        <p:nvSpPr>
          <p:cNvPr id="3" name="Espace réservé du contenu 2"/>
          <p:cNvSpPr>
            <a:spLocks noGrp="1"/>
          </p:cNvSpPr>
          <p:nvPr>
            <p:ph idx="1"/>
          </p:nvPr>
        </p:nvSpPr>
        <p:spPr>
          <a:noFill/>
        </p:spPr>
        <p:txBody>
          <a:bodyPr>
            <a:normAutofit fontScale="70000" lnSpcReduction="20000"/>
          </a:bodyPr>
          <a:lstStyle/>
          <a:p>
            <a:pPr algn="just">
              <a:lnSpc>
                <a:spcPct val="160000"/>
              </a:lnSpc>
            </a:pPr>
            <a:r>
              <a:rPr lang="fr-FR" dirty="0" smtClean="0"/>
              <a:t>A propos des alpha-</a:t>
            </a:r>
            <a:r>
              <a:rPr lang="fr-FR" dirty="0" err="1" smtClean="0"/>
              <a:t>glucosidases</a:t>
            </a:r>
            <a:r>
              <a:rPr lang="fr-FR" dirty="0" smtClean="0"/>
              <a:t>:</a:t>
            </a:r>
          </a:p>
          <a:p>
            <a:pPr algn="just">
              <a:lnSpc>
                <a:spcPct val="160000"/>
              </a:lnSpc>
            </a:pPr>
            <a:r>
              <a:rPr lang="fr-FR" dirty="0" smtClean="0"/>
              <a:t>Les sucres complexes absorbés avec l’alimentation sont d’abord dégradés par l’amylase salivaire et pancréatiques en disaccharides (saccharose, lactose, maltose), puis par les alpha-</a:t>
            </a:r>
            <a:r>
              <a:rPr lang="fr-FR" dirty="0" err="1" smtClean="0"/>
              <a:t>glucosidases</a:t>
            </a:r>
            <a:r>
              <a:rPr lang="fr-FR" dirty="0" smtClean="0"/>
              <a:t> (maltase, lactase, saccharase…)en monosaccharides.</a:t>
            </a:r>
          </a:p>
          <a:p>
            <a:pPr algn="just">
              <a:lnSpc>
                <a:spcPct val="160000"/>
              </a:lnSpc>
            </a:pPr>
            <a:r>
              <a:rPr lang="fr-FR" dirty="0" smtClean="0"/>
              <a:t>Cette digestion est nécessaire car seuls ces monosaccharides peuvent traverser la barrière intestinale et donc être absorbés. </a:t>
            </a:r>
            <a:r>
              <a:rPr lang="fr-FR" dirty="0"/>
              <a:t>seuls les monosaccharides comme le glucose et le fructose sont absorbés.</a:t>
            </a:r>
          </a:p>
          <a:p>
            <a:pPr algn="just"/>
            <a:endParaRPr lang="fr-FR" dirty="0" smtClean="0"/>
          </a:p>
          <a:p>
            <a:pPr algn="just"/>
            <a:endParaRPr lang="fr-FR" b="1" dirty="0">
              <a:solidFill>
                <a:srgbClr val="0000FF"/>
              </a:solidFill>
            </a:endParaRPr>
          </a:p>
          <a:p>
            <a:pPr algn="just"/>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123</a:t>
            </a:fld>
            <a:endParaRPr lang="fr-BE"/>
          </a:p>
        </p:txBody>
      </p:sp>
    </p:spTree>
    <p:extLst>
      <p:ext uri="{BB962C8B-B14F-4D97-AF65-F5344CB8AC3E}">
        <p14:creationId xmlns:p14="http://schemas.microsoft.com/office/powerpoint/2010/main" val="16718231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inhibiteurs des alpha-</a:t>
            </a:r>
            <a:r>
              <a:rPr lang="fr-FR" dirty="0" err="1" smtClean="0"/>
              <a:t>glucosidases</a:t>
            </a:r>
            <a:endParaRPr lang="fr-FR" dirty="0"/>
          </a:p>
        </p:txBody>
      </p:sp>
      <p:sp>
        <p:nvSpPr>
          <p:cNvPr id="3" name="Espace réservé du contenu 2"/>
          <p:cNvSpPr>
            <a:spLocks noGrp="1"/>
          </p:cNvSpPr>
          <p:nvPr>
            <p:ph idx="1"/>
          </p:nvPr>
        </p:nvSpPr>
        <p:spPr>
          <a:noFill/>
        </p:spPr>
        <p:txBody>
          <a:bodyPr>
            <a:normAutofit fontScale="62500" lnSpcReduction="20000"/>
          </a:bodyPr>
          <a:lstStyle/>
          <a:p>
            <a:pPr algn="just">
              <a:lnSpc>
                <a:spcPct val="170000"/>
              </a:lnSpc>
            </a:pPr>
            <a:r>
              <a:rPr lang="fr-FR" dirty="0"/>
              <a:t>Si on inhibe les </a:t>
            </a:r>
            <a:r>
              <a:rPr lang="fr-FR" dirty="0" smtClean="0"/>
              <a:t>alpha-</a:t>
            </a:r>
            <a:r>
              <a:rPr lang="fr-FR" dirty="0" err="1" smtClean="0"/>
              <a:t>glucosidases</a:t>
            </a:r>
            <a:r>
              <a:rPr lang="fr-FR" dirty="0" smtClean="0"/>
              <a:t> </a:t>
            </a:r>
            <a:r>
              <a:rPr lang="fr-FR" dirty="0"/>
              <a:t>par des produits comme </a:t>
            </a:r>
            <a:r>
              <a:rPr lang="fr-FR" b="1" dirty="0"/>
              <a:t>l'</a:t>
            </a:r>
            <a:r>
              <a:rPr lang="fr-FR" b="1" dirty="0" err="1"/>
              <a:t>acarbose</a:t>
            </a:r>
            <a:r>
              <a:rPr lang="fr-FR" b="1" dirty="0"/>
              <a:t>, le </a:t>
            </a:r>
            <a:r>
              <a:rPr lang="fr-FR" b="1" dirty="0" err="1"/>
              <a:t>miglitol</a:t>
            </a:r>
            <a:r>
              <a:rPr lang="fr-FR" dirty="0"/>
              <a:t> ou l'</a:t>
            </a:r>
            <a:r>
              <a:rPr lang="fr-FR" dirty="0" err="1"/>
              <a:t>émiglitate</a:t>
            </a:r>
            <a:r>
              <a:rPr lang="fr-FR" dirty="0"/>
              <a:t>, on réduit et on retarde l'absorption digestive du glucose et, par là-même, l'hyperglycémie </a:t>
            </a:r>
            <a:r>
              <a:rPr lang="fr-FR" dirty="0" err="1"/>
              <a:t>post-prandiale</a:t>
            </a:r>
            <a:r>
              <a:rPr lang="fr-FR" dirty="0"/>
              <a:t>.</a:t>
            </a:r>
          </a:p>
          <a:p>
            <a:pPr algn="just">
              <a:lnSpc>
                <a:spcPct val="170000"/>
              </a:lnSpc>
            </a:pPr>
            <a:r>
              <a:rPr lang="fr-FR" dirty="0"/>
              <a:t>L'</a:t>
            </a:r>
            <a:r>
              <a:rPr lang="fr-FR" dirty="0" err="1"/>
              <a:t>acarbose</a:t>
            </a:r>
            <a:r>
              <a:rPr lang="fr-FR" dirty="0"/>
              <a:t> est un </a:t>
            </a:r>
            <a:r>
              <a:rPr lang="fr-FR" dirty="0" err="1"/>
              <a:t>pseudotétrasaccharide</a:t>
            </a:r>
            <a:r>
              <a:rPr lang="fr-FR" dirty="0"/>
              <a:t> qui se fixe avec une très grande affinité aux a-</a:t>
            </a:r>
            <a:r>
              <a:rPr lang="fr-FR" dirty="0" err="1"/>
              <a:t>glucosidases</a:t>
            </a:r>
            <a:r>
              <a:rPr lang="fr-FR" dirty="0"/>
              <a:t> et les inhibe. Son effet est réversible car il est hydrolysé et inactivé par les amylases et des enzymes bactériennes. L'</a:t>
            </a:r>
            <a:r>
              <a:rPr lang="fr-FR" dirty="0" err="1"/>
              <a:t>acarbose</a:t>
            </a:r>
            <a:r>
              <a:rPr lang="fr-FR" dirty="0"/>
              <a:t> est peu absorbé par le tube </a:t>
            </a:r>
            <a:r>
              <a:rPr lang="fr-FR" dirty="0" smtClean="0"/>
              <a:t>digestif.</a:t>
            </a:r>
          </a:p>
          <a:p>
            <a:pPr algn="just"/>
            <a:endParaRPr lang="fr-FR" b="1" dirty="0">
              <a:solidFill>
                <a:srgbClr val="0000FF"/>
              </a:solidFill>
            </a:endParaRPr>
          </a:p>
          <a:p>
            <a:pPr algn="just"/>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124</a:t>
            </a:fld>
            <a:endParaRPr lang="fr-BE"/>
          </a:p>
        </p:txBody>
      </p:sp>
    </p:spTree>
    <p:extLst>
      <p:ext uri="{BB962C8B-B14F-4D97-AF65-F5344CB8AC3E}">
        <p14:creationId xmlns:p14="http://schemas.microsoft.com/office/powerpoint/2010/main" val="120494680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inhibiteurs des alpha-</a:t>
            </a:r>
            <a:r>
              <a:rPr lang="fr-FR" dirty="0" err="1" smtClean="0"/>
              <a:t>glucosidases</a:t>
            </a:r>
            <a:endParaRPr lang="fr-FR" dirty="0"/>
          </a:p>
        </p:txBody>
      </p:sp>
      <p:sp>
        <p:nvSpPr>
          <p:cNvPr id="3" name="Espace réservé du contenu 2"/>
          <p:cNvSpPr>
            <a:spLocks noGrp="1"/>
          </p:cNvSpPr>
          <p:nvPr>
            <p:ph idx="1"/>
          </p:nvPr>
        </p:nvSpPr>
        <p:spPr>
          <a:noFill/>
        </p:spPr>
        <p:txBody>
          <a:bodyPr>
            <a:normAutofit fontScale="85000" lnSpcReduction="10000"/>
          </a:bodyPr>
          <a:lstStyle/>
          <a:p>
            <a:pPr algn="just">
              <a:lnSpc>
                <a:spcPct val="160000"/>
              </a:lnSpc>
            </a:pPr>
            <a:r>
              <a:rPr lang="fr-FR" dirty="0"/>
              <a:t>Le </a:t>
            </a:r>
            <a:r>
              <a:rPr lang="fr-FR" b="1" dirty="0" err="1">
                <a:solidFill>
                  <a:srgbClr val="0000FF"/>
                </a:solidFill>
              </a:rPr>
              <a:t>miglitol</a:t>
            </a:r>
            <a:r>
              <a:rPr lang="fr-FR" dirty="0"/>
              <a:t> </a:t>
            </a:r>
            <a:r>
              <a:rPr lang="fr-FR" dirty="0" smtClean="0"/>
              <a:t>est un </a:t>
            </a:r>
            <a:r>
              <a:rPr lang="fr-FR" dirty="0" err="1" smtClean="0"/>
              <a:t>pseudomonosaccharide</a:t>
            </a:r>
            <a:r>
              <a:rPr lang="fr-FR" dirty="0" smtClean="0"/>
              <a:t> (</a:t>
            </a:r>
            <a:r>
              <a:rPr lang="fr-FR" dirty="0" err="1" smtClean="0"/>
              <a:t>meme</a:t>
            </a:r>
            <a:r>
              <a:rPr lang="fr-FR" dirty="0" smtClean="0"/>
              <a:t> effet que l'</a:t>
            </a:r>
            <a:r>
              <a:rPr lang="fr-FR" dirty="0" err="1" smtClean="0"/>
              <a:t>acarbose</a:t>
            </a:r>
            <a:r>
              <a:rPr lang="fr-FR" dirty="0" smtClean="0"/>
              <a:t>) </a:t>
            </a:r>
            <a:r>
              <a:rPr lang="fr-FR" dirty="0"/>
              <a:t>agit au niveau de l'intestin mais il est absorbé par le tube digestif avec une biodisponibilité pouvant atteindre 90% lorsque la dose administrée est faible. </a:t>
            </a:r>
            <a:endParaRPr lang="fr-FR" dirty="0" smtClean="0"/>
          </a:p>
          <a:p>
            <a:pPr algn="just">
              <a:lnSpc>
                <a:spcPct val="160000"/>
              </a:lnSpc>
            </a:pPr>
            <a:r>
              <a:rPr lang="fr-FR" dirty="0" smtClean="0"/>
              <a:t>La </a:t>
            </a:r>
            <a:r>
              <a:rPr lang="fr-FR" dirty="0"/>
              <a:t>partie absorbée se distribue principalement dans l'espace extracellulaire et s'élimine par le rein.</a:t>
            </a:r>
          </a:p>
          <a:p>
            <a:pPr algn="just"/>
            <a:endParaRPr lang="fr-FR" b="1" dirty="0">
              <a:solidFill>
                <a:srgbClr val="0000FF"/>
              </a:solidFill>
            </a:endParaRPr>
          </a:p>
          <a:p>
            <a:pPr algn="just"/>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125</a:t>
            </a:fld>
            <a:endParaRPr lang="fr-BE"/>
          </a:p>
        </p:txBody>
      </p:sp>
    </p:spTree>
    <p:extLst>
      <p:ext uri="{BB962C8B-B14F-4D97-AF65-F5344CB8AC3E}">
        <p14:creationId xmlns:p14="http://schemas.microsoft.com/office/powerpoint/2010/main" val="7570178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inhibiteurs des alpha-</a:t>
            </a:r>
            <a:r>
              <a:rPr lang="fr-FR" dirty="0" err="1" smtClean="0"/>
              <a:t>glucosidases</a:t>
            </a:r>
            <a:endParaRPr lang="fr-FR" dirty="0"/>
          </a:p>
        </p:txBody>
      </p:sp>
      <p:sp>
        <p:nvSpPr>
          <p:cNvPr id="3" name="Espace réservé du contenu 2"/>
          <p:cNvSpPr>
            <a:spLocks noGrp="1"/>
          </p:cNvSpPr>
          <p:nvPr>
            <p:ph idx="1"/>
          </p:nvPr>
        </p:nvSpPr>
        <p:spPr>
          <a:noFill/>
        </p:spPr>
        <p:txBody>
          <a:bodyPr>
            <a:normAutofit fontScale="55000" lnSpcReduction="20000"/>
          </a:bodyPr>
          <a:lstStyle/>
          <a:p>
            <a:pPr algn="just">
              <a:lnSpc>
                <a:spcPct val="170000"/>
              </a:lnSpc>
            </a:pPr>
            <a:r>
              <a:rPr lang="fr-FR" dirty="0"/>
              <a:t>On peut prescrire un inhibiteur des </a:t>
            </a:r>
            <a:r>
              <a:rPr lang="el-GR" dirty="0" smtClean="0"/>
              <a:t>α</a:t>
            </a:r>
            <a:r>
              <a:rPr lang="fr-FR" dirty="0" smtClean="0"/>
              <a:t>-</a:t>
            </a:r>
            <a:r>
              <a:rPr lang="fr-FR" dirty="0" err="1" smtClean="0"/>
              <a:t>glucosidases</a:t>
            </a:r>
            <a:r>
              <a:rPr lang="fr-FR" dirty="0" smtClean="0"/>
              <a:t> </a:t>
            </a:r>
            <a:r>
              <a:rPr lang="fr-FR" dirty="0"/>
              <a:t>dans le traitement du diabète non insulinodépendant, seul ou en association à d'autres antidiabétiques.</a:t>
            </a:r>
          </a:p>
          <a:p>
            <a:pPr algn="just">
              <a:lnSpc>
                <a:spcPct val="170000"/>
              </a:lnSpc>
            </a:pPr>
            <a:r>
              <a:rPr lang="fr-FR" b="1" dirty="0">
                <a:solidFill>
                  <a:srgbClr val="0000FF"/>
                </a:solidFill>
              </a:rPr>
              <a:t>Le principal inconvénient de l'</a:t>
            </a:r>
            <a:r>
              <a:rPr lang="fr-FR" b="1" dirty="0" err="1">
                <a:solidFill>
                  <a:srgbClr val="0000FF"/>
                </a:solidFill>
              </a:rPr>
              <a:t>acarbose</a:t>
            </a:r>
            <a:r>
              <a:rPr lang="fr-FR" b="1" dirty="0">
                <a:solidFill>
                  <a:srgbClr val="0000FF"/>
                </a:solidFill>
              </a:rPr>
              <a:t> et du </a:t>
            </a:r>
            <a:r>
              <a:rPr lang="fr-FR" b="1" dirty="0" err="1">
                <a:solidFill>
                  <a:srgbClr val="0000FF"/>
                </a:solidFill>
              </a:rPr>
              <a:t>miglitol</a:t>
            </a:r>
            <a:r>
              <a:rPr lang="fr-FR" b="1" dirty="0">
                <a:solidFill>
                  <a:srgbClr val="0000FF"/>
                </a:solidFill>
              </a:rPr>
              <a:t> est de donner des troubles digestifs</a:t>
            </a:r>
            <a:r>
              <a:rPr lang="fr-FR" dirty="0"/>
              <a:t> : flatulences, diarrhée, douleurs abdominales, surtout en début de traitement. L'</a:t>
            </a:r>
            <a:r>
              <a:rPr lang="fr-FR" dirty="0" err="1"/>
              <a:t>acarbose</a:t>
            </a:r>
            <a:r>
              <a:rPr lang="fr-FR" dirty="0"/>
              <a:t> a pu être exceptionnellement à l'origine d'états </a:t>
            </a:r>
            <a:r>
              <a:rPr lang="fr-FR" dirty="0" err="1"/>
              <a:t>subocclusifs</a:t>
            </a:r>
            <a:r>
              <a:rPr lang="fr-FR" dirty="0"/>
              <a:t> et d'hépatites.</a:t>
            </a:r>
          </a:p>
          <a:p>
            <a:pPr algn="just">
              <a:lnSpc>
                <a:spcPct val="170000"/>
              </a:lnSpc>
            </a:pPr>
            <a:r>
              <a:rPr lang="fr-FR" dirty="0"/>
              <a:t>Par ailleurs une </a:t>
            </a:r>
            <a:r>
              <a:rPr lang="fr-FR" b="1" dirty="0">
                <a:solidFill>
                  <a:srgbClr val="FF0000"/>
                </a:solidFill>
              </a:rPr>
              <a:t>alimentation enrichie en fibres végétales </a:t>
            </a:r>
            <a:r>
              <a:rPr lang="fr-FR" dirty="0"/>
              <a:t>améliore le contrôle de la glycémie, diminue l'</a:t>
            </a:r>
            <a:r>
              <a:rPr lang="fr-FR" dirty="0" err="1"/>
              <a:t>hyperinsulinémie</a:t>
            </a:r>
            <a:r>
              <a:rPr lang="fr-FR" dirty="0"/>
              <a:t> et les lipides plasmatiques des diabétiques de type II.</a:t>
            </a:r>
          </a:p>
          <a:p>
            <a:pPr algn="just"/>
            <a:endParaRPr lang="fr-FR" b="1" dirty="0">
              <a:solidFill>
                <a:srgbClr val="0000FF"/>
              </a:solidFill>
            </a:endParaRPr>
          </a:p>
          <a:p>
            <a:pPr algn="just"/>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126</a:t>
            </a:fld>
            <a:endParaRPr lang="fr-BE"/>
          </a:p>
        </p:txBody>
      </p:sp>
    </p:spTree>
    <p:extLst>
      <p:ext uri="{BB962C8B-B14F-4D97-AF65-F5344CB8AC3E}">
        <p14:creationId xmlns:p14="http://schemas.microsoft.com/office/powerpoint/2010/main" val="30533319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inhibiteurs du transporteur sodium-glucose de type 2</a:t>
            </a:r>
            <a:endParaRPr lang="fr-FR" dirty="0"/>
          </a:p>
        </p:txBody>
      </p:sp>
      <p:sp>
        <p:nvSpPr>
          <p:cNvPr id="3" name="Espace réservé du contenu 2"/>
          <p:cNvSpPr>
            <a:spLocks noGrp="1"/>
          </p:cNvSpPr>
          <p:nvPr>
            <p:ph idx="1"/>
          </p:nvPr>
        </p:nvSpPr>
        <p:spPr>
          <a:noFill/>
        </p:spPr>
        <p:txBody>
          <a:bodyPr>
            <a:normAutofit fontScale="47500" lnSpcReduction="20000"/>
          </a:bodyPr>
          <a:lstStyle/>
          <a:p>
            <a:pPr algn="just">
              <a:lnSpc>
                <a:spcPct val="170000"/>
              </a:lnSpc>
            </a:pPr>
            <a:r>
              <a:rPr lang="fr-FR" dirty="0"/>
              <a:t>La </a:t>
            </a:r>
            <a:r>
              <a:rPr lang="fr-FR" b="1" dirty="0" err="1">
                <a:solidFill>
                  <a:srgbClr val="0000FF"/>
                </a:solidFill>
              </a:rPr>
              <a:t>phlorizine</a:t>
            </a:r>
            <a:r>
              <a:rPr lang="fr-FR" dirty="0"/>
              <a:t> est l’ancêtre des inhibiteurs de SGLT2. Elle a été isolée en </a:t>
            </a:r>
            <a:r>
              <a:rPr lang="fr-FR" b="1" dirty="0">
                <a:solidFill>
                  <a:srgbClr val="0000FF"/>
                </a:solidFill>
              </a:rPr>
              <a:t>1835</a:t>
            </a:r>
            <a:r>
              <a:rPr lang="fr-FR" dirty="0"/>
              <a:t> par </a:t>
            </a:r>
            <a:r>
              <a:rPr lang="fr-FR" dirty="0" smtClean="0"/>
              <a:t>deux chimistes </a:t>
            </a:r>
            <a:r>
              <a:rPr lang="fr-FR" dirty="0"/>
              <a:t>belges Laurent-Guillaume De Koninck et Jean-Servais Stas. La </a:t>
            </a:r>
            <a:r>
              <a:rPr lang="fr-FR" dirty="0" smtClean="0"/>
              <a:t>substance est </a:t>
            </a:r>
            <a:r>
              <a:rPr lang="fr-FR" b="1" dirty="0">
                <a:solidFill>
                  <a:srgbClr val="0000FF"/>
                </a:solidFill>
              </a:rPr>
              <a:t>extraite de l’écorce des racines de pommier, poirier, prunier et cerisier sauvages.</a:t>
            </a:r>
          </a:p>
          <a:p>
            <a:pPr algn="just">
              <a:lnSpc>
                <a:spcPct val="170000"/>
              </a:lnSpc>
            </a:pPr>
            <a:r>
              <a:rPr lang="fr-FR" dirty="0"/>
              <a:t>Elle avait été initialement considérée comme un antipyrétique et antiinfectieux. </a:t>
            </a:r>
            <a:r>
              <a:rPr lang="fr-FR" b="1" dirty="0" smtClean="0">
                <a:solidFill>
                  <a:srgbClr val="0000FF"/>
                </a:solidFill>
              </a:rPr>
              <a:t>En 1886</a:t>
            </a:r>
            <a:r>
              <a:rPr lang="fr-FR" b="1" dirty="0">
                <a:solidFill>
                  <a:srgbClr val="0000FF"/>
                </a:solidFill>
              </a:rPr>
              <a:t>, le professeur Joseph </a:t>
            </a:r>
            <a:r>
              <a:rPr lang="fr-FR" b="1" dirty="0" err="1">
                <a:solidFill>
                  <a:srgbClr val="0000FF"/>
                </a:solidFill>
              </a:rPr>
              <a:t>von</a:t>
            </a:r>
            <a:r>
              <a:rPr lang="fr-FR" b="1" dirty="0">
                <a:solidFill>
                  <a:srgbClr val="0000FF"/>
                </a:solidFill>
              </a:rPr>
              <a:t> </a:t>
            </a:r>
            <a:r>
              <a:rPr lang="fr-FR" b="1" dirty="0" err="1">
                <a:solidFill>
                  <a:srgbClr val="0000FF"/>
                </a:solidFill>
              </a:rPr>
              <a:t>Mering</a:t>
            </a:r>
            <a:r>
              <a:rPr lang="fr-FR" b="1" dirty="0">
                <a:solidFill>
                  <a:srgbClr val="0000FF"/>
                </a:solidFill>
              </a:rPr>
              <a:t> a découvert son effet glycosurique et il </a:t>
            </a:r>
            <a:r>
              <a:rPr lang="fr-FR" b="1" dirty="0" smtClean="0">
                <a:solidFill>
                  <a:srgbClr val="0000FF"/>
                </a:solidFill>
              </a:rPr>
              <a:t>est aussi </a:t>
            </a:r>
            <a:r>
              <a:rPr lang="fr-FR" b="1" dirty="0">
                <a:solidFill>
                  <a:srgbClr val="0000FF"/>
                </a:solidFill>
              </a:rPr>
              <a:t>à l’origine de la découverte trois ans plus tard avec Oskar Minkowski de </a:t>
            </a:r>
            <a:r>
              <a:rPr lang="fr-FR" b="1" dirty="0" smtClean="0">
                <a:solidFill>
                  <a:srgbClr val="0000FF"/>
                </a:solidFill>
              </a:rPr>
              <a:t>l’origine pancréatique </a:t>
            </a:r>
            <a:r>
              <a:rPr lang="fr-FR" b="1" dirty="0">
                <a:solidFill>
                  <a:srgbClr val="0000FF"/>
                </a:solidFill>
              </a:rPr>
              <a:t>du diabète</a:t>
            </a:r>
            <a:r>
              <a:rPr lang="fr-FR" b="1" u="sng" dirty="0">
                <a:solidFill>
                  <a:srgbClr val="0000FF"/>
                </a:solidFill>
              </a:rPr>
              <a:t>. Elle a été dès lors considérée comme une molécule </a:t>
            </a:r>
            <a:r>
              <a:rPr lang="fr-FR" b="1" u="sng" dirty="0" smtClean="0">
                <a:solidFill>
                  <a:srgbClr val="0000FF"/>
                </a:solidFill>
              </a:rPr>
              <a:t>induisant le </a:t>
            </a:r>
            <a:r>
              <a:rPr lang="fr-FR" b="1" u="sng" dirty="0">
                <a:solidFill>
                  <a:srgbClr val="0000FF"/>
                </a:solidFill>
              </a:rPr>
              <a:t>diabète. </a:t>
            </a:r>
            <a:endParaRPr lang="fr-FR" b="1" u="sng" dirty="0" smtClean="0">
              <a:solidFill>
                <a:srgbClr val="0000FF"/>
              </a:solidFill>
            </a:endParaRPr>
          </a:p>
          <a:p>
            <a:pPr algn="just">
              <a:lnSpc>
                <a:spcPct val="170000"/>
              </a:lnSpc>
            </a:pPr>
            <a:r>
              <a:rPr lang="fr-FR" dirty="0" smtClean="0"/>
              <a:t>Dans </a:t>
            </a:r>
            <a:r>
              <a:rPr lang="fr-FR" dirty="0"/>
              <a:t>les années 1920, son rôle dans la perméabilité rénale du glucose </a:t>
            </a:r>
            <a:r>
              <a:rPr lang="fr-FR" dirty="0" smtClean="0"/>
              <a:t>a été </a:t>
            </a:r>
            <a:r>
              <a:rPr lang="fr-FR" dirty="0"/>
              <a:t>admis mais il faudra attendre la fin des années 1990 avec la découverte </a:t>
            </a:r>
            <a:r>
              <a:rPr lang="fr-FR" dirty="0" smtClean="0"/>
              <a:t>des récepteurs </a:t>
            </a:r>
            <a:r>
              <a:rPr lang="fr-FR" dirty="0"/>
              <a:t>SGLT pour que son mécanisme d’action soit clairement défini.</a:t>
            </a:r>
          </a:p>
          <a:p>
            <a:pPr algn="just">
              <a:lnSpc>
                <a:spcPct val="170000"/>
              </a:lnSpc>
            </a:pPr>
            <a:r>
              <a:rPr lang="fr-FR" dirty="0"/>
              <a:t>La </a:t>
            </a:r>
            <a:r>
              <a:rPr lang="fr-FR" dirty="0" err="1"/>
              <a:t>phlorizine</a:t>
            </a:r>
            <a:r>
              <a:rPr lang="fr-FR" dirty="0"/>
              <a:t> est un glycoside composé d’une unité de glucose associée par </a:t>
            </a:r>
            <a:r>
              <a:rPr lang="fr-FR" dirty="0" smtClean="0"/>
              <a:t>une liaison </a:t>
            </a:r>
            <a:r>
              <a:rPr lang="fr-FR" dirty="0"/>
              <a:t>o-osidique à une </a:t>
            </a:r>
            <a:r>
              <a:rPr lang="fr-FR" dirty="0" err="1"/>
              <a:t>dihydrochalcone</a:t>
            </a:r>
            <a:r>
              <a:rPr lang="fr-FR" dirty="0"/>
              <a:t> </a:t>
            </a:r>
            <a:r>
              <a:rPr lang="fr-FR" dirty="0" err="1"/>
              <a:t>polyphénolique</a:t>
            </a:r>
            <a:r>
              <a:rPr lang="fr-FR" dirty="0"/>
              <a:t>, la </a:t>
            </a:r>
            <a:r>
              <a:rPr lang="fr-FR" dirty="0" err="1"/>
              <a:t>phlorétine</a:t>
            </a:r>
            <a:endParaRPr lang="fr-FR" sz="2800" b="1" dirty="0">
              <a:solidFill>
                <a:srgbClr val="0000FF"/>
              </a:solidFill>
            </a:endParaRP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127</a:t>
            </a:fld>
            <a:endParaRPr lang="fr-BE"/>
          </a:p>
        </p:txBody>
      </p:sp>
    </p:spTree>
    <p:extLst>
      <p:ext uri="{BB962C8B-B14F-4D97-AF65-F5344CB8AC3E}">
        <p14:creationId xmlns:p14="http://schemas.microsoft.com/office/powerpoint/2010/main" val="43269967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inhibiteurs du transporteur sodium-glucose de type 2</a:t>
            </a:r>
            <a:endParaRPr lang="fr-FR" dirty="0"/>
          </a:p>
        </p:txBody>
      </p:sp>
      <p:sp>
        <p:nvSpPr>
          <p:cNvPr id="3" name="Espace réservé du contenu 2"/>
          <p:cNvSpPr>
            <a:spLocks noGrp="1"/>
          </p:cNvSpPr>
          <p:nvPr>
            <p:ph idx="1"/>
          </p:nvPr>
        </p:nvSpPr>
        <p:spPr>
          <a:noFill/>
        </p:spPr>
        <p:txBody>
          <a:bodyPr>
            <a:normAutofit fontScale="62500" lnSpcReduction="20000"/>
          </a:bodyPr>
          <a:lstStyle/>
          <a:p>
            <a:pPr algn="just">
              <a:lnSpc>
                <a:spcPct val="170000"/>
              </a:lnSpc>
            </a:pPr>
            <a:r>
              <a:rPr lang="fr-FR" dirty="0"/>
              <a:t>La </a:t>
            </a:r>
            <a:r>
              <a:rPr lang="fr-FR" dirty="0" err="1"/>
              <a:t>phlorizine</a:t>
            </a:r>
            <a:r>
              <a:rPr lang="fr-FR" dirty="0"/>
              <a:t> a démontré, dans plusieurs modèles animaux, un effet </a:t>
            </a:r>
            <a:r>
              <a:rPr lang="fr-FR" dirty="0" smtClean="0"/>
              <a:t>antidiabétique avec </a:t>
            </a:r>
            <a:r>
              <a:rPr lang="fr-FR" dirty="0"/>
              <a:t>une augmentation de l’excrétion urinaire du glucose, une diminution de </a:t>
            </a:r>
            <a:r>
              <a:rPr lang="fr-FR" dirty="0" smtClean="0"/>
              <a:t>la glycémie </a:t>
            </a:r>
            <a:r>
              <a:rPr lang="fr-FR" dirty="0"/>
              <a:t>à jeun et </a:t>
            </a:r>
            <a:r>
              <a:rPr lang="fr-FR" dirty="0" err="1"/>
              <a:t>post-prandiale</a:t>
            </a:r>
            <a:r>
              <a:rPr lang="fr-FR" dirty="0"/>
              <a:t>, sans stimulation de la sécrétion d’insuline, </a:t>
            </a:r>
            <a:r>
              <a:rPr lang="fr-FR" dirty="0" smtClean="0"/>
              <a:t>donc sans </a:t>
            </a:r>
            <a:r>
              <a:rPr lang="fr-FR" dirty="0"/>
              <a:t>hypoglycémie et avec une amélioration de l’</a:t>
            </a:r>
            <a:r>
              <a:rPr lang="fr-FR" dirty="0" err="1"/>
              <a:t>insulinorésistance</a:t>
            </a:r>
            <a:r>
              <a:rPr lang="fr-FR" dirty="0"/>
              <a:t>. </a:t>
            </a:r>
            <a:endParaRPr lang="fr-FR" dirty="0" smtClean="0"/>
          </a:p>
          <a:p>
            <a:pPr algn="just">
              <a:lnSpc>
                <a:spcPct val="170000"/>
              </a:lnSpc>
            </a:pPr>
            <a:r>
              <a:rPr lang="fr-FR" dirty="0" smtClean="0"/>
              <a:t>Cependant</a:t>
            </a:r>
            <a:r>
              <a:rPr lang="fr-FR" dirty="0"/>
              <a:t>, </a:t>
            </a:r>
            <a:r>
              <a:rPr lang="fr-FR" dirty="0" smtClean="0"/>
              <a:t>la </a:t>
            </a:r>
            <a:r>
              <a:rPr lang="fr-FR" dirty="0" err="1" smtClean="0"/>
              <a:t>phlorizine</a:t>
            </a:r>
            <a:r>
              <a:rPr lang="fr-FR" dirty="0" smtClean="0"/>
              <a:t> </a:t>
            </a:r>
            <a:r>
              <a:rPr lang="fr-FR" dirty="0"/>
              <a:t>n’a pas été développée comme médicament en raison d’une </a:t>
            </a:r>
            <a:r>
              <a:rPr lang="fr-FR" dirty="0" smtClean="0"/>
              <a:t>mauvaise absorption </a:t>
            </a:r>
            <a:r>
              <a:rPr lang="fr-FR" dirty="0"/>
              <a:t>intestinale, d’un catabolisme trop rapide et de sa double inhibition </a:t>
            </a:r>
            <a:r>
              <a:rPr lang="fr-FR" dirty="0" smtClean="0"/>
              <a:t>des récepteurs </a:t>
            </a:r>
            <a:r>
              <a:rPr lang="fr-FR" dirty="0"/>
              <a:t>SGLT1 et SGLT2 responsable d’effets secondaires digestifs </a:t>
            </a:r>
            <a:r>
              <a:rPr lang="fr-FR" dirty="0" smtClean="0"/>
              <a:t>importants.</a:t>
            </a:r>
            <a:endParaRPr lang="fr-FR" sz="2800" b="1" dirty="0">
              <a:solidFill>
                <a:srgbClr val="0000FF"/>
              </a:solidFill>
            </a:endParaRP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128</a:t>
            </a:fld>
            <a:endParaRPr lang="fr-BE"/>
          </a:p>
        </p:txBody>
      </p:sp>
    </p:spTree>
    <p:extLst>
      <p:ext uri="{BB962C8B-B14F-4D97-AF65-F5344CB8AC3E}">
        <p14:creationId xmlns:p14="http://schemas.microsoft.com/office/powerpoint/2010/main" val="30739327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inhibiteurs du transporteur sodium-glucose de type 2</a:t>
            </a:r>
            <a:endParaRPr lang="fr-FR" dirty="0"/>
          </a:p>
        </p:txBody>
      </p:sp>
      <p:sp>
        <p:nvSpPr>
          <p:cNvPr id="3" name="Espace réservé du contenu 2"/>
          <p:cNvSpPr>
            <a:spLocks noGrp="1"/>
          </p:cNvSpPr>
          <p:nvPr>
            <p:ph idx="1"/>
          </p:nvPr>
        </p:nvSpPr>
        <p:spPr>
          <a:noFill/>
        </p:spPr>
        <p:txBody>
          <a:bodyPr>
            <a:normAutofit fontScale="55000" lnSpcReduction="20000"/>
          </a:bodyPr>
          <a:lstStyle/>
          <a:p>
            <a:pPr algn="just">
              <a:lnSpc>
                <a:spcPct val="170000"/>
              </a:lnSpc>
            </a:pPr>
            <a:r>
              <a:rPr lang="fr-FR" dirty="0"/>
              <a:t>Les inhibiteurs du </a:t>
            </a:r>
            <a:r>
              <a:rPr lang="fr-FR" dirty="0" err="1"/>
              <a:t>cotransporteur</a:t>
            </a:r>
            <a:r>
              <a:rPr lang="fr-FR" dirty="0"/>
              <a:t> sodium-glucose de type 2 (SGLT2) constituent une nouvelle classe d’antidiabétiques </a:t>
            </a:r>
            <a:r>
              <a:rPr lang="fr-FR" dirty="0" smtClean="0"/>
              <a:t>oraux commercialisés en </a:t>
            </a:r>
            <a:r>
              <a:rPr lang="fr-FR" b="1" dirty="0" smtClean="0">
                <a:solidFill>
                  <a:srgbClr val="FF0000"/>
                </a:solidFill>
              </a:rPr>
              <a:t>2015</a:t>
            </a:r>
            <a:r>
              <a:rPr lang="fr-FR" dirty="0" smtClean="0"/>
              <a:t>. </a:t>
            </a:r>
          </a:p>
          <a:p>
            <a:pPr algn="just">
              <a:lnSpc>
                <a:spcPct val="170000"/>
              </a:lnSpc>
            </a:pPr>
            <a:r>
              <a:rPr lang="fr-FR" b="1" dirty="0" smtClean="0">
                <a:solidFill>
                  <a:srgbClr val="0000FF"/>
                </a:solidFill>
              </a:rPr>
              <a:t>Ces </a:t>
            </a:r>
            <a:r>
              <a:rPr lang="fr-FR" b="1" dirty="0">
                <a:solidFill>
                  <a:srgbClr val="0000FF"/>
                </a:solidFill>
              </a:rPr>
              <a:t>médicaments induisent une glycosurie en inhibant la réabsorption du glucose et du sodium au niveau du tube contourné proximal</a:t>
            </a:r>
            <a:r>
              <a:rPr lang="fr-FR" dirty="0"/>
              <a:t>. </a:t>
            </a:r>
            <a:endParaRPr lang="fr-FR" dirty="0" smtClean="0"/>
          </a:p>
          <a:p>
            <a:pPr algn="just">
              <a:lnSpc>
                <a:spcPct val="170000"/>
              </a:lnSpc>
            </a:pPr>
            <a:r>
              <a:rPr lang="fr-FR" dirty="0" smtClean="0"/>
              <a:t>En </a:t>
            </a:r>
            <a:r>
              <a:rPr lang="fr-FR" dirty="0"/>
              <a:t>dehors de leur action hypoglycémiante, dépendante à la fois de la glycémie initiale (comme tous les antidiabétiques oraux) et du débit de filtration glomérulaire (DFG) (ils sont peu </a:t>
            </a:r>
            <a:r>
              <a:rPr lang="fr-FR" dirty="0" smtClean="0"/>
              <a:t>efficaces lorsque </a:t>
            </a:r>
            <a:r>
              <a:rPr lang="fr-FR" dirty="0"/>
              <a:t>celui-ci est inférieur à 45ml/min/m2</a:t>
            </a:r>
            <a:r>
              <a:rPr lang="fr-FR" b="1" dirty="0">
                <a:solidFill>
                  <a:srgbClr val="0000FF"/>
                </a:solidFill>
              </a:rPr>
              <a:t>), ils réduisent la pression artérielle (PA) systolique de –4 et diastolique de –2mmHg environ, et réduisent le poids des patients de 2 à 3kg environ. </a:t>
            </a:r>
            <a:endParaRPr lang="fr-FR" sz="2800" b="1" dirty="0">
              <a:solidFill>
                <a:srgbClr val="0000FF"/>
              </a:solidFill>
            </a:endParaRP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129</a:t>
            </a:fld>
            <a:endParaRPr lang="fr-BE"/>
          </a:p>
        </p:txBody>
      </p:sp>
    </p:spTree>
    <p:extLst>
      <p:ext uri="{BB962C8B-B14F-4D97-AF65-F5344CB8AC3E}">
        <p14:creationId xmlns:p14="http://schemas.microsoft.com/office/powerpoint/2010/main" val="259969792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inhibiteurs du transporteur sodium-glucose de type 2</a:t>
            </a:r>
            <a:endParaRPr lang="fr-FR" dirty="0"/>
          </a:p>
        </p:txBody>
      </p:sp>
      <p:sp>
        <p:nvSpPr>
          <p:cNvPr id="3" name="Espace réservé du contenu 2"/>
          <p:cNvSpPr>
            <a:spLocks noGrp="1"/>
          </p:cNvSpPr>
          <p:nvPr>
            <p:ph idx="1"/>
          </p:nvPr>
        </p:nvSpPr>
        <p:spPr>
          <a:noFill/>
        </p:spPr>
        <p:txBody>
          <a:bodyPr>
            <a:normAutofit fontScale="62500" lnSpcReduction="20000"/>
          </a:bodyPr>
          <a:lstStyle/>
          <a:p>
            <a:pPr algn="just">
              <a:lnSpc>
                <a:spcPct val="170000"/>
              </a:lnSpc>
            </a:pPr>
            <a:r>
              <a:rPr lang="fr-FR" b="1" dirty="0" smtClean="0">
                <a:solidFill>
                  <a:srgbClr val="0000FF"/>
                </a:solidFill>
              </a:rPr>
              <a:t>Rappel physiopathologique</a:t>
            </a:r>
            <a:r>
              <a:rPr lang="fr-FR" dirty="0" smtClean="0"/>
              <a:t>:</a:t>
            </a:r>
          </a:p>
          <a:p>
            <a:pPr algn="just">
              <a:lnSpc>
                <a:spcPct val="170000"/>
              </a:lnSpc>
            </a:pPr>
            <a:r>
              <a:rPr lang="fr-FR" sz="2800" b="1" dirty="0"/>
              <a:t>le glucose plasmatique est librement filtré par le glomérule dans l'urine primitive. </a:t>
            </a:r>
            <a:endParaRPr lang="fr-FR" sz="2800" b="1" dirty="0" smtClean="0"/>
          </a:p>
          <a:p>
            <a:pPr algn="just">
              <a:lnSpc>
                <a:spcPct val="170000"/>
              </a:lnSpc>
            </a:pPr>
            <a:r>
              <a:rPr lang="fr-FR" sz="2800" b="1" dirty="0" smtClean="0"/>
              <a:t>Il </a:t>
            </a:r>
            <a:r>
              <a:rPr lang="fr-FR" sz="2800" b="1" dirty="0"/>
              <a:t>est entièrement </a:t>
            </a:r>
            <a:r>
              <a:rPr lang="fr-FR" sz="2800" b="1" dirty="0" smtClean="0"/>
              <a:t>réabsorbé </a:t>
            </a:r>
            <a:r>
              <a:rPr lang="fr-FR" sz="2800" b="1" dirty="0"/>
              <a:t>dans le tube contourné proximal par un </a:t>
            </a:r>
            <a:r>
              <a:rPr lang="fr-FR" sz="2800" b="1" dirty="0" err="1"/>
              <a:t>cotransporteur</a:t>
            </a:r>
            <a:r>
              <a:rPr lang="fr-FR" sz="2800" b="1" dirty="0"/>
              <a:t> apical Glucose/Na+ (une molécule de Na+ et une molécule de glucose sont réabsorbées simultanément) Sodium Glucose </a:t>
            </a:r>
            <a:r>
              <a:rPr lang="fr-FR" sz="2800" b="1" dirty="0" err="1"/>
              <a:t>cotransporter</a:t>
            </a:r>
            <a:r>
              <a:rPr lang="fr-FR" sz="2800" b="1" dirty="0"/>
              <a:t> type 2 (SGLT2). </a:t>
            </a:r>
            <a:endParaRPr lang="fr-FR" sz="2800" b="1" dirty="0" smtClean="0"/>
          </a:p>
          <a:p>
            <a:pPr algn="just">
              <a:lnSpc>
                <a:spcPct val="170000"/>
              </a:lnSpc>
            </a:pPr>
            <a:r>
              <a:rPr lang="fr-FR" sz="2800" b="1" dirty="0" smtClean="0"/>
              <a:t>Ce </a:t>
            </a:r>
            <a:r>
              <a:rPr lang="fr-FR" sz="2800" b="1" dirty="0"/>
              <a:t>transporteur secondairement actif a un Tm (taux maximal de </a:t>
            </a:r>
            <a:r>
              <a:rPr lang="fr-FR" sz="2800" b="1" dirty="0" err="1"/>
              <a:t>réabsoption</a:t>
            </a:r>
            <a:r>
              <a:rPr lang="fr-FR" sz="2800" b="1" dirty="0"/>
              <a:t>) d'environ 10 </a:t>
            </a:r>
            <a:r>
              <a:rPr lang="fr-FR" sz="2800" b="1" dirty="0" err="1"/>
              <a:t>mmoles</a:t>
            </a:r>
            <a:r>
              <a:rPr lang="fr-FR" sz="2800" b="1" dirty="0"/>
              <a:t>/l. </a:t>
            </a:r>
            <a:endParaRPr lang="fr-FR" sz="2800" b="1" dirty="0" smtClean="0"/>
          </a:p>
          <a:p>
            <a:pPr algn="just">
              <a:lnSpc>
                <a:spcPct val="170000"/>
              </a:lnSpc>
            </a:pPr>
            <a:r>
              <a:rPr lang="fr-FR" sz="2800" b="1" dirty="0" smtClean="0"/>
              <a:t>Au </a:t>
            </a:r>
            <a:r>
              <a:rPr lang="fr-FR" sz="2800" b="1" dirty="0"/>
              <a:t>delà de ce seuil, le glucose n'est plus réabsorbé et se retrouve dans l'urine définitive, engendrant une glycosurie.</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130</a:t>
            </a:fld>
            <a:endParaRPr lang="fr-BE"/>
          </a:p>
        </p:txBody>
      </p:sp>
    </p:spTree>
    <p:extLst>
      <p:ext uri="{BB962C8B-B14F-4D97-AF65-F5344CB8AC3E}">
        <p14:creationId xmlns:p14="http://schemas.microsoft.com/office/powerpoint/2010/main" val="11530174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inhibiteurs du transporteur sodium-glucose de type 2</a:t>
            </a:r>
            <a:endParaRPr lang="fr-FR" dirty="0"/>
          </a:p>
        </p:txBody>
      </p:sp>
      <p:sp>
        <p:nvSpPr>
          <p:cNvPr id="3" name="Espace réservé du contenu 2"/>
          <p:cNvSpPr>
            <a:spLocks noGrp="1"/>
          </p:cNvSpPr>
          <p:nvPr>
            <p:ph idx="1"/>
          </p:nvPr>
        </p:nvSpPr>
        <p:spPr>
          <a:noFill/>
        </p:spPr>
        <p:txBody>
          <a:bodyPr>
            <a:normAutofit fontScale="92500" lnSpcReduction="10000"/>
          </a:bodyPr>
          <a:lstStyle/>
          <a:p>
            <a:pPr algn="just">
              <a:lnSpc>
                <a:spcPct val="170000"/>
              </a:lnSpc>
            </a:pPr>
            <a:r>
              <a:rPr lang="fr-FR" dirty="0" smtClean="0"/>
              <a:t>Médicaments: les </a:t>
            </a:r>
            <a:r>
              <a:rPr lang="fr-FR" b="1" dirty="0" smtClean="0">
                <a:solidFill>
                  <a:srgbClr val="0000FF"/>
                </a:solidFill>
              </a:rPr>
              <a:t>« </a:t>
            </a:r>
            <a:r>
              <a:rPr lang="fr-FR" b="1" dirty="0" err="1" smtClean="0">
                <a:solidFill>
                  <a:srgbClr val="0000FF"/>
                </a:solidFill>
              </a:rPr>
              <a:t>gliflozines</a:t>
            </a:r>
            <a:r>
              <a:rPr lang="fr-FR" b="1" dirty="0" smtClean="0">
                <a:solidFill>
                  <a:srgbClr val="0000FF"/>
                </a:solidFill>
              </a:rPr>
              <a:t> »</a:t>
            </a:r>
            <a:endParaRPr lang="fr-FR" sz="2800" b="1" dirty="0">
              <a:solidFill>
                <a:srgbClr val="0000FF"/>
              </a:solidFill>
            </a:endParaRPr>
          </a:p>
          <a:p>
            <a:pPr algn="just">
              <a:lnSpc>
                <a:spcPct val="170000"/>
              </a:lnSpc>
            </a:pPr>
            <a:r>
              <a:rPr lang="fr-FR" sz="2800" b="1" dirty="0" err="1" smtClean="0">
                <a:solidFill>
                  <a:srgbClr val="0000FF"/>
                </a:solidFill>
              </a:rPr>
              <a:t>Dapagliflozine</a:t>
            </a:r>
            <a:r>
              <a:rPr lang="fr-FR" sz="2800" b="1" dirty="0" smtClean="0">
                <a:solidFill>
                  <a:srgbClr val="0000FF"/>
                </a:solidFill>
              </a:rPr>
              <a:t> (</a:t>
            </a:r>
            <a:r>
              <a:rPr lang="fr-FR" sz="2800" b="1" dirty="0" err="1" smtClean="0">
                <a:solidFill>
                  <a:srgbClr val="0000FF"/>
                </a:solidFill>
              </a:rPr>
              <a:t>Forxiga</a:t>
            </a:r>
            <a:r>
              <a:rPr lang="fr-FR" sz="2800" b="1" dirty="0" smtClean="0">
                <a:solidFill>
                  <a:srgbClr val="0000FF"/>
                </a:solidFill>
              </a:rPr>
              <a:t>®)</a:t>
            </a:r>
            <a:endParaRPr lang="fr-FR" sz="2800" b="1" dirty="0">
              <a:solidFill>
                <a:srgbClr val="0000FF"/>
              </a:solidFill>
            </a:endParaRPr>
          </a:p>
          <a:p>
            <a:pPr algn="just">
              <a:lnSpc>
                <a:spcPct val="170000"/>
              </a:lnSpc>
            </a:pPr>
            <a:r>
              <a:rPr lang="fr-FR" sz="2800" b="1" dirty="0" err="1" smtClean="0">
                <a:solidFill>
                  <a:srgbClr val="0000FF"/>
                </a:solidFill>
              </a:rPr>
              <a:t>Canagliflozine</a:t>
            </a:r>
            <a:r>
              <a:rPr lang="fr-FR" sz="2800" b="1" dirty="0" smtClean="0">
                <a:solidFill>
                  <a:srgbClr val="0000FF"/>
                </a:solidFill>
              </a:rPr>
              <a:t> (</a:t>
            </a:r>
            <a:r>
              <a:rPr lang="fr-FR" sz="2800" b="1" dirty="0" err="1" smtClean="0">
                <a:solidFill>
                  <a:srgbClr val="0000FF"/>
                </a:solidFill>
              </a:rPr>
              <a:t>Invokana</a:t>
            </a:r>
            <a:r>
              <a:rPr lang="fr-FR" sz="2800" b="1" dirty="0" smtClean="0">
                <a:solidFill>
                  <a:srgbClr val="0000FF"/>
                </a:solidFill>
              </a:rPr>
              <a:t>®)</a:t>
            </a:r>
            <a:endParaRPr lang="fr-FR" sz="2800" b="1" dirty="0">
              <a:solidFill>
                <a:srgbClr val="0000FF"/>
              </a:solidFill>
            </a:endParaRPr>
          </a:p>
          <a:p>
            <a:pPr algn="just">
              <a:lnSpc>
                <a:spcPct val="170000"/>
              </a:lnSpc>
            </a:pPr>
            <a:r>
              <a:rPr lang="fr-FR" sz="2800" b="1" dirty="0" err="1" smtClean="0">
                <a:solidFill>
                  <a:srgbClr val="0000FF"/>
                </a:solidFill>
              </a:rPr>
              <a:t>Empagliflozine</a:t>
            </a:r>
            <a:r>
              <a:rPr lang="fr-FR" sz="2800" b="1" dirty="0" smtClean="0">
                <a:solidFill>
                  <a:srgbClr val="0000FF"/>
                </a:solidFill>
              </a:rPr>
              <a:t> (</a:t>
            </a:r>
            <a:r>
              <a:rPr lang="fr-FR" sz="2800" b="1" dirty="0" err="1" smtClean="0">
                <a:solidFill>
                  <a:srgbClr val="0000FF"/>
                </a:solidFill>
              </a:rPr>
              <a:t>Jardiance</a:t>
            </a:r>
            <a:r>
              <a:rPr lang="fr-FR" sz="2800" b="1" dirty="0" smtClean="0">
                <a:solidFill>
                  <a:srgbClr val="0000FF"/>
                </a:solidFill>
              </a:rPr>
              <a:t>®)</a:t>
            </a:r>
          </a:p>
          <a:p>
            <a:pPr algn="just">
              <a:lnSpc>
                <a:spcPct val="170000"/>
              </a:lnSpc>
            </a:pPr>
            <a:r>
              <a:rPr lang="fr-FR" dirty="0" err="1" smtClean="0"/>
              <a:t>lls</a:t>
            </a:r>
            <a:r>
              <a:rPr lang="fr-FR" dirty="0" smtClean="0"/>
              <a:t> </a:t>
            </a:r>
            <a:r>
              <a:rPr lang="fr-FR" dirty="0"/>
              <a:t>s’utilisent par voie orale en une prise orale unique.</a:t>
            </a:r>
            <a:endParaRPr lang="fr-FR" sz="2800" b="1" dirty="0">
              <a:solidFill>
                <a:srgbClr val="0000FF"/>
              </a:solidFill>
            </a:endParaRP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131</a:t>
            </a:fld>
            <a:endParaRPr lang="fr-BE"/>
          </a:p>
        </p:txBody>
      </p:sp>
    </p:spTree>
    <p:extLst>
      <p:ext uri="{BB962C8B-B14F-4D97-AF65-F5344CB8AC3E}">
        <p14:creationId xmlns:p14="http://schemas.microsoft.com/office/powerpoint/2010/main" val="379407485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a:t>Mécanisme </a:t>
            </a:r>
            <a:r>
              <a:rPr lang="fr-FR" dirty="0" smtClean="0"/>
              <a:t>d’action des inhibiteurs du transporteur sodium-glucose de type 2</a:t>
            </a:r>
            <a:endParaRPr lang="fr-FR" dirty="0"/>
          </a:p>
        </p:txBody>
      </p:sp>
      <p:sp>
        <p:nvSpPr>
          <p:cNvPr id="3" name="Espace réservé du contenu 2"/>
          <p:cNvSpPr>
            <a:spLocks noGrp="1"/>
          </p:cNvSpPr>
          <p:nvPr>
            <p:ph idx="1"/>
          </p:nvPr>
        </p:nvSpPr>
        <p:spPr>
          <a:noFill/>
        </p:spPr>
        <p:txBody>
          <a:bodyPr>
            <a:normAutofit/>
          </a:bodyPr>
          <a:lstStyle/>
          <a:p>
            <a:pPr algn="just">
              <a:lnSpc>
                <a:spcPct val="170000"/>
              </a:lnSpc>
            </a:pPr>
            <a:r>
              <a:rPr lang="fr-FR" dirty="0" smtClean="0"/>
              <a:t>:</a:t>
            </a:r>
            <a:r>
              <a:rPr lang="fr-FR" sz="2800" b="1" dirty="0">
                <a:solidFill>
                  <a:srgbClr val="0000FF"/>
                </a:solidFill>
              </a:rPr>
              <a:t>Inhibition d'un transporteur de </a:t>
            </a:r>
            <a:r>
              <a:rPr lang="fr-FR" sz="2800" b="1" dirty="0" smtClean="0">
                <a:solidFill>
                  <a:srgbClr val="0000FF"/>
                </a:solidFill>
              </a:rPr>
              <a:t>réabsorption </a:t>
            </a:r>
            <a:r>
              <a:rPr lang="fr-FR" sz="2800" b="1" dirty="0">
                <a:solidFill>
                  <a:srgbClr val="0000FF"/>
                </a:solidFill>
              </a:rPr>
              <a:t>du glucose situé au sein du </a:t>
            </a:r>
            <a:r>
              <a:rPr lang="fr-FR" sz="2800" b="1" u="sng" dirty="0">
                <a:solidFill>
                  <a:srgbClr val="0000FF"/>
                </a:solidFill>
              </a:rPr>
              <a:t>tube contourné proximal rénal (SGLT2): </a:t>
            </a:r>
            <a:r>
              <a:rPr lang="fr-FR" sz="2800" b="1" dirty="0">
                <a:solidFill>
                  <a:srgbClr val="0000FF"/>
                </a:solidFill>
              </a:rPr>
              <a:t>occasionne une fuite rénale de glucose (glycosurie)</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132</a:t>
            </a:fld>
            <a:endParaRPr lang="fr-BE"/>
          </a:p>
        </p:txBody>
      </p:sp>
    </p:spTree>
    <p:extLst>
      <p:ext uri="{BB962C8B-B14F-4D97-AF65-F5344CB8AC3E}">
        <p14:creationId xmlns:p14="http://schemas.microsoft.com/office/powerpoint/2010/main" val="425669287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Les inhibiteurs du transporteur sodium-glucose de type 2</a:t>
            </a:r>
            <a:endParaRPr lang="fr-FR" dirty="0"/>
          </a:p>
        </p:txBody>
      </p:sp>
      <p:sp>
        <p:nvSpPr>
          <p:cNvPr id="3" name="Espace réservé du contenu 2"/>
          <p:cNvSpPr>
            <a:spLocks noGrp="1"/>
          </p:cNvSpPr>
          <p:nvPr>
            <p:ph idx="1"/>
          </p:nvPr>
        </p:nvSpPr>
        <p:spPr>
          <a:noFill/>
        </p:spPr>
        <p:txBody>
          <a:bodyPr>
            <a:normAutofit/>
          </a:bodyPr>
          <a:lstStyle/>
          <a:p>
            <a:pPr algn="just"/>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133</a:t>
            </a:fld>
            <a:endParaRPr lang="fr-BE"/>
          </a:p>
        </p:txBody>
      </p:sp>
      <p:sp>
        <p:nvSpPr>
          <p:cNvPr id="6" name="Rectangle 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smtClean="0">
                <a:ln>
                  <a:noFill/>
                </a:ln>
                <a:solidFill>
                  <a:srgbClr val="515456"/>
                </a:solidFill>
                <a:effectLst/>
                <a:latin typeface="Roboto Condensed"/>
              </a:rPr>
              <a:t>)</a:t>
            </a:r>
            <a:endParaRPr kumimoji="0" lang="fr-FR" altLang="fr-FR" sz="6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smtClean="0">
                <a:ln>
                  <a:noFill/>
                </a:ln>
                <a:solidFill>
                  <a:srgbClr val="515456"/>
                </a:solidFill>
                <a:effectLst/>
                <a:latin typeface="Roboto Condensed"/>
              </a:rPr>
              <a:t>  </a:t>
            </a:r>
            <a:endParaRPr kumimoji="0" lang="fr-FR" altLang="fr-FR" sz="69100" b="0" i="0" u="none" strike="noStrike" cap="none" normalizeH="0" baseline="0" smtClean="0">
              <a:ln>
                <a:noFill/>
              </a:ln>
              <a:solidFill>
                <a:srgbClr val="515456"/>
              </a:solidFill>
              <a:effectLst/>
              <a:latin typeface="Roboto Condensed"/>
            </a:endParaRPr>
          </a:p>
        </p:txBody>
      </p:sp>
      <p:pic>
        <p:nvPicPr>
          <p:cNvPr id="2050" name="Picture 2" descr="https://pharmacomedicale.org/images/Medicaments/Inhibiteurs-du-SGLT2-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716" y="1647825"/>
            <a:ext cx="8286045" cy="4660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32431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Autofit/>
          </a:bodyPr>
          <a:lstStyle/>
          <a:p>
            <a:r>
              <a:rPr lang="fr-FR" sz="3200" dirty="0"/>
              <a:t>Propriétés pharmacodynamiques d</a:t>
            </a:r>
            <a:r>
              <a:rPr lang="fr-FR" sz="3200" dirty="0" smtClean="0"/>
              <a:t>es inhibiteurs du transporteur sodium-glucose de type 2</a:t>
            </a:r>
            <a:endParaRPr lang="fr-FR" sz="3200" dirty="0"/>
          </a:p>
        </p:txBody>
      </p:sp>
      <p:sp>
        <p:nvSpPr>
          <p:cNvPr id="3" name="Espace réservé du contenu 2"/>
          <p:cNvSpPr>
            <a:spLocks noGrp="1"/>
          </p:cNvSpPr>
          <p:nvPr>
            <p:ph idx="1"/>
          </p:nvPr>
        </p:nvSpPr>
        <p:spPr>
          <a:noFill/>
        </p:spPr>
        <p:txBody>
          <a:bodyPr>
            <a:normAutofit fontScale="92500"/>
          </a:bodyPr>
          <a:lstStyle/>
          <a:p>
            <a:pPr algn="just"/>
            <a:r>
              <a:rPr lang="fr-FR" sz="2800" dirty="0" smtClean="0"/>
              <a:t>glycosurie</a:t>
            </a:r>
            <a:endParaRPr lang="fr-FR" sz="2800" dirty="0"/>
          </a:p>
          <a:p>
            <a:pPr algn="just"/>
            <a:r>
              <a:rPr lang="fr-FR" sz="2800" b="1" dirty="0">
                <a:solidFill>
                  <a:srgbClr val="0000FF"/>
                </a:solidFill>
              </a:rPr>
              <a:t>baisse de la glycémie sans engendrer d'hypoglycémie</a:t>
            </a:r>
          </a:p>
          <a:p>
            <a:pPr algn="just"/>
            <a:r>
              <a:rPr lang="fr-FR" sz="2800" dirty="0"/>
              <a:t>baisse de l'Hba1c d'environ 0,7%</a:t>
            </a:r>
          </a:p>
          <a:p>
            <a:pPr algn="just"/>
            <a:r>
              <a:rPr lang="fr-FR" sz="2800" dirty="0"/>
              <a:t>perte de poids d'environ 2Kg</a:t>
            </a:r>
          </a:p>
          <a:p>
            <a:pPr algn="just"/>
            <a:r>
              <a:rPr lang="fr-FR" sz="2800" dirty="0"/>
              <a:t>Baisse de la pression artérielle augmentation de la diurèse et </a:t>
            </a:r>
            <a:r>
              <a:rPr lang="fr-FR" sz="2800" dirty="0" err="1"/>
              <a:t>natriurèse</a:t>
            </a:r>
            <a:endParaRPr lang="fr-FR" sz="2800" dirty="0"/>
          </a:p>
          <a:p>
            <a:pPr algn="just"/>
            <a:r>
              <a:rPr lang="fr-FR" sz="2800" dirty="0"/>
              <a:t>pour l'</a:t>
            </a:r>
            <a:r>
              <a:rPr lang="fr-FR" sz="2800" dirty="0" err="1"/>
              <a:t>empagliflozine</a:t>
            </a:r>
            <a:r>
              <a:rPr lang="fr-FR" sz="2800" dirty="0"/>
              <a:t> chez des patients diabétiques de type 2 à haut risque cardiovasculaire: </a:t>
            </a:r>
            <a:r>
              <a:rPr lang="fr-FR" sz="2800" b="1" dirty="0"/>
              <a:t>réduction de la </a:t>
            </a:r>
            <a:r>
              <a:rPr lang="fr-FR" sz="2800" b="1" dirty="0" err="1"/>
              <a:t>morbimortalité</a:t>
            </a:r>
            <a:r>
              <a:rPr lang="fr-FR" sz="2800" b="1" dirty="0"/>
              <a:t> cardiovasculaire et de la mortalité toutes causes confondues</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134</a:t>
            </a:fld>
            <a:endParaRPr lang="fr-BE"/>
          </a:p>
        </p:txBody>
      </p:sp>
    </p:spTree>
    <p:extLst>
      <p:ext uri="{BB962C8B-B14F-4D97-AF65-F5344CB8AC3E}">
        <p14:creationId xmlns:p14="http://schemas.microsoft.com/office/powerpoint/2010/main" val="30670123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Effets indésirables des inhibiteurs du transporteur sodium-glucose de type 2</a:t>
            </a:r>
            <a:endParaRPr lang="fr-FR" dirty="0"/>
          </a:p>
        </p:txBody>
      </p:sp>
      <p:sp>
        <p:nvSpPr>
          <p:cNvPr id="3" name="Espace réservé du contenu 2"/>
          <p:cNvSpPr>
            <a:spLocks noGrp="1"/>
          </p:cNvSpPr>
          <p:nvPr>
            <p:ph idx="1"/>
          </p:nvPr>
        </p:nvSpPr>
        <p:spPr>
          <a:noFill/>
        </p:spPr>
        <p:txBody>
          <a:bodyPr>
            <a:normAutofit fontScale="62500" lnSpcReduction="20000"/>
          </a:bodyPr>
          <a:lstStyle/>
          <a:p>
            <a:pPr algn="just">
              <a:lnSpc>
                <a:spcPct val="170000"/>
              </a:lnSpc>
            </a:pPr>
            <a:r>
              <a:rPr lang="fr-FR" dirty="0" smtClean="0"/>
              <a:t>La </a:t>
            </a:r>
            <a:r>
              <a:rPr lang="fr-FR" dirty="0"/>
              <a:t>tolérance à court terme est un enjeu important, car on peut observer une </a:t>
            </a:r>
            <a:r>
              <a:rPr lang="fr-FR" b="1" dirty="0"/>
              <a:t>hypovolémie mineure initiale, pouvant, chez certains patients, entraîner une hypotension orthostatique </a:t>
            </a:r>
            <a:r>
              <a:rPr lang="fr-FR" dirty="0"/>
              <a:t>et, rarement, une réduction du DFG, à dépister et à prendre en charge. </a:t>
            </a:r>
            <a:endParaRPr lang="fr-FR" dirty="0" smtClean="0"/>
          </a:p>
          <a:p>
            <a:pPr algn="just">
              <a:lnSpc>
                <a:spcPct val="170000"/>
              </a:lnSpc>
            </a:pPr>
            <a:r>
              <a:rPr lang="fr-FR" dirty="0" smtClean="0"/>
              <a:t>Il </a:t>
            </a:r>
            <a:r>
              <a:rPr lang="fr-FR" dirty="0"/>
              <a:t>n’y a pas d’argument pour penser que cette glycosurie ait une </a:t>
            </a:r>
            <a:r>
              <a:rPr lang="fr-FR" dirty="0" err="1"/>
              <a:t>néphrotoxicité</a:t>
            </a:r>
            <a:r>
              <a:rPr lang="fr-FR" dirty="0"/>
              <a:t> à long terme et, au contraire, certains éléments suggèrent plutôt une possibilité de </a:t>
            </a:r>
            <a:r>
              <a:rPr lang="fr-FR" dirty="0" err="1"/>
              <a:t>néphroprotection</a:t>
            </a:r>
            <a:r>
              <a:rPr lang="fr-FR" dirty="0"/>
              <a:t>. </a:t>
            </a:r>
            <a:endParaRPr lang="fr-FR" dirty="0" smtClean="0"/>
          </a:p>
          <a:p>
            <a:pPr algn="just">
              <a:lnSpc>
                <a:spcPct val="170000"/>
              </a:lnSpc>
            </a:pPr>
            <a:r>
              <a:rPr lang="fr-FR" dirty="0" smtClean="0"/>
              <a:t>En </a:t>
            </a:r>
            <a:r>
              <a:rPr lang="fr-FR" dirty="0"/>
              <a:t>effet, les études disponibles indiquent qu’ils peuvent corriger l’</a:t>
            </a:r>
            <a:r>
              <a:rPr lang="fr-FR" dirty="0" err="1"/>
              <a:t>hyperfiltration</a:t>
            </a:r>
            <a:r>
              <a:rPr lang="fr-FR" dirty="0"/>
              <a:t> glomérulaire des patients diabétiques </a:t>
            </a:r>
            <a:r>
              <a:rPr lang="fr-FR" dirty="0" err="1"/>
              <a:t>hyperfiltreurs</a:t>
            </a:r>
            <a:r>
              <a:rPr lang="fr-FR" dirty="0"/>
              <a:t>.</a:t>
            </a:r>
            <a:endParaRPr lang="fr-FR" b="1" dirty="0">
              <a:solidFill>
                <a:srgbClr val="0000FF"/>
              </a:solidFill>
            </a:endParaRPr>
          </a:p>
          <a:p>
            <a:pPr algn="just"/>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135</a:t>
            </a:fld>
            <a:endParaRPr lang="fr-BE"/>
          </a:p>
        </p:txBody>
      </p:sp>
    </p:spTree>
    <p:extLst>
      <p:ext uri="{BB962C8B-B14F-4D97-AF65-F5344CB8AC3E}">
        <p14:creationId xmlns:p14="http://schemas.microsoft.com/office/powerpoint/2010/main" val="255221210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Effets indésirables des inhibiteurs du transporteur sodium-glucose de type 2</a:t>
            </a:r>
            <a:endParaRPr lang="fr-FR" dirty="0"/>
          </a:p>
        </p:txBody>
      </p:sp>
      <p:sp>
        <p:nvSpPr>
          <p:cNvPr id="3" name="Espace réservé du contenu 2"/>
          <p:cNvSpPr>
            <a:spLocks noGrp="1"/>
          </p:cNvSpPr>
          <p:nvPr>
            <p:ph idx="1"/>
          </p:nvPr>
        </p:nvSpPr>
        <p:spPr>
          <a:noFill/>
        </p:spPr>
        <p:txBody>
          <a:bodyPr>
            <a:normAutofit fontScale="77500" lnSpcReduction="20000"/>
          </a:bodyPr>
          <a:lstStyle/>
          <a:p>
            <a:pPr algn="just">
              <a:lnSpc>
                <a:spcPct val="170000"/>
              </a:lnSpc>
            </a:pPr>
            <a:r>
              <a:rPr lang="fr-FR" dirty="0" smtClean="0"/>
              <a:t>Situation à risque:</a:t>
            </a:r>
          </a:p>
          <a:p>
            <a:pPr algn="just">
              <a:lnSpc>
                <a:spcPct val="170000"/>
              </a:lnSpc>
            </a:pPr>
            <a:r>
              <a:rPr lang="fr-FR" dirty="0" smtClean="0"/>
              <a:t>infections </a:t>
            </a:r>
            <a:r>
              <a:rPr lang="fr-FR" dirty="0"/>
              <a:t>des voies urinaires et mycoses génitales (</a:t>
            </a:r>
            <a:r>
              <a:rPr lang="fr-FR" b="1" dirty="0">
                <a:solidFill>
                  <a:srgbClr val="0000FF"/>
                </a:solidFill>
              </a:rPr>
              <a:t>la glycosurie induite favorisant la pullulation microbienne</a:t>
            </a:r>
            <a:r>
              <a:rPr lang="fr-FR" dirty="0"/>
              <a:t>)</a:t>
            </a:r>
          </a:p>
          <a:p>
            <a:pPr algn="just">
              <a:lnSpc>
                <a:spcPct val="170000"/>
              </a:lnSpc>
            </a:pPr>
            <a:r>
              <a:rPr lang="fr-FR" dirty="0"/>
              <a:t>aucune donnée chez l'enfant ou la femme enceinte</a:t>
            </a:r>
          </a:p>
          <a:p>
            <a:pPr algn="just">
              <a:lnSpc>
                <a:spcPct val="170000"/>
              </a:lnSpc>
            </a:pPr>
            <a:r>
              <a:rPr lang="fr-FR" dirty="0"/>
              <a:t>acidocétose</a:t>
            </a:r>
          </a:p>
          <a:p>
            <a:pPr algn="just">
              <a:lnSpc>
                <a:spcPct val="170000"/>
              </a:lnSpc>
            </a:pPr>
            <a:r>
              <a:rPr lang="fr-FR" dirty="0" smtClean="0"/>
              <a:t>arrêter </a:t>
            </a:r>
            <a:r>
              <a:rPr lang="fr-FR" dirty="0"/>
              <a:t>le traitement avant une intervention chirurgicale</a:t>
            </a:r>
            <a:endParaRPr lang="fr-FR" sz="28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136</a:t>
            </a:fld>
            <a:endParaRPr lang="fr-BE"/>
          </a:p>
        </p:txBody>
      </p:sp>
    </p:spTree>
    <p:extLst>
      <p:ext uri="{BB962C8B-B14F-4D97-AF65-F5344CB8AC3E}">
        <p14:creationId xmlns:p14="http://schemas.microsoft.com/office/powerpoint/2010/main" val="344080215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Effets indésirables des inhibiteurs du transporteur sodium-glucose de type 2</a:t>
            </a:r>
            <a:endParaRPr lang="fr-FR" dirty="0"/>
          </a:p>
        </p:txBody>
      </p:sp>
      <p:sp>
        <p:nvSpPr>
          <p:cNvPr id="3" name="Espace réservé du contenu 2"/>
          <p:cNvSpPr>
            <a:spLocks noGrp="1"/>
          </p:cNvSpPr>
          <p:nvPr>
            <p:ph idx="1"/>
          </p:nvPr>
        </p:nvSpPr>
        <p:spPr>
          <a:noFill/>
        </p:spPr>
        <p:txBody>
          <a:bodyPr>
            <a:normAutofit fontScale="77500" lnSpcReduction="20000"/>
          </a:bodyPr>
          <a:lstStyle/>
          <a:p>
            <a:pPr algn="just">
              <a:lnSpc>
                <a:spcPct val="170000"/>
              </a:lnSpc>
            </a:pPr>
            <a:r>
              <a:rPr lang="fr-FR" dirty="0" smtClean="0"/>
              <a:t>Effets indésirables:</a:t>
            </a:r>
          </a:p>
          <a:p>
            <a:pPr lvl="1" algn="just">
              <a:lnSpc>
                <a:spcPct val="170000"/>
              </a:lnSpc>
            </a:pPr>
            <a:r>
              <a:rPr lang="fr-FR" b="1" dirty="0" smtClean="0">
                <a:solidFill>
                  <a:srgbClr val="0000FF"/>
                </a:solidFill>
              </a:rPr>
              <a:t>infection des </a:t>
            </a:r>
            <a:r>
              <a:rPr lang="fr-FR" b="1" dirty="0">
                <a:solidFill>
                  <a:srgbClr val="0000FF"/>
                </a:solidFill>
              </a:rPr>
              <a:t>voies uro-génitales </a:t>
            </a:r>
            <a:endParaRPr lang="fr-FR" b="1" dirty="0" smtClean="0">
              <a:solidFill>
                <a:srgbClr val="0000FF"/>
              </a:solidFill>
            </a:endParaRPr>
          </a:p>
          <a:p>
            <a:pPr lvl="1" algn="just">
              <a:lnSpc>
                <a:spcPct val="170000"/>
              </a:lnSpc>
            </a:pPr>
            <a:r>
              <a:rPr lang="fr-FR" b="1" dirty="0" smtClean="0">
                <a:solidFill>
                  <a:srgbClr val="0000FF"/>
                </a:solidFill>
              </a:rPr>
              <a:t>Hypotension (</a:t>
            </a:r>
            <a:r>
              <a:rPr lang="fr-FR" dirty="0"/>
              <a:t>La tolérance à court terme est un enjeu important, car on peut observer une </a:t>
            </a:r>
            <a:r>
              <a:rPr lang="fr-FR" b="1" dirty="0"/>
              <a:t>hypovolémie mineure initiale, pouvant, chez certains patients, entraîner une hypotension </a:t>
            </a:r>
            <a:r>
              <a:rPr lang="fr-FR" b="1" dirty="0" smtClean="0"/>
              <a:t>orthostatique)</a:t>
            </a:r>
            <a:endParaRPr lang="fr-FR" dirty="0"/>
          </a:p>
          <a:p>
            <a:pPr lvl="1" algn="just">
              <a:lnSpc>
                <a:spcPct val="170000"/>
              </a:lnSpc>
            </a:pPr>
            <a:r>
              <a:rPr lang="fr-FR" b="1" dirty="0" smtClean="0">
                <a:solidFill>
                  <a:srgbClr val="0000FF"/>
                </a:solidFill>
              </a:rPr>
              <a:t>déshydratation</a:t>
            </a:r>
          </a:p>
          <a:p>
            <a:pPr lvl="1" algn="just">
              <a:lnSpc>
                <a:spcPct val="170000"/>
              </a:lnSpc>
            </a:pPr>
            <a:r>
              <a:rPr lang="fr-FR" b="1" dirty="0" smtClean="0">
                <a:solidFill>
                  <a:srgbClr val="0000FF"/>
                </a:solidFill>
              </a:rPr>
              <a:t>pollakiurie, polyurie et nycturie</a:t>
            </a:r>
            <a:r>
              <a:rPr lang="fr-FR" dirty="0" smtClean="0"/>
              <a:t> </a:t>
            </a:r>
            <a:endParaRPr lang="fr-FR" sz="2400" dirty="0"/>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137</a:t>
            </a:fld>
            <a:endParaRPr lang="fr-BE"/>
          </a:p>
        </p:txBody>
      </p:sp>
    </p:spTree>
    <p:extLst>
      <p:ext uri="{BB962C8B-B14F-4D97-AF65-F5344CB8AC3E}">
        <p14:creationId xmlns:p14="http://schemas.microsoft.com/office/powerpoint/2010/main" val="81429083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tx1"/>
            </a:solidFill>
          </a:ln>
        </p:spPr>
        <p:txBody>
          <a:bodyPr>
            <a:normAutofit fontScale="90000"/>
          </a:bodyPr>
          <a:lstStyle/>
          <a:p>
            <a:r>
              <a:rPr lang="fr-FR" dirty="0" smtClean="0"/>
              <a:t>Effets indésirables des inhibiteurs du transporteur sodium-glucose de type 2</a:t>
            </a:r>
            <a:endParaRPr lang="fr-FR" dirty="0"/>
          </a:p>
        </p:txBody>
      </p:sp>
      <p:sp>
        <p:nvSpPr>
          <p:cNvPr id="3" name="Espace réservé du contenu 2"/>
          <p:cNvSpPr>
            <a:spLocks noGrp="1"/>
          </p:cNvSpPr>
          <p:nvPr>
            <p:ph idx="1"/>
          </p:nvPr>
        </p:nvSpPr>
        <p:spPr>
          <a:noFill/>
        </p:spPr>
        <p:txBody>
          <a:bodyPr>
            <a:normAutofit fontScale="62500" lnSpcReduction="20000"/>
          </a:bodyPr>
          <a:lstStyle/>
          <a:p>
            <a:pPr algn="just">
              <a:lnSpc>
                <a:spcPct val="170000"/>
              </a:lnSpc>
            </a:pPr>
            <a:r>
              <a:rPr lang="fr-FR" dirty="0" smtClean="0"/>
              <a:t>Effets indésirables:</a:t>
            </a:r>
          </a:p>
          <a:p>
            <a:pPr lvl="1" algn="just">
              <a:lnSpc>
                <a:spcPct val="170000"/>
              </a:lnSpc>
            </a:pPr>
            <a:r>
              <a:rPr lang="fr-FR" b="1" dirty="0" smtClean="0">
                <a:solidFill>
                  <a:srgbClr val="0000FF"/>
                </a:solidFill>
              </a:rPr>
              <a:t>infection des </a:t>
            </a:r>
            <a:r>
              <a:rPr lang="fr-FR" b="1" dirty="0">
                <a:solidFill>
                  <a:srgbClr val="0000FF"/>
                </a:solidFill>
              </a:rPr>
              <a:t>voies uro-génitales </a:t>
            </a:r>
            <a:r>
              <a:rPr lang="fr-FR" b="1" dirty="0" smtClean="0">
                <a:solidFill>
                  <a:srgbClr val="0000FF"/>
                </a:solidFill>
              </a:rPr>
              <a:t>(données récentes 2020: </a:t>
            </a:r>
            <a:r>
              <a:rPr lang="fr-FR" dirty="0" smtClean="0"/>
              <a:t>Le </a:t>
            </a:r>
            <a:r>
              <a:rPr lang="fr-FR" dirty="0"/>
              <a:t>profil de tolérance et de sécurité des inhibiteurs du </a:t>
            </a:r>
            <a:r>
              <a:rPr lang="fr-FR" dirty="0" err="1"/>
              <a:t>co</a:t>
            </a:r>
            <a:r>
              <a:rPr lang="fr-FR" dirty="0"/>
              <a:t>-transporteur sodium-glucose de type 2 (iSGLT2) est de mieux en mieux connu et s’avère globalement bon. Le seul effet secondaire retrouvé dans toutes les études d’intervention et d’observation est un risque 2 à 6 fois plus élevé d’infections mycosiques génitales, tandis que le risque d’infection urinaire est faible et n’est pas toujours retrouvé</a:t>
            </a:r>
            <a:r>
              <a:rPr lang="fr-FR" b="1" dirty="0">
                <a:solidFill>
                  <a:srgbClr val="0000FF"/>
                </a:solidFill>
              </a:rPr>
              <a:t>. https://www.sciencedirect.com/science/article/abs/pii/S1957255720001224</a:t>
            </a:r>
            <a:r>
              <a:rPr lang="fr-FR" b="1" dirty="0" smtClean="0">
                <a:solidFill>
                  <a:srgbClr val="0000FF"/>
                </a:solidFill>
              </a:rPr>
              <a:t>)</a:t>
            </a:r>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138</a:t>
            </a:fld>
            <a:endParaRPr lang="fr-BE"/>
          </a:p>
        </p:txBody>
      </p:sp>
    </p:spTree>
    <p:extLst>
      <p:ext uri="{BB962C8B-B14F-4D97-AF65-F5344CB8AC3E}">
        <p14:creationId xmlns:p14="http://schemas.microsoft.com/office/powerpoint/2010/main" val="3858567093"/>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2427</TotalTime>
  <Words>7637</Words>
  <Application>Microsoft Office PowerPoint</Application>
  <PresentationFormat>Affichage à l'écran (4:3)</PresentationFormat>
  <Paragraphs>996</Paragraphs>
  <Slides>138</Slides>
  <Notes>89</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138</vt:i4>
      </vt:variant>
    </vt:vector>
  </HeadingPairs>
  <TitlesOfParts>
    <vt:vector size="143" baseType="lpstr">
      <vt:lpstr>Arial</vt:lpstr>
      <vt:lpstr>Calibri</vt:lpstr>
      <vt:lpstr>Roboto Condensed</vt:lpstr>
      <vt:lpstr>Wingdings</vt:lpstr>
      <vt:lpstr>Thème Office</vt:lpstr>
      <vt:lpstr>PHARMACOLOGIE DES ANTIDIABETIQUES</vt:lpstr>
      <vt:lpstr>INTRODUCTION</vt:lpstr>
      <vt:lpstr>Rappel sur la physiopathologie du diabète</vt:lpstr>
      <vt:lpstr>Rappel sur la physiopathologie du diabète</vt:lpstr>
      <vt:lpstr>Rappel sur la physiopathologie du diabète</vt:lpstr>
      <vt:lpstr>Rappel sur la physiopathologie du diabète</vt:lpstr>
      <vt:lpstr>Rappel sur la physiopathologie du diabète</vt:lpstr>
      <vt:lpstr>Rappel sur la physiopathologie du diabète</vt:lpstr>
      <vt:lpstr>Rappel sur la physiopathologie du diabète</vt:lpstr>
      <vt:lpstr>Rappel sur la physiopathologie du diabète</vt:lpstr>
      <vt:lpstr>Rappel sur la physiopathologie du diabète</vt:lpstr>
      <vt:lpstr>Rappel sur la physiopathologie du diabète</vt:lpstr>
      <vt:lpstr>Rappel sur la physiopathologie du diabète</vt:lpstr>
      <vt:lpstr>Rappel sur la physiopathologie du diabète</vt:lpstr>
      <vt:lpstr>Physiopathologie du diabète type 2</vt:lpstr>
      <vt:lpstr>Physiopathologie du diabète type 2</vt:lpstr>
      <vt:lpstr>Physiopathologie du diabète type 2</vt:lpstr>
      <vt:lpstr>Physiopathologie du diabète type 2</vt:lpstr>
      <vt:lpstr>Physiopathologie du diabète type 2</vt:lpstr>
      <vt:lpstr>Physiopathologie du diabète type 2</vt:lpstr>
      <vt:lpstr>Physiopathologie du diabète type 2</vt:lpstr>
      <vt:lpstr>Physiopathologie du diabète type 2</vt:lpstr>
      <vt:lpstr>Physiopathologie du diabète type 2</vt:lpstr>
      <vt:lpstr>Physiopathologie du diabète type 2</vt:lpstr>
      <vt:lpstr>Physiopathologie du diabète type 1</vt:lpstr>
      <vt:lpstr>Physiopathologie du diabète type 1</vt:lpstr>
      <vt:lpstr>Physiopathologie du diabète type 1</vt:lpstr>
      <vt:lpstr>Physiopathologie du diabète type 1</vt:lpstr>
      <vt:lpstr>Physiopathologie du diabète type 1</vt:lpstr>
      <vt:lpstr>Physiopathologie du diabète type 1</vt:lpstr>
      <vt:lpstr>Résumé sur le rappel physiopathologique</vt:lpstr>
      <vt:lpstr>Résumé sur le rappel physiopathologique</vt:lpstr>
      <vt:lpstr>Cibles des antidiabétiques oraux</vt:lpstr>
      <vt:lpstr>Classification des Antidiabétiques</vt:lpstr>
      <vt:lpstr>Classification des Antidiabétiques</vt:lpstr>
      <vt:lpstr>Classification des Antidiabétiques</vt:lpstr>
      <vt:lpstr>Biguanides</vt:lpstr>
      <vt:lpstr>Biguanides</vt:lpstr>
      <vt:lpstr>Biguanides</vt:lpstr>
      <vt:lpstr>Biguanides</vt:lpstr>
      <vt:lpstr>Biguanides</vt:lpstr>
      <vt:lpstr>Biguanides</vt:lpstr>
      <vt:lpstr>Biguanides</vt:lpstr>
      <vt:lpstr>Biguanides</vt:lpstr>
      <vt:lpstr>Biguanides</vt:lpstr>
      <vt:lpstr>Biguanides</vt:lpstr>
      <vt:lpstr>Biguanides</vt:lpstr>
      <vt:lpstr>Biguanides</vt:lpstr>
      <vt:lpstr>Biguanides</vt:lpstr>
      <vt:lpstr>Biguanides</vt:lpstr>
      <vt:lpstr>Biguanides</vt:lpstr>
      <vt:lpstr>Biguanides</vt:lpstr>
      <vt:lpstr>Biguanides</vt:lpstr>
      <vt:lpstr>Biguanides</vt:lpstr>
      <vt:lpstr>Biguanides</vt:lpstr>
      <vt:lpstr>Propriétés pharmacodynamiques des biguanides</vt:lpstr>
      <vt:lpstr>Mécanisme d’action des biguanides</vt:lpstr>
      <vt:lpstr>Mécanisme d’action des biguanides</vt:lpstr>
      <vt:lpstr>Mécanisme d’action des biguanides</vt:lpstr>
      <vt:lpstr>Mécanisme d’action des biguanides</vt:lpstr>
      <vt:lpstr>Présentation PowerPoint</vt:lpstr>
      <vt:lpstr>Mécanisme d’action des biguanides</vt:lpstr>
      <vt:lpstr>Mécanisme d’action des biguanides</vt:lpstr>
      <vt:lpstr>Mécanisme d’action des biguanides</vt:lpstr>
      <vt:lpstr>Mécanisme d’action des biguanides</vt:lpstr>
      <vt:lpstr>Mécanisme d’action des biguanides</vt:lpstr>
      <vt:lpstr>Pharmacocinétique des biguanides</vt:lpstr>
      <vt:lpstr>Indications des biguanides</vt:lpstr>
      <vt:lpstr>Indications des biguanides</vt:lpstr>
      <vt:lpstr>Indications des biguanides</vt:lpstr>
      <vt:lpstr>Effets indésirables des biguanides</vt:lpstr>
      <vt:lpstr>Contre-indications des biguanides</vt:lpstr>
      <vt:lpstr>Contre-indications des biguanides</vt:lpstr>
      <vt:lpstr>Sulfamides hypoglycémiants</vt:lpstr>
      <vt:lpstr>Propriétés pharmacodynamiques des Sulfamides hypoglycémiants</vt:lpstr>
      <vt:lpstr>Propriétés pharmacodynamiques des Sulfamides hypoglycémiants</vt:lpstr>
      <vt:lpstr>Mécanisme d’action des sulfamides hypoglycémiants</vt:lpstr>
      <vt:lpstr>Mécanisme d’action des sulfamides hypoglycémiants</vt:lpstr>
      <vt:lpstr>Mécanisme d’action des sulfamides hypoglycémiants</vt:lpstr>
      <vt:lpstr>Mécanisme d’action des sulfamides hypoglycémiants</vt:lpstr>
      <vt:lpstr>Mécanisme d’action des sulfamides hypoglycémiants</vt:lpstr>
      <vt:lpstr>Mécanisme d’action des sulfamides hypoglycémiants</vt:lpstr>
      <vt:lpstr>Pharmacocinétique des sulfamides hypoglycémiants</vt:lpstr>
      <vt:lpstr>Pharmacocinétique des sulfamides hypoglycémiants</vt:lpstr>
      <vt:lpstr>Effets indésirables des sulfamides hypoglycémiants</vt:lpstr>
      <vt:lpstr>Contre –indications des sulfamides hypoglycémiants</vt:lpstr>
      <vt:lpstr>Contre –indications des sulfamides hypoglycémiants</vt:lpstr>
      <vt:lpstr>Contre –indications des sulfamides hypoglycémiants</vt:lpstr>
      <vt:lpstr>Contre –indications des sulfamides hypoglycémiants</vt:lpstr>
      <vt:lpstr>Contre –indications des sulfamides hypoglycémiants</vt:lpstr>
      <vt:lpstr>Contre –indications des sulfamides hypoglycémiants</vt:lpstr>
      <vt:lpstr>Interactions médicamenteuses des sulfamides hypoglycémiants</vt:lpstr>
      <vt:lpstr>Interactions médicamenteuses des sulfamides hypoglycémiants</vt:lpstr>
      <vt:lpstr>Interactions médicamenteuses des sulfamides hypoglycémiants</vt:lpstr>
      <vt:lpstr>Modalités pratiques et conseils au patient</vt:lpstr>
      <vt:lpstr>Modalités pratiques et conseils au patient</vt:lpstr>
      <vt:lpstr>Modalités pratiques et conseils au patient</vt:lpstr>
      <vt:lpstr>Les glinides</vt:lpstr>
      <vt:lpstr>Mécanisme d’action des glinides</vt:lpstr>
      <vt:lpstr>Pharmacocinétique du répaglinide</vt:lpstr>
      <vt:lpstr>Indications du répaglinide</vt:lpstr>
      <vt:lpstr>Indications du répaglinide</vt:lpstr>
      <vt:lpstr>Effets indésirables du répaglinide</vt:lpstr>
      <vt:lpstr>Contre-indications du répaglinide</vt:lpstr>
      <vt:lpstr>Interactions médicamenteuses du répaglinide</vt:lpstr>
      <vt:lpstr>Les incrétinomimétiques et gliptines</vt:lpstr>
      <vt:lpstr>Les incrétinomimétiques et gliptines</vt:lpstr>
      <vt:lpstr>Les incrétinomimétiques et gliptines</vt:lpstr>
      <vt:lpstr>Les incrétinomimétiques et gliptines</vt:lpstr>
      <vt:lpstr>Les incrétinomimétiques et gliptines</vt:lpstr>
      <vt:lpstr>Les incrétinomimétiques et gliptines</vt:lpstr>
      <vt:lpstr>Les incrétinomimétiques et gliptines</vt:lpstr>
      <vt:lpstr>Les incrétinomimétiques et gliptines</vt:lpstr>
      <vt:lpstr>Les incrétinomimétiques et gliptines</vt:lpstr>
      <vt:lpstr>Les incrétinomimétiques et gliptines</vt:lpstr>
      <vt:lpstr>Les incrétinomimétiques et gliptines</vt:lpstr>
      <vt:lpstr>Pharmacocinétique des incrétinomimétiques et gliptines</vt:lpstr>
      <vt:lpstr>Indications des incrétinomimétiques et gliptines</vt:lpstr>
      <vt:lpstr>Indications des incrétinomimétiques et gliptines</vt:lpstr>
      <vt:lpstr>Effets indésirables des incrétinomimétiques et gliptines</vt:lpstr>
      <vt:lpstr>Contre –indications des incrétinomimétiques et gliptines</vt:lpstr>
      <vt:lpstr>Interactions médicamenteuses des incrétinomimétiques et gliptines</vt:lpstr>
      <vt:lpstr>Les inhibiteurs des alpha-glucosidases</vt:lpstr>
      <vt:lpstr>Les inhibiteurs des alpha-glucosidases</vt:lpstr>
      <vt:lpstr>Les inhibiteurs des alpha-glucosidases</vt:lpstr>
      <vt:lpstr>Les inhibiteurs des alpha-glucosidases</vt:lpstr>
      <vt:lpstr>Les inhibiteurs du transporteur sodium-glucose de type 2</vt:lpstr>
      <vt:lpstr>Les inhibiteurs du transporteur sodium-glucose de type 2</vt:lpstr>
      <vt:lpstr>Les inhibiteurs du transporteur sodium-glucose de type 2</vt:lpstr>
      <vt:lpstr>Les inhibiteurs du transporteur sodium-glucose de type 2</vt:lpstr>
      <vt:lpstr>Les inhibiteurs du transporteur sodium-glucose de type 2</vt:lpstr>
      <vt:lpstr>Mécanisme d’action des inhibiteurs du transporteur sodium-glucose de type 2</vt:lpstr>
      <vt:lpstr>Les inhibiteurs du transporteur sodium-glucose de type 2</vt:lpstr>
      <vt:lpstr>Propriétés pharmacodynamiques des inhibiteurs du transporteur sodium-glucose de type 2</vt:lpstr>
      <vt:lpstr>Effets indésirables des inhibiteurs du transporteur sodium-glucose de type 2</vt:lpstr>
      <vt:lpstr>Effets indésirables des inhibiteurs du transporteur sodium-glucose de type 2</vt:lpstr>
      <vt:lpstr>Effets indésirables des inhibiteurs du transporteur sodium-glucose de type 2</vt:lpstr>
      <vt:lpstr>Effets indésirables des inhibiteurs du transporteur sodium-glucose de type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PHARMACOLOGIE DES ANTIDIABETIQUES</dc:title>
  <dc:creator>DELL</dc:creator>
  <cp:lastModifiedBy>HP</cp:lastModifiedBy>
  <cp:revision>270</cp:revision>
  <dcterms:created xsi:type="dcterms:W3CDTF">2014-01-23T15:55:32Z</dcterms:created>
  <dcterms:modified xsi:type="dcterms:W3CDTF">2021-07-30T09:39:21Z</dcterms:modified>
</cp:coreProperties>
</file>